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79" r:id="rId6"/>
    <p:sldId id="265" r:id="rId7"/>
    <p:sldId id="266" r:id="rId8"/>
    <p:sldId id="262" r:id="rId9"/>
    <p:sldId id="280" r:id="rId10"/>
    <p:sldId id="281" r:id="rId11"/>
    <p:sldId id="282" r:id="rId12"/>
    <p:sldId id="283" r:id="rId13"/>
    <p:sldId id="290" r:id="rId14"/>
    <p:sldId id="291" r:id="rId15"/>
    <p:sldId id="284" r:id="rId16"/>
    <p:sldId id="285" r:id="rId17"/>
    <p:sldId id="286" r:id="rId18"/>
    <p:sldId id="287" r:id="rId19"/>
    <p:sldId id="288" r:id="rId20"/>
    <p:sldId id="289" r:id="rId21"/>
    <p:sldId id="274" r:id="rId22"/>
    <p:sldId id="275" r:id="rId23"/>
    <p:sldId id="276" r:id="rId24"/>
    <p:sldId id="277" r:id="rId25"/>
    <p:sldId id="278" r:id="rId26"/>
    <p:sldId id="264" r:id="rId2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05"/>
    <p:restoredTop sz="92969"/>
  </p:normalViewPr>
  <p:slideViewPr>
    <p:cSldViewPr snapToGrid="0" snapToObjects="1">
      <p:cViewPr varScale="1">
        <p:scale>
          <a:sx n="72" d="100"/>
          <a:sy n="72" d="100"/>
        </p:scale>
        <p:origin x="11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7186D-B952-6449-9524-E12920202353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5ED91-CD37-C04A-A627-9B998CD3E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27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x-none" altLang="x-none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8735BAB3-A462-3143-A47D-1EBBB9F56F1E}" type="slidenum">
              <a:rPr lang="cs-CZ" altLang="x-none">
                <a:latin typeface="Calibri" charset="0"/>
              </a:rPr>
              <a:pPr eaLnBrk="1" hangingPunct="1"/>
              <a:t>6</a:t>
            </a:fld>
            <a:endParaRPr lang="cs-CZ" altLang="x-none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385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313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961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200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586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769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5926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597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596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76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0349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111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5339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9075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6197600" y="3943350"/>
            <a:ext cx="5384800" cy="219075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C9CEA6F5-3FB7-7149-BB49-AEF92E9A99D7}" type="slidenum">
              <a:rPr lang="cs-CZ" altLang="x-none"/>
              <a:pPr/>
              <a:t>‹#›</a:t>
            </a:fld>
            <a:endParaRPr lang="cs-CZ" altLang="x-non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1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>
          <a:xfrm>
            <a:off x="4165600" y="6243638"/>
            <a:ext cx="38608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057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3A285-6833-AA4E-AF63-ABDD3747022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E18A8-B0B4-404D-AC7B-CFD4FBC11E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098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Ufj3oU_M2w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Dechová gymnastika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6787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/>
              <a:t>Dechová gymnastika (DG)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x-none"/>
              <a:t>je součástí každého systému tělesných cvičení jak pro zdravé, tak i pro nemocné</a:t>
            </a:r>
          </a:p>
          <a:p>
            <a:r>
              <a:rPr lang="cs-CZ" altLang="x-none"/>
              <a:t>v LTV se DG využívá v řadě klinických oborů – interní lékařství, pediatrie a chirurgické obory (chirurgie, traumatologie, gynekologie), v předoperační péči o nemocné, na porodnicích a jinde</a:t>
            </a:r>
          </a:p>
        </p:txBody>
      </p:sp>
    </p:spTree>
    <p:extLst>
      <p:ext uri="{BB962C8B-B14F-4D97-AF65-F5344CB8AC3E}">
        <p14:creationId xmlns:p14="http://schemas.microsoft.com/office/powerpoint/2010/main" val="42858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/>
              <a:t>Hlavní účely DG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>
              <a:buFont typeface="Arial" pitchFamily="34" charset="0"/>
              <a:buChar char="–"/>
              <a:defRPr/>
            </a:pPr>
            <a:r>
              <a:rPr lang="cs-CZ" dirty="0"/>
              <a:t>udržet či zlepšit funkci dýchání (onemocnění bronchiálního stromu či plicního parenchymu)</a:t>
            </a:r>
          </a:p>
          <a:p>
            <a:pPr lvl="1">
              <a:buFont typeface="Arial" pitchFamily="34" charset="0"/>
              <a:buChar char="–"/>
              <a:defRPr/>
            </a:pPr>
            <a:r>
              <a:rPr lang="cs-CZ" dirty="0"/>
              <a:t>prevence při stavech snížené ventilace (imobilizace, dlouhodobé ležení, pooperační stavy)</a:t>
            </a:r>
          </a:p>
          <a:p>
            <a:pPr lvl="1">
              <a:buFont typeface="Arial" pitchFamily="34" charset="0"/>
              <a:buChar char="–"/>
              <a:defRPr/>
            </a:pPr>
            <a:r>
              <a:rPr lang="cs-CZ" dirty="0"/>
              <a:t>zklidnění, snížení tepové frekvence (konec cvičební jednotky – každý si frekvenci a hloubku dýchání řídí sám!!!)</a:t>
            </a:r>
          </a:p>
          <a:p>
            <a:pPr lvl="1">
              <a:buFont typeface="Arial" pitchFamily="34" charset="0"/>
              <a:buChar char="–"/>
              <a:defRPr/>
            </a:pPr>
            <a:r>
              <a:rPr lang="cs-CZ" dirty="0"/>
              <a:t>nácvik správného reflexu dýchání (rytmus ponecháváme na pacientovi)</a:t>
            </a:r>
          </a:p>
        </p:txBody>
      </p:sp>
    </p:spTree>
    <p:extLst>
      <p:ext uri="{BB962C8B-B14F-4D97-AF65-F5344CB8AC3E}">
        <p14:creationId xmlns:p14="http://schemas.microsoft.com/office/powerpoint/2010/main" val="908157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/>
              <a:t>DG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x-none"/>
              <a:t>činnost dýchací je ovládána systémem kostálním a diafragmatickým, a dále se účastní:</a:t>
            </a:r>
          </a:p>
          <a:p>
            <a:pPr lvl="1">
              <a:lnSpc>
                <a:spcPct val="80000"/>
              </a:lnSpc>
            </a:pPr>
            <a:r>
              <a:rPr lang="cs-CZ" altLang="x-none"/>
              <a:t>pohyby hrudníku (žeber)</a:t>
            </a:r>
          </a:p>
          <a:p>
            <a:pPr lvl="1">
              <a:lnSpc>
                <a:spcPct val="80000"/>
              </a:lnSpc>
            </a:pPr>
            <a:r>
              <a:rPr lang="cs-CZ" altLang="x-none"/>
              <a:t>vdechové a výdechové svaly</a:t>
            </a:r>
          </a:p>
          <a:p>
            <a:pPr lvl="1">
              <a:lnSpc>
                <a:spcPct val="80000"/>
              </a:lnSpc>
            </a:pPr>
            <a:r>
              <a:rPr lang="cs-CZ" altLang="x-none"/>
              <a:t>bránice (diafragma, hlavní vdechový sval)</a:t>
            </a:r>
          </a:p>
          <a:p>
            <a:pPr lvl="1">
              <a:lnSpc>
                <a:spcPct val="80000"/>
              </a:lnSpc>
            </a:pPr>
            <a:r>
              <a:rPr lang="cs-CZ" altLang="x-none"/>
              <a:t>plicní parenchym</a:t>
            </a:r>
          </a:p>
          <a:p>
            <a:pPr lvl="1">
              <a:lnSpc>
                <a:spcPct val="80000"/>
              </a:lnSpc>
            </a:pPr>
            <a:r>
              <a:rPr lang="cs-CZ" altLang="x-none"/>
              <a:t>nervová centra pro dýchání</a:t>
            </a:r>
          </a:p>
          <a:p>
            <a:pPr>
              <a:lnSpc>
                <a:spcPct val="80000"/>
              </a:lnSpc>
            </a:pPr>
            <a:r>
              <a:rPr lang="cs-CZ" altLang="x-none"/>
              <a:t>vdech je vždy aktivní, výdech je převážně pasivní děj</a:t>
            </a:r>
          </a:p>
          <a:p>
            <a:pPr>
              <a:lnSpc>
                <a:spcPct val="80000"/>
              </a:lnSpc>
            </a:pPr>
            <a:r>
              <a:rPr lang="cs-CZ" altLang="x-none"/>
              <a:t>dýchání je ovládáno automaticky nervovými centry uloženými v prodloužené míše a nervstvem vegetativním</a:t>
            </a:r>
          </a:p>
        </p:txBody>
      </p:sp>
    </p:spTree>
    <p:extLst>
      <p:ext uri="{BB962C8B-B14F-4D97-AF65-F5344CB8AC3E}">
        <p14:creationId xmlns:p14="http://schemas.microsoft.com/office/powerpoint/2010/main" val="1234756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Proces dýchání</a:t>
            </a:r>
          </a:p>
        </p:txBody>
      </p:sp>
      <p:pic>
        <p:nvPicPr>
          <p:cNvPr id="4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5243" y="1984917"/>
            <a:ext cx="11663003" cy="410364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337285" y="6382795"/>
            <a:ext cx="5146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</a:t>
            </a:r>
            <a:r>
              <a:rPr lang="cs-CZ" dirty="0" err="1"/>
              <a:t>pilatesvysocina.cz</a:t>
            </a:r>
            <a:r>
              <a:rPr lang="cs-CZ" dirty="0"/>
              <a:t>/</a:t>
            </a:r>
            <a:r>
              <a:rPr lang="cs-CZ" dirty="0" err="1"/>
              <a:t>dychani</a:t>
            </a:r>
            <a:r>
              <a:rPr lang="cs-CZ" dirty="0"/>
              <a:t>-</a:t>
            </a:r>
            <a:r>
              <a:rPr lang="cs-CZ" dirty="0" err="1"/>
              <a:t>detailnejsi</a:t>
            </a:r>
            <a:r>
              <a:rPr lang="cs-CZ" dirty="0"/>
              <a:t>-pohled/</a:t>
            </a:r>
          </a:p>
        </p:txBody>
      </p:sp>
    </p:spTree>
    <p:extLst>
      <p:ext uri="{BB962C8B-B14F-4D97-AF65-F5344CB8AC3E}">
        <p14:creationId xmlns:p14="http://schemas.microsoft.com/office/powerpoint/2010/main" val="981101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x-none"/>
              <a:t>Dechové svaly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0" y="1338146"/>
            <a:ext cx="6019800" cy="5519854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x-none" sz="1600" b="1" dirty="0"/>
              <a:t>Hlavní vdechové svaly</a:t>
            </a:r>
          </a:p>
          <a:p>
            <a:pPr lvl="1" eaLnBrk="1" hangingPunct="1"/>
            <a:r>
              <a:rPr lang="cs-CZ" altLang="x-none" sz="1600" dirty="0"/>
              <a:t> </a:t>
            </a:r>
            <a:r>
              <a:rPr lang="cs-CZ" altLang="x-none" sz="1600" b="1" dirty="0"/>
              <a:t>bránice </a:t>
            </a:r>
            <a:r>
              <a:rPr lang="cs-CZ" altLang="x-none" sz="1600" dirty="0"/>
              <a:t>( diafragma ) – 40 – 60% dechové práce</a:t>
            </a:r>
          </a:p>
          <a:p>
            <a:pPr lvl="1" eaLnBrk="1" hangingPunct="1"/>
            <a:r>
              <a:rPr lang="cs-CZ" altLang="x-none" sz="1600" dirty="0"/>
              <a:t> </a:t>
            </a:r>
            <a:r>
              <a:rPr lang="cs-CZ" altLang="x-none" sz="1600" b="1" dirty="0"/>
              <a:t>mezižeberní svaly zevní</a:t>
            </a:r>
            <a:r>
              <a:rPr lang="cs-CZ" altLang="x-none" sz="1600" dirty="0"/>
              <a:t> ( </a:t>
            </a:r>
            <a:r>
              <a:rPr lang="cs-CZ" altLang="x-none" sz="1600" dirty="0" err="1"/>
              <a:t>intercostales</a:t>
            </a:r>
            <a:r>
              <a:rPr lang="cs-CZ" altLang="x-none" sz="1600" dirty="0"/>
              <a:t> </a:t>
            </a:r>
            <a:r>
              <a:rPr lang="cs-CZ" altLang="x-none" sz="1600" dirty="0" err="1"/>
              <a:t>externi</a:t>
            </a:r>
            <a:r>
              <a:rPr lang="cs-CZ" altLang="x-none" sz="1600" dirty="0"/>
              <a:t> )</a:t>
            </a:r>
          </a:p>
          <a:p>
            <a:pPr lvl="1" eaLnBrk="1" hangingPunct="1"/>
            <a:r>
              <a:rPr lang="cs-CZ" altLang="x-none" sz="1600" b="1" dirty="0" err="1"/>
              <a:t>parasternales</a:t>
            </a:r>
            <a:endParaRPr lang="cs-CZ" altLang="x-none" sz="1600" b="1" dirty="0"/>
          </a:p>
          <a:p>
            <a:pPr eaLnBrk="1" hangingPunct="1"/>
            <a:r>
              <a:rPr lang="cs-CZ" altLang="x-none" sz="1600" b="1" dirty="0"/>
              <a:t>Pomocné vdechové svaly</a:t>
            </a:r>
            <a:r>
              <a:rPr lang="cs-CZ" altLang="x-none" sz="1600" dirty="0"/>
              <a:t> </a:t>
            </a:r>
          </a:p>
          <a:p>
            <a:pPr lvl="1" eaLnBrk="1" hangingPunct="1"/>
            <a:r>
              <a:rPr lang="cs-CZ" altLang="x-none" sz="1600" dirty="0"/>
              <a:t> mm. </a:t>
            </a:r>
            <a:r>
              <a:rPr lang="cs-CZ" altLang="x-none" sz="1600" b="1" dirty="0" err="1"/>
              <a:t>scaleni</a:t>
            </a:r>
            <a:endParaRPr lang="cs-CZ" altLang="x-none" sz="1600" b="1" dirty="0"/>
          </a:p>
          <a:p>
            <a:pPr lvl="1" eaLnBrk="1" hangingPunct="1"/>
            <a:r>
              <a:rPr lang="cs-CZ" altLang="x-none" sz="1600" dirty="0"/>
              <a:t>m. </a:t>
            </a:r>
            <a:r>
              <a:rPr lang="cs-CZ" altLang="x-none" sz="1600" dirty="0" err="1"/>
              <a:t>s</a:t>
            </a:r>
            <a:r>
              <a:rPr lang="cs-CZ" altLang="x-none" sz="1600" b="1" dirty="0" err="1"/>
              <a:t>ternocleidomastoideus</a:t>
            </a:r>
            <a:endParaRPr lang="cs-CZ" altLang="x-none" sz="1600" b="1" dirty="0"/>
          </a:p>
          <a:p>
            <a:pPr lvl="1" eaLnBrk="1" hangingPunct="1"/>
            <a:r>
              <a:rPr lang="cs-CZ" altLang="x-none" sz="1600" dirty="0"/>
              <a:t> m. </a:t>
            </a:r>
            <a:r>
              <a:rPr lang="cs-CZ" altLang="x-none" sz="1600" b="1" dirty="0" err="1"/>
              <a:t>platysma</a:t>
            </a:r>
            <a:r>
              <a:rPr lang="cs-CZ" altLang="x-none" sz="1600" dirty="0"/>
              <a:t> </a:t>
            </a:r>
          </a:p>
          <a:p>
            <a:pPr lvl="1" eaLnBrk="1" hangingPunct="1"/>
            <a:r>
              <a:rPr lang="cs-CZ" altLang="x-none" sz="1600" dirty="0"/>
              <a:t> využívají se při ztíženém dýchání, např. astma, vykonávají také </a:t>
            </a:r>
            <a:r>
              <a:rPr lang="cs-CZ" altLang="x-none" sz="1600" b="1" dirty="0"/>
              <a:t>negativní práci </a:t>
            </a:r>
            <a:r>
              <a:rPr lang="cs-CZ" altLang="x-none" sz="1600" dirty="0"/>
              <a:t>– zpomalují a jemně kontrolují aktivní pohyby – brzdí rychlost výdechu (řeč)</a:t>
            </a:r>
          </a:p>
          <a:p>
            <a:pPr eaLnBrk="1" hangingPunct="1"/>
            <a:r>
              <a:rPr lang="cs-CZ" altLang="x-none" sz="1600" b="1" dirty="0"/>
              <a:t>Pomocné výdechové svaly</a:t>
            </a:r>
          </a:p>
          <a:p>
            <a:pPr lvl="1" eaLnBrk="1" hangingPunct="1"/>
            <a:r>
              <a:rPr lang="cs-CZ" altLang="x-none" sz="1600" dirty="0"/>
              <a:t>m.</a:t>
            </a:r>
            <a:r>
              <a:rPr lang="cs-CZ" altLang="x-none" sz="1600" b="1" dirty="0"/>
              <a:t>  </a:t>
            </a:r>
            <a:r>
              <a:rPr lang="cs-CZ" altLang="x-none" sz="1600" b="1" dirty="0" err="1"/>
              <a:t>rectus</a:t>
            </a:r>
            <a:r>
              <a:rPr lang="cs-CZ" altLang="x-none" sz="1600" b="1" dirty="0"/>
              <a:t> </a:t>
            </a:r>
            <a:r>
              <a:rPr lang="cs-CZ" altLang="x-none" sz="1600" b="1" dirty="0" err="1"/>
              <a:t>abdominis</a:t>
            </a:r>
            <a:endParaRPr lang="cs-CZ" altLang="x-none" sz="1600" b="1" dirty="0"/>
          </a:p>
          <a:p>
            <a:pPr lvl="1" eaLnBrk="1" hangingPunct="1"/>
            <a:r>
              <a:rPr lang="cs-CZ" altLang="x-none" sz="1600" dirty="0"/>
              <a:t>m.</a:t>
            </a:r>
            <a:r>
              <a:rPr lang="cs-CZ" altLang="x-none" sz="1600" b="1" dirty="0"/>
              <a:t> </a:t>
            </a:r>
            <a:r>
              <a:rPr lang="cs-CZ" altLang="x-none" sz="1600" b="1" dirty="0" err="1"/>
              <a:t>obliquus</a:t>
            </a:r>
            <a:r>
              <a:rPr lang="cs-CZ" altLang="x-none" sz="1600" b="1" dirty="0"/>
              <a:t> </a:t>
            </a:r>
            <a:r>
              <a:rPr lang="cs-CZ" altLang="x-none" sz="1600" b="1" dirty="0" err="1"/>
              <a:t>internus</a:t>
            </a:r>
            <a:r>
              <a:rPr lang="cs-CZ" altLang="x-none" sz="1600" b="1" dirty="0"/>
              <a:t> a </a:t>
            </a:r>
            <a:r>
              <a:rPr lang="cs-CZ" altLang="x-none" sz="1600" b="1" dirty="0" err="1"/>
              <a:t>externus</a:t>
            </a:r>
            <a:endParaRPr lang="cs-CZ" altLang="x-none" sz="1600" b="1" dirty="0"/>
          </a:p>
          <a:p>
            <a:pPr lvl="1" eaLnBrk="1" hangingPunct="1"/>
            <a:r>
              <a:rPr lang="cs-CZ" altLang="x-none" sz="1600" dirty="0"/>
              <a:t>m. </a:t>
            </a:r>
            <a:r>
              <a:rPr lang="cs-CZ" altLang="x-none" sz="1600" b="1" dirty="0" err="1"/>
              <a:t>transversus</a:t>
            </a:r>
            <a:r>
              <a:rPr lang="cs-CZ" altLang="x-none" sz="1600" b="1" dirty="0"/>
              <a:t> </a:t>
            </a:r>
            <a:r>
              <a:rPr lang="cs-CZ" altLang="x-none" sz="1600" b="1" dirty="0" err="1"/>
              <a:t>abdominis</a:t>
            </a:r>
            <a:endParaRPr lang="cs-CZ" altLang="x-none" sz="1600" b="1" dirty="0"/>
          </a:p>
          <a:p>
            <a:pPr lvl="1" eaLnBrk="1" hangingPunct="1"/>
            <a:r>
              <a:rPr lang="cs-CZ" altLang="x-none" sz="1600" dirty="0"/>
              <a:t>m. </a:t>
            </a:r>
            <a:r>
              <a:rPr lang="cs-CZ" altLang="x-none" sz="1600" b="1" dirty="0" err="1"/>
              <a:t>quadratus</a:t>
            </a:r>
            <a:r>
              <a:rPr lang="cs-CZ" altLang="x-none" sz="1600" b="1" dirty="0"/>
              <a:t> </a:t>
            </a:r>
            <a:r>
              <a:rPr lang="cs-CZ" altLang="x-none" sz="1600" b="1" dirty="0" err="1"/>
              <a:t>lumborum</a:t>
            </a:r>
            <a:endParaRPr lang="cs-CZ" altLang="x-none" sz="1600" b="1" dirty="0"/>
          </a:p>
          <a:p>
            <a:pPr lvl="1" eaLnBrk="1" hangingPunct="1"/>
            <a:r>
              <a:rPr lang="cs-CZ" altLang="x-none" sz="1600" dirty="0"/>
              <a:t>m. </a:t>
            </a:r>
            <a:r>
              <a:rPr lang="cs-CZ" altLang="x-none" sz="1600" b="1" dirty="0" err="1"/>
              <a:t>intercostales</a:t>
            </a:r>
            <a:r>
              <a:rPr lang="cs-CZ" altLang="x-none" sz="1600" b="1" dirty="0"/>
              <a:t> </a:t>
            </a:r>
            <a:r>
              <a:rPr lang="cs-CZ" altLang="x-none" sz="1600" b="1" dirty="0" err="1"/>
              <a:t>interni</a:t>
            </a:r>
            <a:endParaRPr lang="cs-CZ" altLang="x-none" sz="1600" b="1" dirty="0"/>
          </a:p>
          <a:p>
            <a:pPr eaLnBrk="1" hangingPunct="1"/>
            <a:r>
              <a:rPr lang="cs-CZ" altLang="x-none" sz="1900" b="1" dirty="0" err="1"/>
              <a:t>trénovatelné</a:t>
            </a:r>
            <a:r>
              <a:rPr lang="cs-CZ" altLang="x-none" sz="1900" b="1" dirty="0"/>
              <a:t> – síla i vytrvalost</a:t>
            </a:r>
            <a:endParaRPr lang="cs-CZ" altLang="x-none" sz="1900" dirty="0"/>
          </a:p>
          <a:p>
            <a:pPr lvl="1" eaLnBrk="1" hangingPunct="1">
              <a:lnSpc>
                <a:spcPct val="60000"/>
              </a:lnSpc>
            </a:pPr>
            <a:endParaRPr lang="cs-CZ" altLang="x-none" sz="15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74026" y="4586"/>
            <a:ext cx="6204133" cy="6579221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 rot="10800000" flipV="1">
            <a:off x="5874026" y="6460696"/>
            <a:ext cx="631797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https://</a:t>
            </a:r>
            <a:r>
              <a:rPr lang="cs-CZ" sz="1000" dirty="0" err="1"/>
              <a:t>is.muni.cz</a:t>
            </a:r>
            <a:r>
              <a:rPr lang="cs-CZ" sz="1000" dirty="0"/>
              <a:t>/do/</a:t>
            </a:r>
            <a:r>
              <a:rPr lang="cs-CZ" sz="1000" dirty="0" err="1"/>
              <a:t>fsps</a:t>
            </a:r>
            <a:r>
              <a:rPr lang="cs-CZ" sz="1000" dirty="0"/>
              <a:t>/e-</a:t>
            </a:r>
            <a:r>
              <a:rPr lang="cs-CZ" sz="1000" dirty="0" err="1"/>
              <a:t>learning</a:t>
            </a:r>
            <a:r>
              <a:rPr lang="cs-CZ" sz="1000" dirty="0"/>
              <a:t>/</a:t>
            </a:r>
            <a:r>
              <a:rPr lang="cs-CZ" sz="1000" dirty="0" err="1"/>
              <a:t>zaklady_anatomie</a:t>
            </a:r>
            <a:r>
              <a:rPr lang="cs-CZ" sz="1000" dirty="0"/>
              <a:t>/</a:t>
            </a:r>
            <a:r>
              <a:rPr lang="cs-CZ" sz="1000" dirty="0" err="1"/>
              <a:t>zakl_anatomieIII</a:t>
            </a:r>
            <a:r>
              <a:rPr lang="cs-CZ" sz="1000" dirty="0"/>
              <a:t>/</a:t>
            </a:r>
            <a:r>
              <a:rPr lang="cs-CZ" sz="1000" dirty="0" err="1"/>
              <a:t>pages</a:t>
            </a:r>
            <a:r>
              <a:rPr lang="cs-CZ" sz="1000" dirty="0"/>
              <a:t>/</a:t>
            </a:r>
            <a:r>
              <a:rPr lang="cs-CZ" sz="1000" dirty="0" err="1"/>
              <a:t>dychaci_soustava.html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74794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x-none" sz="4000"/>
              <a:t>Polohy těla a jejich vliv na dýchání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 lnSpcReduction="10000"/>
          </a:bodyPr>
          <a:lstStyle/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 dirty="0"/>
              <a:t>Stoj –</a:t>
            </a:r>
            <a:r>
              <a:rPr lang="cs-CZ" sz="2400" dirty="0"/>
              <a:t> nejvýhodnější, není stlačován hrudník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 dirty="0"/>
              <a:t>Vzpřímený sed, sed na židli</a:t>
            </a:r>
            <a:r>
              <a:rPr lang="cs-CZ" sz="2400" dirty="0"/>
              <a:t> – omezeno brániční dýchání, tlakem útrob, vhodná poloha pro hrudní dýchání, zvláště horní hrudní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/>
              <a:t>Sed s nataženými DKK</a:t>
            </a:r>
            <a:r>
              <a:rPr lang="cs-CZ" sz="2400"/>
              <a:t> – uvolněný ,dětský – páteř obloukovitě ohnutá, brániční dýchání značně ztížené, převládá dolní hrudní dýchání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 dirty="0"/>
              <a:t>Leh na zádech</a:t>
            </a:r>
            <a:r>
              <a:rPr lang="cs-CZ" sz="2400" dirty="0"/>
              <a:t> – pohyb hrudníku omezen dozadu a částečně do stran – bránice tlačena břišními orgány výše, hrudník v inspiračním postavení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 dirty="0"/>
              <a:t>Leh na břiše</a:t>
            </a:r>
            <a:r>
              <a:rPr lang="cs-CZ" sz="2400" dirty="0"/>
              <a:t> – hrudník se volně pohybuje dozadu a částečně do stran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 dirty="0"/>
              <a:t>Leh na boku</a:t>
            </a:r>
            <a:r>
              <a:rPr lang="cs-CZ" sz="2400" dirty="0"/>
              <a:t> část hrudníku, na které leží fixovaná, druhá volně pohyblivá, bránice pohyblivější na straně opory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 dirty="0"/>
              <a:t>Paže v bok</a:t>
            </a:r>
            <a:r>
              <a:rPr lang="cs-CZ" sz="2400" dirty="0"/>
              <a:t> – zvýší se pohyblivost horní části hrudníku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cs-CZ" sz="2400" b="1" dirty="0"/>
              <a:t>Paže v úrovni hlavy nebo výše</a:t>
            </a:r>
            <a:r>
              <a:rPr lang="cs-CZ" sz="2400" dirty="0"/>
              <a:t> – zvýší se pohyblivost dolní části hrudníku</a:t>
            </a:r>
          </a:p>
        </p:txBody>
      </p:sp>
    </p:spTree>
    <p:extLst>
      <p:ext uri="{BB962C8B-B14F-4D97-AF65-F5344CB8AC3E}">
        <p14:creationId xmlns:p14="http://schemas.microsoft.com/office/powerpoint/2010/main" val="91171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/>
              <a:t>Dělení DG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x-none"/>
              <a:t>základní – DG používáme při jednotlivých cvicích nebo cvičebních sestavách zaměřených na normální rytmus dýchání v koordinaci s pohybem; vhodná pro zlepšení pohyblivosti hrudníku a ke zvýšenému „provzdušnění plic“</a:t>
            </a:r>
          </a:p>
          <a:p>
            <a:r>
              <a:rPr lang="cs-CZ" altLang="x-none"/>
              <a:t>speciální:</a:t>
            </a:r>
          </a:p>
          <a:p>
            <a:pPr lvl="1"/>
            <a:r>
              <a:rPr lang="cs-CZ" altLang="x-none"/>
              <a:t>klidové (statické)</a:t>
            </a:r>
          </a:p>
          <a:p>
            <a:pPr lvl="1"/>
            <a:r>
              <a:rPr lang="cs-CZ" altLang="x-none"/>
              <a:t>dynamické (s pohyby končetin)</a:t>
            </a:r>
          </a:p>
          <a:p>
            <a:pPr lvl="1"/>
            <a:r>
              <a:rPr lang="cs-CZ" altLang="x-none"/>
              <a:t>vědomě prohloubené (lokalizované dýchání)</a:t>
            </a:r>
          </a:p>
        </p:txBody>
      </p:sp>
    </p:spTree>
    <p:extLst>
      <p:ext uri="{BB962C8B-B14F-4D97-AF65-F5344CB8AC3E}">
        <p14:creationId xmlns:p14="http://schemas.microsoft.com/office/powerpoint/2010/main" val="1649919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Statické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71961"/>
            <a:ext cx="10515600" cy="5129560"/>
          </a:xfrm>
        </p:spPr>
        <p:txBody>
          <a:bodyPr>
            <a:normAutofit/>
          </a:bodyPr>
          <a:lstStyle/>
          <a:p>
            <a:r>
              <a:rPr lang="cs-CZ" dirty="0"/>
              <a:t>prohloubené dýchání </a:t>
            </a:r>
            <a:r>
              <a:rPr lang="mr-IN" dirty="0"/>
              <a:t>–</a:t>
            </a:r>
            <a:r>
              <a:rPr lang="cs-CZ" dirty="0"/>
              <a:t> aktivní výdech</a:t>
            </a:r>
          </a:p>
          <a:p>
            <a:r>
              <a:rPr lang="cs-CZ" dirty="0"/>
              <a:t>změna rytmu</a:t>
            </a:r>
          </a:p>
          <a:p>
            <a:r>
              <a:rPr lang="cs-CZ" dirty="0"/>
              <a:t>zapojení hlasivek</a:t>
            </a:r>
          </a:p>
          <a:p>
            <a:endParaRPr lang="cs-CZ" dirty="0"/>
          </a:p>
          <a:p>
            <a:r>
              <a:rPr lang="cs-CZ" altLang="x-none" dirty="0"/>
              <a:t>Základními principy statické dechové gymnastiky jsou:</a:t>
            </a:r>
          </a:p>
          <a:p>
            <a:pPr marL="685800" lvl="2">
              <a:spcBef>
                <a:spcPts val="1000"/>
              </a:spcBef>
            </a:pPr>
            <a:r>
              <a:rPr lang="cs-CZ" altLang="x-none" dirty="0"/>
              <a:t>vhodné cvičební polohy, které nemusí být u každého jedince stejné, </a:t>
            </a:r>
          </a:p>
          <a:p>
            <a:pPr marL="685800" lvl="2">
              <a:spcBef>
                <a:spcPts val="1000"/>
              </a:spcBef>
            </a:pPr>
            <a:r>
              <a:rPr lang="cs-CZ" altLang="x-none" dirty="0"/>
              <a:t>facilitace pomocí rukou terapeuta, </a:t>
            </a:r>
          </a:p>
          <a:p>
            <a:pPr marL="685800" lvl="2">
              <a:spcBef>
                <a:spcPts val="1000"/>
              </a:spcBef>
            </a:pPr>
            <a:r>
              <a:rPr lang="cs-CZ" altLang="x-none" dirty="0"/>
              <a:t>masáže a  měkké a mobilizační techniky, </a:t>
            </a:r>
          </a:p>
          <a:p>
            <a:pPr marL="685800" lvl="2">
              <a:spcBef>
                <a:spcPts val="1000"/>
              </a:spcBef>
            </a:pPr>
            <a:r>
              <a:rPr lang="cs-CZ" altLang="x-none" dirty="0"/>
              <a:t>ovlivnění hloubky dýchání přes </a:t>
            </a:r>
            <a:r>
              <a:rPr lang="cs-CZ" altLang="x-none" dirty="0" err="1"/>
              <a:t>exspirium</a:t>
            </a:r>
            <a:r>
              <a:rPr lang="cs-CZ" altLang="x-none" dirty="0"/>
              <a:t> ve smyslu jeho prodloužení.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1884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Dynamické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x-none" dirty="0"/>
              <a:t>..dechové pohyby jsou doprovázené pohyby končetin, trupu a hlavy </a:t>
            </a:r>
          </a:p>
          <a:p>
            <a:r>
              <a:rPr lang="cs-CZ" altLang="x-none" dirty="0"/>
              <a:t>Dynamická dechová gymnastika navazuje na statickou. </a:t>
            </a:r>
          </a:p>
          <a:p>
            <a:r>
              <a:rPr lang="cs-CZ" altLang="x-none" dirty="0"/>
              <a:t>Nejprve přidáváme k výdechu pohyby pánve, postupně i pletence ramenního, trupu a hlavy.</a:t>
            </a:r>
          </a:p>
          <a:p>
            <a:r>
              <a:rPr lang="cs-CZ" altLang="x-none" dirty="0"/>
              <a:t>Dynamická dechová gymnastika zvyšuje postupně adaptaci pacienta na tělesnou zátěž. </a:t>
            </a:r>
          </a:p>
          <a:p>
            <a:endParaRPr lang="cs-CZ" dirty="0"/>
          </a:p>
          <a:p>
            <a:r>
              <a:rPr lang="cs-CZ" dirty="0"/>
              <a:t>KDY NÁDECH A KDY VÝDECH???</a:t>
            </a:r>
          </a:p>
        </p:txBody>
      </p:sp>
    </p:spTree>
    <p:extLst>
      <p:ext uri="{BB962C8B-B14F-4D97-AF65-F5344CB8AC3E}">
        <p14:creationId xmlns:p14="http://schemas.microsoft.com/office/powerpoint/2010/main" val="1854380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Lokalizované, vědomě prohloubené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31292"/>
          </a:xfrm>
        </p:spPr>
        <p:txBody>
          <a:bodyPr>
            <a:normAutofit/>
          </a:bodyPr>
          <a:lstStyle/>
          <a:p>
            <a:r>
              <a:rPr lang="cs-CZ" altLang="x-none" sz="2400" dirty="0"/>
              <a:t>Cílem je:</a:t>
            </a:r>
          </a:p>
          <a:p>
            <a:pPr lvl="1"/>
            <a:r>
              <a:rPr lang="cs-CZ" altLang="x-none" dirty="0"/>
              <a:t>zvýšení pohyblivosti jednotlivých částí hrudníku nebo bránice, </a:t>
            </a:r>
          </a:p>
          <a:p>
            <a:pPr lvl="1"/>
            <a:r>
              <a:rPr lang="cs-CZ" altLang="x-none" dirty="0"/>
              <a:t>rozvinutí určité části plic. </a:t>
            </a:r>
          </a:p>
          <a:p>
            <a:r>
              <a:rPr lang="cs-CZ" altLang="x-none" sz="2400" dirty="0"/>
              <a:t>Místo, kam chceme, aby pacient nadechoval, </a:t>
            </a:r>
            <a:r>
              <a:rPr lang="cs-CZ" altLang="x-none" sz="2400" dirty="0" err="1">
                <a:solidFill>
                  <a:srgbClr val="FF0000"/>
                </a:solidFill>
              </a:rPr>
              <a:t>facilitujeme</a:t>
            </a:r>
            <a:r>
              <a:rPr lang="cs-CZ" altLang="x-none" sz="2400" dirty="0">
                <a:solidFill>
                  <a:srgbClr val="00FF00"/>
                </a:solidFill>
              </a:rPr>
              <a:t> </a:t>
            </a:r>
            <a:r>
              <a:rPr lang="cs-CZ" altLang="x-none" sz="2400" dirty="0"/>
              <a:t>tlakem ruky, vakem s pískem nebo pacientovou polohou.</a:t>
            </a:r>
          </a:p>
          <a:p>
            <a:r>
              <a:rPr lang="cs-CZ" altLang="x-none" sz="2400" dirty="0"/>
              <a:t>Dechové pohyby vyvoláme povrchovým drážděním i kladením odporu proti hrudní stěně. Využíváme činnosti mezižeberních svalů proti odporu ruky terapeuta a pomáháme nemocnému, aby zapojil svaly v místě odporu a tím zvětšil rozpětí dýchacích pohybů. Přitom instruujeme pacienta, aby vědomě směřoval nádech do požadovaného místa. </a:t>
            </a:r>
          </a:p>
          <a:p>
            <a:pPr>
              <a:buFont typeface="Wingdings" charset="2"/>
              <a:buNone/>
            </a:pPr>
            <a:endParaRPr lang="cs-CZ" altLang="x-none" sz="2400" dirty="0"/>
          </a:p>
          <a:p>
            <a:pPr>
              <a:buFont typeface="Wingdings" charset="2"/>
              <a:buNone/>
            </a:pPr>
            <a:r>
              <a:rPr lang="cs-CZ" altLang="x-none" sz="2400" dirty="0">
                <a:solidFill>
                  <a:srgbClr val="FF0000"/>
                </a:solidFill>
              </a:rPr>
              <a:t>Cílem je, aby nemocný ovládal nádech do požadovaného místa i bez kladení odporu</a:t>
            </a:r>
            <a:endParaRPr lang="cs-CZ" altLang="x-none" sz="24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483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Kontaktní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altLang="x-none" dirty="0"/>
              <a:t>Jde o volní dýchání spojené s manuálním kontaktem (může být i s vibrací). Jedná se o dotyky rukou na hrudníku, zádech a břichu nemocného, které jsou v souladu s jeho dechovými pohyby.</a:t>
            </a:r>
          </a:p>
          <a:p>
            <a:endParaRPr lang="cs-CZ" altLang="x-none" dirty="0"/>
          </a:p>
          <a:p>
            <a:r>
              <a:rPr lang="cs-CZ" altLang="x-none" dirty="0"/>
              <a:t>Asistovaný výdech – stlačení hrudníku při současném vydechování pacienta, fyzioterapeut tlačí rukama přes pacientova žebra do výdechu – vsedě i vleže</a:t>
            </a:r>
          </a:p>
          <a:p>
            <a:endParaRPr lang="cs-CZ" altLang="x-none" dirty="0"/>
          </a:p>
          <a:p>
            <a:r>
              <a:rPr lang="cs-CZ" altLang="x-none" dirty="0"/>
              <a:t>Terapeut je v těsném kontaktu s pacientem, sedí obkročmo za pacientem, stabilizuje pacienta svým tělem…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228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cs-CZ" sz="4000"/>
              <a:t>Vědomě prohloubeného dýchání - hrudní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x-none"/>
              <a:t> </a:t>
            </a:r>
            <a:r>
              <a:rPr lang="cs-CZ" altLang="x-none" sz="2400" b="1"/>
              <a:t>Horní hrudní</a:t>
            </a:r>
            <a:r>
              <a:rPr lang="cs-CZ" altLang="x-none" sz="2400"/>
              <a:t> – cvičí se v lehu na zádech nebo v uvolněném sedu, HKK podél těla, odpor pod klíčky, na sternu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400" b="1"/>
              <a:t>Zadní hrudní</a:t>
            </a:r>
            <a:r>
              <a:rPr lang="cs-CZ" altLang="x-none" sz="2400"/>
              <a:t> – v lehu na břiše, v uvolněném sedu, sed s oporou o paže, odpor ve střední nebo dolní části hrudníku zezadu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400" b="1"/>
              <a:t>Dolní hrudní</a:t>
            </a:r>
            <a:r>
              <a:rPr lang="cs-CZ" altLang="x-none" sz="2400"/>
              <a:t> – cvičí se ve stejných polohách jako předešlé, odpor na poslední 3 – 4 žebra z obou stran, paže ve výši hlavy (svícen, za hlavou, upažené)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400" b="1"/>
              <a:t>Jednostranné dýchání</a:t>
            </a:r>
            <a:r>
              <a:rPr lang="cs-CZ" altLang="x-none" sz="2400"/>
              <a:t> – odpor jen na nemocnou stranu a druhou sledujeme, nebo v lehu na boku</a:t>
            </a:r>
          </a:p>
          <a:p>
            <a:pPr lvl="4" eaLnBrk="1" hangingPunct="1">
              <a:lnSpc>
                <a:spcPct val="90000"/>
              </a:lnSpc>
            </a:pPr>
            <a:endParaRPr lang="cs-CZ" altLang="x-none" sz="2400"/>
          </a:p>
        </p:txBody>
      </p:sp>
    </p:spTree>
    <p:extLst>
      <p:ext uri="{BB962C8B-B14F-4D97-AF65-F5344CB8AC3E}">
        <p14:creationId xmlns:p14="http://schemas.microsoft.com/office/powerpoint/2010/main" val="29056802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cs-CZ" sz="4000"/>
              <a:t>Vědomě prohloubené dýchání - brániční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x-none"/>
              <a:t>Cvičíme vsedě nebo ve stoji, dbáme na uvolnění břišní stěny</a:t>
            </a:r>
          </a:p>
          <a:p>
            <a:pPr eaLnBrk="1" hangingPunct="1"/>
            <a:r>
              <a:rPr lang="cs-CZ" altLang="x-none"/>
              <a:t>Větší exkurze </a:t>
            </a:r>
            <a:r>
              <a:rPr lang="cs-CZ" altLang="x-none" b="1"/>
              <a:t>přední části bránice</a:t>
            </a:r>
            <a:r>
              <a:rPr lang="cs-CZ" altLang="x-none"/>
              <a:t> – poloha vleže na břiše, nebo v podporu klečmo, dýchání „do břicha“</a:t>
            </a:r>
          </a:p>
          <a:p>
            <a:pPr eaLnBrk="1" hangingPunct="1"/>
            <a:r>
              <a:rPr lang="cs-CZ" altLang="x-none"/>
              <a:t>Větší exkurze </a:t>
            </a:r>
            <a:r>
              <a:rPr lang="cs-CZ" altLang="x-none" b="1"/>
              <a:t>zadní části bránice</a:t>
            </a:r>
            <a:r>
              <a:rPr lang="cs-CZ" altLang="x-none"/>
              <a:t> – leh na zádech, střídavé napětí a uvolnění břišních svalů.</a:t>
            </a:r>
          </a:p>
          <a:p>
            <a:pPr eaLnBrk="1" hangingPunct="1"/>
            <a:r>
              <a:rPr lang="cs-CZ" altLang="x-none"/>
              <a:t>Větší exkurze </a:t>
            </a:r>
            <a:r>
              <a:rPr lang="cs-CZ" altLang="x-none" b="1"/>
              <a:t>postranní části bránice</a:t>
            </a:r>
            <a:r>
              <a:rPr lang="cs-CZ" altLang="x-none"/>
              <a:t> – poloha na boku, </a:t>
            </a:r>
            <a:r>
              <a:rPr lang="cs-CZ" altLang="x-none" b="1"/>
              <a:t>větší pohyb bránice na straně, na které ležíme</a:t>
            </a:r>
            <a:r>
              <a:rPr lang="cs-CZ" altLang="x-none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59458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Hygiena dýchacích cest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!!!POLOHA!!!</a:t>
            </a:r>
          </a:p>
          <a:p>
            <a:r>
              <a:rPr lang="cs-CZ" dirty="0"/>
              <a:t>1. inhalace</a:t>
            </a:r>
          </a:p>
          <a:p>
            <a:r>
              <a:rPr lang="cs-CZ" dirty="0"/>
              <a:t>2. instrumentální techniky</a:t>
            </a:r>
          </a:p>
          <a:p>
            <a:r>
              <a:rPr lang="cs-CZ" dirty="0"/>
              <a:t>3. drenážní techniky</a:t>
            </a:r>
          </a:p>
          <a:p>
            <a:r>
              <a:rPr lang="cs-CZ" dirty="0"/>
              <a:t>4. </a:t>
            </a:r>
            <a:r>
              <a:rPr lang="cs-CZ" dirty="0" err="1"/>
              <a:t>huffing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>
                <a:hlinkClick r:id="rId2"/>
              </a:rPr>
              <a:t>https://www.youtube.com/watch?v=1Ufj3oU_M2w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428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Inhalace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altLang="x-none" dirty="0"/>
              <a:t>U inhalací je důležitá poloha těla. Volíme úlevové a odpočinkové polohy. </a:t>
            </a:r>
          </a:p>
          <a:p>
            <a:r>
              <a:rPr lang="cs-CZ" altLang="x-none" dirty="0"/>
              <a:t>Při inhalaci by měly být volné horní cesty dýchací, správná pohyblivost hrudníku, ramen, krční a hrudní páteře. </a:t>
            </a:r>
          </a:p>
          <a:p>
            <a:r>
              <a:rPr lang="cs-CZ" altLang="x-none" dirty="0"/>
              <a:t>Základem terapie je inhalováni </a:t>
            </a:r>
            <a:r>
              <a:rPr lang="cs-CZ" altLang="x-none" dirty="0" err="1"/>
              <a:t>mukolytik</a:t>
            </a:r>
            <a:r>
              <a:rPr lang="cs-CZ" altLang="x-none" dirty="0"/>
              <a:t>. Na doporučení lékaře může být i inhalace antibiotik. </a:t>
            </a:r>
          </a:p>
          <a:p>
            <a:r>
              <a:rPr lang="cs-CZ" altLang="x-none" dirty="0"/>
              <a:t>K inhalaci se využívá i minerálních vod.</a:t>
            </a:r>
          </a:p>
          <a:p>
            <a:pPr lvl="1"/>
            <a:r>
              <a:rPr lang="cs-CZ" altLang="x-none" sz="2800" dirty="0"/>
              <a:t>Účinek minerálních vod na sliznici je </a:t>
            </a:r>
            <a:r>
              <a:rPr lang="cs-CZ" altLang="x-none" sz="2800" dirty="0" err="1"/>
              <a:t>bronchospasmolytický</a:t>
            </a:r>
            <a:r>
              <a:rPr lang="cs-CZ" altLang="x-none" sz="2800" dirty="0"/>
              <a:t>, </a:t>
            </a:r>
            <a:r>
              <a:rPr lang="cs-CZ" altLang="x-none" sz="2800" dirty="0" err="1"/>
              <a:t>sekretolytický</a:t>
            </a:r>
            <a:r>
              <a:rPr lang="cs-CZ" altLang="x-none" sz="2800" dirty="0"/>
              <a:t> a </a:t>
            </a:r>
            <a:r>
              <a:rPr lang="cs-CZ" altLang="x-none" sz="2800" dirty="0" err="1"/>
              <a:t>protiedematózní</a:t>
            </a:r>
            <a:r>
              <a:rPr lang="cs-CZ" altLang="x-none" sz="2800" dirty="0"/>
              <a:t>. </a:t>
            </a:r>
          </a:p>
          <a:p>
            <a:r>
              <a:rPr lang="cs-CZ" altLang="x-none" dirty="0"/>
              <a:t>Vody slané (čisté expektorans - při katarálních onemocněních dýchacích cest působí zřídnutí vazkého hlenu a jeho snadnou expektoraci. </a:t>
            </a:r>
          </a:p>
          <a:p>
            <a:r>
              <a:rPr lang="cs-CZ" altLang="x-none" dirty="0" err="1"/>
              <a:t>Bronchodilatantia</a:t>
            </a:r>
            <a:r>
              <a:rPr lang="cs-CZ" altLang="x-none" dirty="0"/>
              <a:t> se podávají před RFT a antibiotika po RFT.</a:t>
            </a:r>
            <a:endParaRPr lang="cs-CZ" altLang="x-none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8442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 sz="3600" dirty="0"/>
              <a:t>Instrumentální techniky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-1" y="1371601"/>
            <a:ext cx="12021015" cy="5486399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cs-CZ" altLang="x-none" sz="2400" dirty="0"/>
              <a:t>Význam </a:t>
            </a:r>
            <a:r>
              <a:rPr lang="cs-CZ" altLang="x-none" sz="2400" dirty="0" err="1"/>
              <a:t>flutteru</a:t>
            </a:r>
            <a:r>
              <a:rPr lang="cs-CZ" altLang="x-none" sz="2400" dirty="0"/>
              <a:t> se dá shrnout do několika bodů:</a:t>
            </a:r>
            <a:br>
              <a:rPr lang="cs-CZ" altLang="x-none" sz="2400" dirty="0"/>
            </a:br>
            <a:r>
              <a:rPr lang="cs-CZ" altLang="x-none" sz="2400" dirty="0"/>
              <a:t>•     uvolňuje sekret v dýchacích cestách</a:t>
            </a:r>
            <a:br>
              <a:rPr lang="cs-CZ" altLang="x-none" sz="2400" dirty="0"/>
            </a:br>
            <a:r>
              <a:rPr lang="cs-CZ" altLang="x-none" sz="2400" dirty="0"/>
              <a:t>•     usnadňuje transport hlenu</a:t>
            </a:r>
            <a:br>
              <a:rPr lang="cs-CZ" altLang="x-none" sz="2400" dirty="0"/>
            </a:br>
            <a:r>
              <a:rPr lang="cs-CZ" altLang="x-none" sz="2400" dirty="0"/>
              <a:t>•     pomáhá účinné expektoraci</a:t>
            </a:r>
            <a:br>
              <a:rPr lang="cs-CZ" altLang="x-none" sz="2400" dirty="0"/>
            </a:br>
            <a:r>
              <a:rPr lang="cs-CZ" altLang="x-none" sz="2400" dirty="0"/>
              <a:t>•     u </a:t>
            </a:r>
            <a:r>
              <a:rPr lang="cs-CZ" altLang="x-none" sz="2400" dirty="0" err="1"/>
              <a:t>instabilních</a:t>
            </a:r>
            <a:r>
              <a:rPr lang="cs-CZ" altLang="x-none" sz="2400" dirty="0"/>
              <a:t> bronchiálních stěn 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2400" dirty="0"/>
              <a:t>	      preventivně působí proti jejich kolapsu, 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2400" dirty="0"/>
              <a:t>            pomáhá kontrolovat kašel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2400" dirty="0"/>
              <a:t>   							    </a:t>
            </a:r>
          </a:p>
          <a:p>
            <a:pPr>
              <a:lnSpc>
                <a:spcPct val="80000"/>
              </a:lnSpc>
            </a:pPr>
            <a:endParaRPr lang="cs-CZ" altLang="x-none" sz="2400" dirty="0"/>
          </a:p>
          <a:p>
            <a:pPr>
              <a:lnSpc>
                <a:spcPct val="80000"/>
              </a:lnSpc>
            </a:pPr>
            <a:r>
              <a:rPr lang="cs-CZ" altLang="x-none" sz="2400" dirty="0" err="1"/>
              <a:t>Flutter</a:t>
            </a:r>
            <a:r>
              <a:rPr lang="cs-CZ" altLang="x-none" sz="2400" dirty="0"/>
              <a:t> lze doporučit především u cystické </a:t>
            </a:r>
            <a:r>
              <a:rPr lang="cs-CZ" altLang="x-none" sz="2400" dirty="0" err="1"/>
              <a:t>fibrosy</a:t>
            </a:r>
            <a:r>
              <a:rPr lang="cs-CZ" altLang="x-none" sz="2400" dirty="0"/>
              <a:t>, 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2400" dirty="0"/>
              <a:t>      chronické bronchitidy a chronické obstrukční 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2400" dirty="0"/>
              <a:t>      choroby plicní, a to ve</a:t>
            </a:r>
            <a:r>
              <a:rPr lang="cs-CZ" altLang="x-none" sz="2400" b="1" dirty="0"/>
              <a:t> </a:t>
            </a:r>
            <a:r>
              <a:rPr lang="cs-CZ" altLang="x-none" sz="2400" dirty="0"/>
              <a:t>všech stadiích postižení.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endParaRPr lang="cs-CZ" altLang="x-none" sz="2400" dirty="0"/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2400" dirty="0"/>
              <a:t>							  </a:t>
            </a:r>
          </a:p>
        </p:txBody>
      </p:sp>
      <p:pic>
        <p:nvPicPr>
          <p:cNvPr id="24580" name="Picture 5" descr="flutter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96200" y="1371601"/>
            <a:ext cx="2286000" cy="1774825"/>
          </a:xfrm>
          <a:noFill/>
        </p:spPr>
      </p:pic>
      <p:pic>
        <p:nvPicPr>
          <p:cNvPr id="24581" name="Picture 7" descr="PEP maska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48600" y="4038601"/>
            <a:ext cx="1752600" cy="1255713"/>
          </a:xfrm>
          <a:noFill/>
        </p:spPr>
      </p:pic>
    </p:spTree>
    <p:extLst>
      <p:ext uri="{BB962C8B-B14F-4D97-AF65-F5344CB8AC3E}">
        <p14:creationId xmlns:p14="http://schemas.microsoft.com/office/powerpoint/2010/main" val="318505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 sz="3600"/>
              <a:t>Instrumentální techniky</a:t>
            </a:r>
          </a:p>
        </p:txBody>
      </p:sp>
      <p:sp>
        <p:nvSpPr>
          <p:cNvPr id="1028" name="Rectangle 11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r>
              <a:rPr lang="cs-CZ" altLang="x-none" sz="2400" dirty="0" err="1"/>
              <a:t>Acapella</a:t>
            </a:r>
            <a:r>
              <a:rPr lang="cs-CZ" altLang="x-none" sz="2400" dirty="0"/>
              <a:t> – odpor proti výdechu, vibrační stimulace</a:t>
            </a:r>
          </a:p>
          <a:p>
            <a:endParaRPr lang="cs-CZ" altLang="x-none" sz="2400" dirty="0"/>
          </a:p>
          <a:p>
            <a:endParaRPr lang="cs-CZ" altLang="x-none" sz="2400" dirty="0"/>
          </a:p>
          <a:p>
            <a:endParaRPr lang="cs-CZ" altLang="x-none" sz="2400" dirty="0"/>
          </a:p>
          <a:p>
            <a:r>
              <a:rPr lang="cs-CZ" altLang="x-none" sz="2400" dirty="0" err="1"/>
              <a:t>Triflow</a:t>
            </a:r>
            <a:endParaRPr lang="cs-CZ" altLang="x-none" sz="2400" dirty="0"/>
          </a:p>
          <a:p>
            <a:endParaRPr lang="cs-CZ" altLang="x-none" sz="2400" dirty="0"/>
          </a:p>
          <a:p>
            <a:endParaRPr lang="cs-CZ" altLang="x-none" sz="2400" dirty="0"/>
          </a:p>
          <a:p>
            <a:r>
              <a:rPr lang="cs-CZ" altLang="x-none" sz="2400" dirty="0"/>
              <a:t>RC-</a:t>
            </a:r>
            <a:r>
              <a:rPr lang="cs-CZ" altLang="x-none" sz="2400" dirty="0" err="1"/>
              <a:t>Cornet</a:t>
            </a:r>
            <a:r>
              <a:rPr lang="cs-CZ" altLang="x-none" sz="2400" dirty="0"/>
              <a:t> – pro lepší uvolnění sputa</a:t>
            </a:r>
          </a:p>
        </p:txBody>
      </p:sp>
      <p:graphicFrame>
        <p:nvGraphicFramePr>
          <p:cNvPr id="1026" name="Object 6" descr="triflow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7458504" y="3627088"/>
          <a:ext cx="3808410" cy="2260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ie" r:id="rId2" imgW="1219370" imgH="724001" progId="MSPhotoEd.3">
                  <p:embed/>
                </p:oleObj>
              </mc:Choice>
              <mc:Fallback>
                <p:oleObj name="Fotografie" r:id="rId2" imgW="1219370" imgH="724001" progId="MSPhotoEd.3">
                  <p:embed/>
                  <p:pic>
                    <p:nvPicPr>
                      <p:cNvPr id="1026" name="Object 6" descr="triflow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58504" y="3627088"/>
                        <a:ext cx="3808410" cy="22607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10" descr="Acapella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24600" y="190626"/>
            <a:ext cx="2707888" cy="2454024"/>
          </a:xfrm>
          <a:noFill/>
        </p:spPr>
      </p:pic>
      <p:pic>
        <p:nvPicPr>
          <p:cNvPr id="6" name="Picture 4" descr="triflo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16810" y="404019"/>
            <a:ext cx="1750104" cy="20715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88656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 sz="3600"/>
              <a:t>Autogenní drenáž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x-none" sz="2400" dirty="0"/>
              <a:t>..je technika vědomě řízeného dýchání, při které se člověk naučí odstranit hlen samostatně bez cizí pomoci a bez nápadného vykašlávání. </a:t>
            </a:r>
          </a:p>
          <a:p>
            <a:endParaRPr lang="cs-CZ" altLang="x-none" sz="2400" dirty="0"/>
          </a:p>
          <a:p>
            <a:r>
              <a:rPr lang="cs-CZ" altLang="x-none" sz="2400" dirty="0"/>
              <a:t>Zahrnuje pomalý nádech nosem, inspirační pauzu 3-4 sekundy a pomalý, plynulý co nejdelší AKTIVNÍ výdech přes otevřenou glottis (ústa otevřená na 2-3cm) – jdeme i do neslyšitelné fáze výdechu. </a:t>
            </a:r>
          </a:p>
          <a:p>
            <a:r>
              <a:rPr lang="cs-CZ" altLang="x-none" sz="2400" dirty="0"/>
              <a:t>Díky inspirační pauze se vzduch dostává za obstrukci způsobenou hlenem a při pomalém výdechu se hlen posunuje do centra. </a:t>
            </a:r>
          </a:p>
          <a:p>
            <a:r>
              <a:rPr lang="cs-CZ" altLang="x-none" sz="2400" dirty="0"/>
              <a:t>Výsledkem dechové práce pomocí autogenní drenáže je tak rychlé a snadné odstranění bronchiální sekrece.</a:t>
            </a:r>
            <a:br>
              <a:rPr lang="cs-CZ" altLang="x-none" sz="2400" i="1" u="sng" dirty="0"/>
            </a:br>
            <a:endParaRPr lang="cs-CZ" altLang="x-none" sz="2400" i="1" u="sng" dirty="0"/>
          </a:p>
        </p:txBody>
      </p:sp>
    </p:spTree>
    <p:extLst>
      <p:ext uri="{BB962C8B-B14F-4D97-AF65-F5344CB8AC3E}">
        <p14:creationId xmlns:p14="http://schemas.microsoft.com/office/powerpoint/2010/main" val="231101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Huffing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28600" lvl="1">
              <a:spcBef>
                <a:spcPts val="1000"/>
              </a:spcBef>
            </a:pPr>
            <a:r>
              <a:rPr lang="cs-CZ" altLang="x-none" sz="2800" dirty="0"/>
              <a:t>Jde o prudký výdech - nedělat více než 2 </a:t>
            </a:r>
            <a:r>
              <a:rPr lang="cs-CZ" altLang="x-none" sz="2800" dirty="0" err="1"/>
              <a:t>huffy</a:t>
            </a:r>
            <a:r>
              <a:rPr lang="cs-CZ" altLang="x-none" sz="2800" dirty="0"/>
              <a:t> najednou - otevřenými ústy, po kterém už lze jedním nebo dvěma zakašláními odstranit hlen...) </a:t>
            </a:r>
          </a:p>
          <a:p>
            <a:pPr marL="228600" lvl="1">
              <a:spcBef>
                <a:spcPts val="1000"/>
              </a:spcBef>
            </a:pPr>
            <a:endParaRPr lang="cs-CZ" altLang="x-none" sz="2800" dirty="0"/>
          </a:p>
          <a:p>
            <a:r>
              <a:rPr lang="cs-CZ" altLang="x-none" dirty="0"/>
              <a:t>Správný efektivní kašel umožní po jednom či dvou zakašlání odkašlat určité množství hlenu.</a:t>
            </a:r>
          </a:p>
          <a:p>
            <a:r>
              <a:rPr lang="cs-CZ" altLang="x-none" dirty="0"/>
              <a:t>Kontrolovaný kašel má preventivní, </a:t>
            </a:r>
            <a:r>
              <a:rPr lang="cs-CZ" altLang="x-none" dirty="0" err="1"/>
              <a:t>antikolapsový</a:t>
            </a:r>
            <a:r>
              <a:rPr lang="cs-CZ" altLang="x-none" dirty="0"/>
              <a:t> vliv na stěny bronchů.</a:t>
            </a:r>
          </a:p>
          <a:p>
            <a:r>
              <a:rPr lang="cs-CZ" altLang="x-none" dirty="0"/>
              <a:t>Neefektivní kašel (záchvaty kašle bez odkašlávání) se snažíme odstranit z důvodu možnosti kolapsu bronchů. Snažíme se tedy potlačit dráždění ke kašli např. pomalým nádechem, přerušovanou ústní brzdou.</a:t>
            </a:r>
          </a:p>
          <a:p>
            <a:pPr marL="228600" lvl="1">
              <a:spcBef>
                <a:spcPts val="1000"/>
              </a:spcBef>
            </a:pPr>
            <a:endParaRPr lang="cs-CZ" altLang="x-none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17103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x-none"/>
              <a:t>Relaxace</a:t>
            </a:r>
            <a:endParaRPr lang="cs-CZ" altLang="x-none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318866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5826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x-none"/>
              <a:t>Relaxace</a:t>
            </a:r>
            <a:endParaRPr lang="cs-CZ" altLang="x-non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000125"/>
            <a:ext cx="8229600" cy="5308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cs-CZ" altLang="x-none" sz="2000"/>
              <a:t>= stav klidového období mimo pohyb, kdy napětí svalu je na bazální úrovni ovládáno regulačními mechanismy tonu a proces k tomuto stavu vedoucí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Spjata s inhibičními funkcemi nervového systému – lze aktivně dosáhnout a zvenčí ovlivnit (ne „stav bez aktivity“)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Navození </a:t>
            </a:r>
            <a:r>
              <a:rPr lang="cs-CZ" altLang="x-none" sz="2000" b="1"/>
              <a:t>tělesného a duševního </a:t>
            </a:r>
            <a:r>
              <a:rPr lang="cs-CZ" altLang="x-none" sz="2000"/>
              <a:t>uvolnění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Odstranění zbytečného a nevhodného napětí (ne každého – fyziologicky nemožné)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Psychoterapie – snížení duševního napětí s odezvou na pohybovém systému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LTV – snížení svalového tonu kosterního svalstva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Před cvičením či během něj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Kombinace s DC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Relaxace vede 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x-none" sz="2000"/>
              <a:t>ke snížení tepové a dechové frekvence, změně kožní teploty, změně elektrický potenciálů</a:t>
            </a:r>
          </a:p>
          <a:p>
            <a:pPr eaLnBrk="1" hangingPunct="1">
              <a:lnSpc>
                <a:spcPct val="90000"/>
              </a:lnSpc>
            </a:pPr>
            <a:r>
              <a:rPr lang="cs-CZ" altLang="x-none" sz="2000"/>
              <a:t>„Ten kdo nedovede v pravé chvíli tonizovat a správně relaxovat, vydává a ztrácí zbytečně mnoho energie“</a:t>
            </a:r>
          </a:p>
        </p:txBody>
      </p:sp>
    </p:spTree>
    <p:extLst>
      <p:ext uri="{BB962C8B-B14F-4D97-AF65-F5344CB8AC3E}">
        <p14:creationId xmlns:p14="http://schemas.microsoft.com/office/powerpoint/2010/main" val="2006074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796925"/>
          </a:xfrm>
        </p:spPr>
        <p:txBody>
          <a:bodyPr/>
          <a:lstStyle/>
          <a:p>
            <a:pPr eaLnBrk="1" hangingPunct="1"/>
            <a:r>
              <a:rPr lang="cs-CZ" altLang="x-none"/>
              <a:t>Podmínky pro relaxaci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14439"/>
            <a:ext cx="8229600" cy="49117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cs-CZ" altLang="x-none" sz="2400"/>
              <a:t>Lepší provedení u pacienta s vyvinutým kinestetickým cítěním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Předpokladem je odstranění nocicepční aferentace – zvyšuje tonus svalstva celkově i místně (TrP, spasmus)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Prostředí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 sz="2000"/>
              <a:t>Klidné, přiměřená teplota, příjemná atmosféra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Pomalý postup nácviku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Hudba, mluvené slovo, u dětí i zpěv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Podložka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 sz="2000"/>
              <a:t>Čistá, rovná, měkká, pevná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Oblečení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 sz="2000"/>
              <a:t>Teplé, pohodlné, volné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Utlumení pocitů – příjemné ladění celého organismu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 sz="2000"/>
              <a:t>Emocí, starostí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 sz="2400"/>
              <a:t>Klidné, plynulé dýchání – prodloužený výdech</a:t>
            </a:r>
          </a:p>
          <a:p>
            <a:pPr eaLnBrk="1" hangingPunct="1">
              <a:lnSpc>
                <a:spcPct val="80000"/>
              </a:lnSpc>
            </a:pPr>
            <a:endParaRPr lang="cs-CZ" altLang="x-none" sz="240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x-none" sz="2400"/>
          </a:p>
        </p:txBody>
      </p:sp>
    </p:spTree>
    <p:extLst>
      <p:ext uri="{BB962C8B-B14F-4D97-AF65-F5344CB8AC3E}">
        <p14:creationId xmlns:p14="http://schemas.microsoft.com/office/powerpoint/2010/main" val="5949979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x-none"/>
              <a:t>Relaxace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412875"/>
            <a:ext cx="8229600" cy="47132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x-none"/>
              <a:t>Dělení 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x-none"/>
              <a:t>Celková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x-none"/>
              <a:t>V LTV – příliš nepoužívaná, spíše k relaxaci organismu po tělesné či duševní námaze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x-none"/>
              <a:t>Částečná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x-none"/>
              <a:t>V LTV  užívaná velmi často – relaxace určitých svalových skupin, jako příprava pro další cvičení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x-none"/>
              <a:t>Užití prvků jógy, cviky s dýcháním a relaxací, kmity a kyvy, protřepávání končetin, houpání, PIR, pomalé pasivní pohyby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x-none"/>
              <a:t>U postižení I. motoneuronu – relaxace spastických svalů, u VAS – relaxace svalů se zvýšeným napětím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x-none"/>
              <a:t>Po požití medikamentů (myorelaxancia) – ordinuje lékař</a:t>
            </a:r>
          </a:p>
          <a:p>
            <a:pPr lvl="2" eaLnBrk="1" hangingPunct="1">
              <a:lnSpc>
                <a:spcPct val="90000"/>
              </a:lnSpc>
            </a:pPr>
            <a:endParaRPr lang="cs-CZ" altLang="x-none"/>
          </a:p>
        </p:txBody>
      </p:sp>
    </p:spTree>
    <p:extLst>
      <p:ext uri="{BB962C8B-B14F-4D97-AF65-F5344CB8AC3E}">
        <p14:creationId xmlns:p14="http://schemas.microsoft.com/office/powerpoint/2010/main" val="14468028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x-none"/>
              <a:t>Relaxace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341439"/>
            <a:ext cx="8229600" cy="4784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x-none"/>
              <a:t>Z fyzikální terapie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/>
              <a:t> teplo, masáž bez tepacích hmatů, sauna, vodoléčba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/>
              <a:t>Základní poloha nácviku (zmenšení svalového napětí)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/>
              <a:t>Leh na zádech (polštářek pod hlavou a koleny), HK volně podél těla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/>
              <a:t>Leh na boku – spodní HK volně pod hlavou, horní HK volně položená před tělem,spodní DK volně volně natažená, svrchní DK přes ni mírně pokrčena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/>
              <a:t>Oči zavřené, klidné a volné dýchání</a:t>
            </a:r>
          </a:p>
          <a:p>
            <a:pPr eaLnBrk="1" hangingPunct="1">
              <a:lnSpc>
                <a:spcPct val="80000"/>
              </a:lnSpc>
            </a:pPr>
            <a:r>
              <a:rPr lang="cs-CZ" altLang="x-none"/>
              <a:t>Ukončení relaxace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x-none"/>
              <a:t>Nádech + hluboký výdech, pozvolné protažení jako při probuzení, pomalé zvedání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cs-CZ" altLang="x-none"/>
          </a:p>
        </p:txBody>
      </p:sp>
    </p:spTree>
    <p:extLst>
      <p:ext uri="{BB962C8B-B14F-4D97-AF65-F5344CB8AC3E}">
        <p14:creationId xmlns:p14="http://schemas.microsoft.com/office/powerpoint/2010/main" val="4584506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/>
              <a:t>Základní metody relaxace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x-none" sz="2400"/>
              <a:t>Jacobsonova metoda – nemocný se snaží uvědomit si rozdíl mezi svalovým stahem (kontrakcí) a jeho uvolněním (relaxací), vždy se snažíme nacvičovat uvolnění od malých svalových skupin k větším (od prstů ke kloubům HK a DK, dále trup, krk a obličej)</a:t>
            </a:r>
          </a:p>
          <a:p>
            <a:pPr>
              <a:lnSpc>
                <a:spcPct val="80000"/>
              </a:lnSpc>
            </a:pPr>
            <a:r>
              <a:rPr lang="cs-CZ" altLang="x-none" sz="2400"/>
              <a:t>Schultzův autogenní trénink – metoda psychoterapeutická, pacient musí velmi dobře spolupracovat, jedná se především o autosugestivní trénink, poloha je leh na zádech při zavřených očích, relaxaci vedeme polohlasitě a sugestivně a doporučíme uvolnit svalstvo, horními končetinami počínaje.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altLang="x-none" sz="2400"/>
              <a:t>Kdo se nedovede v pravé chvíli správně tonizovat a správně relaxovat, vydává a ztrácí zbytečně mnoho energie.</a:t>
            </a:r>
          </a:p>
        </p:txBody>
      </p:sp>
    </p:spTree>
    <p:extLst>
      <p:ext uri="{BB962C8B-B14F-4D97-AF65-F5344CB8AC3E}">
        <p14:creationId xmlns:p14="http://schemas.microsoft.com/office/powerpoint/2010/main" val="6995917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1878</Words>
  <Application>Microsoft Office PowerPoint</Application>
  <PresentationFormat>Širokoúhlá obrazovka</PresentationFormat>
  <Paragraphs>193</Paragraphs>
  <Slides>26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Wingdings</vt:lpstr>
      <vt:lpstr>Motiv Office</vt:lpstr>
      <vt:lpstr>Fotografie</vt:lpstr>
      <vt:lpstr>Dechová gymnastika</vt:lpstr>
      <vt:lpstr>Dechová gymnastika (DG)</vt:lpstr>
      <vt:lpstr>Hlavní účely DG</vt:lpstr>
      <vt:lpstr>DG</vt:lpstr>
      <vt:lpstr>Proces dýchání</vt:lpstr>
      <vt:lpstr>Dechové svaly</vt:lpstr>
      <vt:lpstr>Polohy těla a jejich vliv na dýchání</vt:lpstr>
      <vt:lpstr>Dělení DG</vt:lpstr>
      <vt:lpstr>Statické</vt:lpstr>
      <vt:lpstr>Dynamické</vt:lpstr>
      <vt:lpstr>Lokalizované, vědomě prohloubené</vt:lpstr>
      <vt:lpstr>Kontaktní</vt:lpstr>
      <vt:lpstr>Vědomě prohloubeného dýchání - hrudní</vt:lpstr>
      <vt:lpstr>Vědomě prohloubené dýchání - brániční</vt:lpstr>
      <vt:lpstr>Hygiena dýchacích cest</vt:lpstr>
      <vt:lpstr>Inhalace</vt:lpstr>
      <vt:lpstr>Instrumentální techniky</vt:lpstr>
      <vt:lpstr>Instrumentální techniky</vt:lpstr>
      <vt:lpstr>Autogenní drenáž</vt:lpstr>
      <vt:lpstr>Huffing</vt:lpstr>
      <vt:lpstr>Relaxace</vt:lpstr>
      <vt:lpstr>Relaxace</vt:lpstr>
      <vt:lpstr>Podmínky pro relaxaci</vt:lpstr>
      <vt:lpstr>Relaxace</vt:lpstr>
      <vt:lpstr>Relaxace</vt:lpstr>
      <vt:lpstr>Základní metody relaxace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Dechová gymnastika</dc:title>
  <dc:creator>Uživatel Microsoft Office</dc:creator>
  <cp:lastModifiedBy>Rita Firýtová</cp:lastModifiedBy>
  <cp:revision>6</cp:revision>
  <dcterms:created xsi:type="dcterms:W3CDTF">2018-03-08T11:14:09Z</dcterms:created>
  <dcterms:modified xsi:type="dcterms:W3CDTF">2026-09-22T13:41:02Z</dcterms:modified>
</cp:coreProperties>
</file>