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4/6/2021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4/6/2021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4/6/2021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4/6/2021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4/6/2021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4/6/2021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4/6/2021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4/6/2021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4/6/2021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4/6/2021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4/6/2021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4/6/2021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CD6026-5A5C-46EB-A45B-68B895D242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dirty="0"/>
              <a:t>Moderně pohybové formy </a:t>
            </a:r>
            <a:br>
              <a:rPr lang="cs-CZ" sz="5400" dirty="0"/>
            </a:br>
            <a:r>
              <a:rPr lang="cs-CZ" sz="3600" dirty="0"/>
              <a:t>historie a specifika tvorby lekce pro určité věkové kategorie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90DF8B4-134F-42AD-A840-FDAE213DC5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KTV/MPF2</a:t>
            </a:r>
          </a:p>
        </p:txBody>
      </p:sp>
    </p:spTree>
    <p:extLst>
      <p:ext uri="{BB962C8B-B14F-4D97-AF65-F5344CB8AC3E}">
        <p14:creationId xmlns:p14="http://schemas.microsoft.com/office/powerpoint/2010/main" val="2874404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3E57FE-67B5-498D-BEE3-8546C6B4C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Historie MPF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96E7C38-04FB-4592-95E1-8380047FDD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47654"/>
            <a:ext cx="10058400" cy="4647414"/>
          </a:xfrm>
        </p:spPr>
        <p:txBody>
          <a:bodyPr/>
          <a:lstStyle/>
          <a:p>
            <a:r>
              <a:rPr lang="cs-CZ" dirty="0"/>
              <a:t>Základy aerobiku vycházejí z myšlenek Američana </a:t>
            </a:r>
            <a:r>
              <a:rPr lang="cs-CZ" b="1" dirty="0"/>
              <a:t>Dr. Kennetha H. </a:t>
            </a:r>
            <a:r>
              <a:rPr lang="cs-CZ" dirty="0"/>
              <a:t>- v roce 1968 vydal knihu </a:t>
            </a:r>
            <a:r>
              <a:rPr lang="cs-CZ" dirty="0" err="1"/>
              <a:t>Aerobics</a:t>
            </a:r>
            <a:r>
              <a:rPr lang="cs-CZ" dirty="0"/>
              <a:t> v níž popisuje, jakými způsoby může cvičenec dosáhnout optimální fyzické zdatnosti.</a:t>
            </a:r>
          </a:p>
          <a:p>
            <a:r>
              <a:rPr lang="cs-CZ" dirty="0"/>
              <a:t>V 70. letech 20. století na něj navázala Američanka </a:t>
            </a:r>
            <a:r>
              <a:rPr lang="cs-CZ" b="1" dirty="0" err="1"/>
              <a:t>Jackie</a:t>
            </a:r>
            <a:r>
              <a:rPr lang="cs-CZ" b="1" dirty="0"/>
              <a:t> </a:t>
            </a:r>
            <a:r>
              <a:rPr lang="cs-CZ" b="1" dirty="0" err="1"/>
              <a:t>Sorensenová</a:t>
            </a:r>
            <a:r>
              <a:rPr lang="cs-CZ" dirty="0"/>
              <a:t>, která aplikovala </a:t>
            </a:r>
            <a:r>
              <a:rPr lang="cs-CZ" dirty="0" err="1"/>
              <a:t>Cooperovy</a:t>
            </a:r>
            <a:r>
              <a:rPr lang="cs-CZ" dirty="0"/>
              <a:t> principy cvičení na moderní tanec -  vznikl cvičební program pro širokou veřejnost, zejména pro ženy, pod názvem „AEROBIK“.</a:t>
            </a:r>
          </a:p>
          <a:p>
            <a:r>
              <a:rPr lang="cs-CZ" dirty="0"/>
              <a:t>V 80. letech 20. století se aerobik stává masovou záležitostí a                                  módním hitem díky propagaci herečky </a:t>
            </a:r>
            <a:r>
              <a:rPr lang="cs-CZ" b="1" dirty="0"/>
              <a:t>Jane Fondové</a:t>
            </a:r>
            <a:r>
              <a:rPr lang="cs-CZ" dirty="0"/>
              <a:t>. </a:t>
            </a:r>
          </a:p>
          <a:p>
            <a:r>
              <a:rPr lang="cs-CZ" dirty="0"/>
              <a:t>V 90. letech 20. století se vedení lekcí profesionalizuje,                                                    objevuje se názvosloví kroků, prvky se začínají spojovat do vazeb                                           a bloků podle pravidelného frázování hudby určené na aerobik. </a:t>
            </a:r>
          </a:p>
          <a:p>
            <a:endParaRPr lang="cs-CZ" dirty="0"/>
          </a:p>
        </p:txBody>
      </p:sp>
      <p:pic>
        <p:nvPicPr>
          <p:cNvPr id="1026" name="Picture 2" descr="Historie :: Aerobik">
            <a:extLst>
              <a:ext uri="{FF2B5EF4-FFF2-40B4-BE49-F238E27FC236}">
                <a16:creationId xmlns:a16="http://schemas.microsoft.com/office/drawing/2014/main" id="{2A94043B-B0A9-43E8-BD2E-6668EC695F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356"/>
          <a:stretch/>
        </p:blipFill>
        <p:spPr bwMode="auto">
          <a:xfrm>
            <a:off x="8663258" y="3616167"/>
            <a:ext cx="2916000" cy="2878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855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8FC7CD-F2C2-4B37-8A1E-A325B4A6F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988243"/>
          </a:xfrm>
        </p:spPr>
        <p:txBody>
          <a:bodyPr/>
          <a:lstStyle/>
          <a:p>
            <a:r>
              <a:rPr lang="cs-CZ" dirty="0"/>
              <a:t>Historie MPF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DB42DF0-DE31-427D-8303-D72177E90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25105"/>
            <a:ext cx="10058400" cy="4309935"/>
          </a:xfrm>
        </p:spPr>
        <p:txBody>
          <a:bodyPr/>
          <a:lstStyle/>
          <a:p>
            <a:r>
              <a:rPr lang="cs-CZ" dirty="0"/>
              <a:t>V roce 1992 zařadila do cvičení Američanka </a:t>
            </a:r>
            <a:r>
              <a:rPr lang="cs-CZ" dirty="0" err="1"/>
              <a:t>Kernodle</a:t>
            </a:r>
            <a:r>
              <a:rPr lang="cs-CZ" dirty="0"/>
              <a:t> nový typ aerobiku – </a:t>
            </a:r>
            <a:r>
              <a:rPr lang="cs-CZ" b="1" dirty="0"/>
              <a:t>step aerobik.</a:t>
            </a:r>
            <a:r>
              <a:rPr lang="cs-CZ" dirty="0"/>
              <a:t> Považovala se za průkopnici cvičení na malém prostoru. Byl to nový způsob cvičení, jak maximalizovat využití místa. </a:t>
            </a:r>
          </a:p>
          <a:p>
            <a:r>
              <a:rPr lang="cs-CZ" dirty="0"/>
              <a:t>Australský instruktor </a:t>
            </a:r>
            <a:r>
              <a:rPr lang="cs-CZ" b="1" dirty="0" err="1"/>
              <a:t>M.Irwin</a:t>
            </a:r>
            <a:r>
              <a:rPr lang="cs-CZ" b="1" dirty="0"/>
              <a:t> </a:t>
            </a:r>
            <a:r>
              <a:rPr lang="cs-CZ" dirty="0"/>
              <a:t>vytváří základní systém stavby choreografií aerobiku, zdokonaluje a propracovává metodiku učení symetrických choreografií. </a:t>
            </a:r>
          </a:p>
          <a:p>
            <a:r>
              <a:rPr lang="cs-CZ" dirty="0"/>
              <a:t>Po roce 1990 se dále vytváří mnoho dalších typů aerobiku, například cvičení ve vodě, na statickém bicyklu nebo na </a:t>
            </a:r>
            <a:r>
              <a:rPr lang="cs-CZ" dirty="0" err="1"/>
              <a:t>slidech</a:t>
            </a:r>
            <a:r>
              <a:rPr lang="cs-CZ" dirty="0"/>
              <a:t>. </a:t>
            </a:r>
          </a:p>
        </p:txBody>
      </p:sp>
      <p:pic>
        <p:nvPicPr>
          <p:cNvPr id="2050" name="Picture 2" descr="Z historie aerobiku | Svět sportu">
            <a:extLst>
              <a:ext uri="{FF2B5EF4-FFF2-40B4-BE49-F238E27FC236}">
                <a16:creationId xmlns:a16="http://schemas.microsoft.com/office/drawing/2014/main" id="{55E2E00F-0B69-4F06-927D-A5F8B108E2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6" t="3875" r="4386" b="6354"/>
          <a:stretch/>
        </p:blipFill>
        <p:spPr bwMode="auto">
          <a:xfrm>
            <a:off x="2573531" y="4030901"/>
            <a:ext cx="6791032" cy="24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834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777E65-BAB5-4E3B-9AB9-5062DBE86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044804"/>
          </a:xfrm>
        </p:spPr>
        <p:txBody>
          <a:bodyPr/>
          <a:lstStyle/>
          <a:p>
            <a:r>
              <a:rPr lang="cs-CZ" dirty="0"/>
              <a:t>Vývoj MPF na našem území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D47A166-A34F-4CEC-A1B7-32BF63EEB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81666"/>
            <a:ext cx="10058400" cy="4713402"/>
          </a:xfrm>
        </p:spPr>
        <p:txBody>
          <a:bodyPr>
            <a:normAutofit/>
          </a:bodyPr>
          <a:lstStyle/>
          <a:p>
            <a:r>
              <a:rPr lang="cs-CZ" dirty="0"/>
              <a:t>V Čechách a na Moravě se aerobik rodil z různých druhů gymnastiky s hudbou. </a:t>
            </a:r>
          </a:p>
          <a:p>
            <a:r>
              <a:rPr lang="cs-CZ" dirty="0"/>
              <a:t>První autorkou, která se zabývala moderními styly cvičení s hudbou, byla </a:t>
            </a:r>
            <a:r>
              <a:rPr lang="cs-CZ" b="1" dirty="0"/>
              <a:t>Helena Jarkovská</a:t>
            </a:r>
            <a:r>
              <a:rPr lang="cs-CZ" dirty="0"/>
              <a:t>. </a:t>
            </a:r>
          </a:p>
          <a:p>
            <a:r>
              <a:rPr lang="cs-CZ" dirty="0"/>
              <a:t>V roce 1985 vydala knihu </a:t>
            </a:r>
            <a:r>
              <a:rPr lang="cs-CZ" b="1" dirty="0"/>
              <a:t>Aerobní gymnastika</a:t>
            </a:r>
            <a:r>
              <a:rPr lang="cs-CZ" dirty="0"/>
              <a:t>, kde popsala gymnastické kondiční cvičení při hudbě, zaměřené na rozvoj funkce oběhové soustavy, na zvýšení aerobní kapacity organismu a dosažení vyšší úrovně vytrvalosti a výkonnosti. </a:t>
            </a:r>
          </a:p>
          <a:p>
            <a:r>
              <a:rPr lang="cs-CZ" dirty="0"/>
              <a:t>V 90. letech dvacátého století se objevil nový směr cvičení, a to </a:t>
            </a:r>
            <a:r>
              <a:rPr lang="cs-CZ" b="1" dirty="0"/>
              <a:t>džezgymnastika</a:t>
            </a:r>
            <a:r>
              <a:rPr lang="cs-CZ" dirty="0"/>
              <a:t>. </a:t>
            </a:r>
          </a:p>
          <a:p>
            <a:r>
              <a:rPr lang="cs-CZ" dirty="0"/>
              <a:t>Aerobik se u nás rozšiřuje v masové formě až po roce </a:t>
            </a:r>
            <a:r>
              <a:rPr lang="cs-CZ" b="1" dirty="0"/>
              <a:t>1989</a:t>
            </a:r>
            <a:r>
              <a:rPr lang="cs-CZ" dirty="0"/>
              <a:t>. Jednak z důvodu otevření hranic a jednak z důvodu vzniku soukromých subjektů na trhu. Začínají vznikat první soukromá fitcentra a školící organizace. Lidé se věnují nejen rekreačnímu aerobiku, ale také jeho soutěžním formám.</a:t>
            </a:r>
          </a:p>
        </p:txBody>
      </p:sp>
      <p:pic>
        <p:nvPicPr>
          <p:cNvPr id="3074" name="Picture 2" descr="Jarkovská, Helena, 1945- xx0020321 - Portaro - Bibliothekskatalog">
            <a:extLst>
              <a:ext uri="{FF2B5EF4-FFF2-40B4-BE49-F238E27FC236}">
                <a16:creationId xmlns:a16="http://schemas.microsoft.com/office/drawing/2014/main" id="{5AFDEA53-9EDD-4A79-9787-C45637384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5575" y="466626"/>
            <a:ext cx="161925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809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4AC63B-2334-4CFC-BC4C-22125E1F3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129645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Specifika MPF pro určité věkové kategorie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1A650C7-083A-4DCC-8491-6B13BFE538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72239"/>
            <a:ext cx="10058400" cy="4637988"/>
          </a:xfrm>
        </p:spPr>
        <p:txBody>
          <a:bodyPr/>
          <a:lstStyle/>
          <a:p>
            <a:r>
              <a:rPr lang="cs-CZ" dirty="0"/>
              <a:t>Aerobiku a jeho formám se mohou věnovat téměř všechny věkové kategorie, ale pouze za předpokladu </a:t>
            </a:r>
            <a:r>
              <a:rPr lang="cs-CZ" b="1" dirty="0"/>
              <a:t>přiměřeného zatěžování </a:t>
            </a:r>
            <a:r>
              <a:rPr lang="cs-CZ" dirty="0"/>
              <a:t>organismu a s ohledem na individuální požadavky jednotlivce. </a:t>
            </a:r>
          </a:p>
          <a:p>
            <a:r>
              <a:rPr lang="cs-CZ" dirty="0"/>
              <a:t>Lekce aerobiku se samozřejmě liší nejen dle věku cvičenců, ale také dle jejich zdatnosti, pohybových schopností a aktuálního zdravotního stavu.</a:t>
            </a:r>
          </a:p>
          <a:p>
            <a:r>
              <a:rPr lang="cs-CZ" dirty="0"/>
              <a:t>MPF pro </a:t>
            </a:r>
            <a:r>
              <a:rPr lang="cs-CZ" b="1" dirty="0"/>
              <a:t>dospělé</a:t>
            </a:r>
            <a:r>
              <a:rPr lang="cs-CZ" dirty="0"/>
              <a:t> je zaměřen na: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na kompenzaci nedostatku pohybu,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na spalování přebytečné energie,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na zpevňování svalstva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formování postavy. </a:t>
            </a:r>
          </a:p>
          <a:p>
            <a:pPr marL="0" indent="0">
              <a:buNone/>
            </a:pPr>
            <a:r>
              <a:rPr lang="cs-CZ" dirty="0"/>
              <a:t>Tomu také odpovídá odlišná skladba lekce aerobiku pro dospělé, a tou je maximální dlouhá a vyrovnaná aerobní zátěž na určité úrovni.</a:t>
            </a:r>
          </a:p>
          <a:p>
            <a:endParaRPr lang="cs-CZ" dirty="0"/>
          </a:p>
        </p:txBody>
      </p:sp>
      <p:pic>
        <p:nvPicPr>
          <p:cNvPr id="4098" name="Picture 2" descr="Aerobik pro hubnutí doma.Video pro začátečníky: step, tanec, fitness aerobik  pro ženy, klasika.Zpětná vazba a výsledky">
            <a:extLst>
              <a:ext uri="{FF2B5EF4-FFF2-40B4-BE49-F238E27FC236}">
                <a16:creationId xmlns:a16="http://schemas.microsoft.com/office/drawing/2014/main" id="{3FC8C61A-AC85-4A13-84F4-FA4E0F5ADE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" t="21924" r="-1430" b="7010"/>
          <a:stretch/>
        </p:blipFill>
        <p:spPr bwMode="auto">
          <a:xfrm>
            <a:off x="6486809" y="3535052"/>
            <a:ext cx="3204296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462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8FE1CB4-E618-4C15-BEC8-7F3CBC9FC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Specifika MPF pro určité věkové kategorie - děti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177DBD9-8D2D-4073-BDD4-6CB1E3164E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Dětský aerobik </a:t>
            </a:r>
            <a:r>
              <a:rPr lang="cs-CZ" dirty="0"/>
              <a:t>se od aerobiku pro dospělé liší především obsahovou náplní hodiny a zaměřením na rozvoj pohybových schopností, jako je například koordinace, flexibilita, rytmika, vytrvalost a síla. </a:t>
            </a:r>
          </a:p>
          <a:p>
            <a:r>
              <a:rPr lang="cs-CZ" dirty="0"/>
              <a:t>Aerobik pro děti je záležitost především prevence, kdy se soustředíme                                                    na vypěstování správných pohybových návyků, </a:t>
            </a:r>
            <a:r>
              <a:rPr lang="cs-CZ" b="1" dirty="0"/>
              <a:t>správného držení                                                těla</a:t>
            </a:r>
            <a:r>
              <a:rPr lang="cs-CZ" dirty="0"/>
              <a:t> a snažíme se předcházet problémům, které vznikají zejména                                                      ve školním věku právě v souvislosti s nesprávným držením těla                                                                                a nesprávnými návyky. </a:t>
            </a:r>
          </a:p>
          <a:p>
            <a:r>
              <a:rPr lang="cs-CZ" dirty="0"/>
              <a:t>Děti učíme poznávat svoje tělo, jeho funkce a schopnosti a učíme                                                     je jak s ním správně zacházet.</a:t>
            </a:r>
          </a:p>
          <a:p>
            <a:r>
              <a:rPr lang="cs-CZ" dirty="0"/>
              <a:t>Děti bychom měli vést také ke správnému pitnému režimu, ke zdravé                                                                                     stravě a ke zdravému životnímu stylu celkově.</a:t>
            </a:r>
          </a:p>
          <a:p>
            <a:endParaRPr lang="cs-CZ" dirty="0"/>
          </a:p>
        </p:txBody>
      </p:sp>
      <p:pic>
        <p:nvPicPr>
          <p:cNvPr id="5122" name="Picture 2" descr="DVD Aerobik pro děti (2015) od 129 Kč | Zboží.cz">
            <a:extLst>
              <a:ext uri="{FF2B5EF4-FFF2-40B4-BE49-F238E27FC236}">
                <a16:creationId xmlns:a16="http://schemas.microsoft.com/office/drawing/2014/main" id="{9378BED5-7A40-4753-9268-7064D96D31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17"/>
          <a:stretch/>
        </p:blipFill>
        <p:spPr bwMode="auto">
          <a:xfrm>
            <a:off x="9062595" y="2781904"/>
            <a:ext cx="2768070" cy="36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528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2188F0-F803-4576-811B-820CA4CD7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Cvičební lekce pro děti v předškolním věku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AFA9058-43FB-424B-B7C6-B0C5112CF0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Připravujeme pro ně především na sebe navazující hry, ve kterých se děti učí cítit rytmus a správně držet své tělo. </a:t>
            </a:r>
          </a:p>
          <a:p>
            <a:r>
              <a:rPr lang="cs-CZ" dirty="0"/>
              <a:t>Neměli bychom jich mít více než deset ve skupině. </a:t>
            </a:r>
          </a:p>
          <a:p>
            <a:r>
              <a:rPr lang="cs-CZ" dirty="0"/>
              <a:t>Cvičební lekce by měla obsahovat pohybové a psychomotorické hry, soutěže, výuku krátkých pohybových vazeb, ale také odpočinek.</a:t>
            </a:r>
          </a:p>
          <a:p>
            <a:r>
              <a:rPr lang="cs-CZ" dirty="0"/>
              <a:t>Děti se nevydrží dlouho soustředit, proto bychom měli volit                                                        pestré pohybové činnosti, preferovat dynamické činnosti                                                                  nad statickými, využívat ukázek pohybových dovedností,                                             chválit, povzbuzovat a motivovat. </a:t>
            </a:r>
          </a:p>
        </p:txBody>
      </p:sp>
      <p:pic>
        <p:nvPicPr>
          <p:cNvPr id="1026" name="Picture 2" descr="Aerobic - Mateřská Škola Boršice">
            <a:extLst>
              <a:ext uri="{FF2B5EF4-FFF2-40B4-BE49-F238E27FC236}">
                <a16:creationId xmlns:a16="http://schemas.microsoft.com/office/drawing/2014/main" id="{59B4A287-12FC-4989-BFB1-EC7227DF8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401" y="3640808"/>
            <a:ext cx="4077863" cy="27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4941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15980B-9631-47C7-86F1-160CE014B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Cvičební lekce pro děti v předškolním věku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E861785-842F-4CFF-89EE-1CD32FDCD2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Nepoužíváme klasické názvosloví aerobiku, ale jednotlivé kroky                                                                                      pojmenováváme podle zvířátek nebo dětských pohádkových                                             postav. </a:t>
            </a:r>
          </a:p>
          <a:p>
            <a:r>
              <a:rPr lang="cs-CZ" dirty="0"/>
              <a:t>Pokud se rozhodneme naučit nový krok, je potřeba jej                                                          opakovat a připomínat nejen během probíhající lekce,                                                              ale i po několik dalších lekcí, dokud nedojde k bezpečnému                                                     a správnému zvládnutí. </a:t>
            </a:r>
          </a:p>
          <a:p>
            <a:r>
              <a:rPr lang="cs-CZ" dirty="0"/>
              <a:t>Pokud učíme krokové variace, snažíme se nepřesáhnout dobu                                            učení více jak 10 minut souvislého času a raději se k ní ještě                                                              v průběhu lekce vrátíme.</a:t>
            </a:r>
          </a:p>
          <a:p>
            <a:r>
              <a:rPr lang="cs-CZ" dirty="0"/>
              <a:t>Často místo hudebního doprovodu využíváme </a:t>
            </a:r>
            <a:r>
              <a:rPr lang="cs-CZ" b="1" dirty="0"/>
              <a:t>básničky a                                                     říkadla…</a:t>
            </a:r>
          </a:p>
        </p:txBody>
      </p:sp>
      <p:pic>
        <p:nvPicPr>
          <p:cNvPr id="2050" name="Picture 2" descr="PÍSNIČKY, BÁSNIČKY, POHÁDKY A CVIČENÍ - Mateřská škola Vybíralova 968">
            <a:extLst>
              <a:ext uri="{FF2B5EF4-FFF2-40B4-BE49-F238E27FC236}">
                <a16:creationId xmlns:a16="http://schemas.microsoft.com/office/drawing/2014/main" id="{CABFEC0A-3206-484E-A2CA-B32A8DF12F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99" b="8824"/>
          <a:stretch/>
        </p:blipFill>
        <p:spPr bwMode="auto">
          <a:xfrm>
            <a:off x="8395744" y="1819080"/>
            <a:ext cx="3387762" cy="45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020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316BEB-13B0-4240-9012-5E55E2251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Cvičební lekce pro dětí                          mladšího a staršího                                 školního věku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361AB55-9EA5-43C8-8F92-8C427006D4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468251"/>
            <a:ext cx="10058400" cy="3989109"/>
          </a:xfrm>
        </p:spPr>
        <p:txBody>
          <a:bodyPr/>
          <a:lstStyle/>
          <a:p>
            <a:r>
              <a:rPr lang="cs-CZ" dirty="0"/>
              <a:t>Dochází k přirozenému rozvoji kondičních schopností a toto období je velice vhodné pro senzitivní rozvoj koordinačních schopností. </a:t>
            </a:r>
          </a:p>
          <a:p>
            <a:r>
              <a:rPr lang="cs-CZ" dirty="0"/>
              <a:t>Pohybová aktivita by měla mít všeobecný charakter a měla by v dostatečné kvalitě i kvantitě stimulovat celý organismus.</a:t>
            </a:r>
          </a:p>
          <a:p>
            <a:r>
              <a:rPr lang="cs-CZ" dirty="0"/>
              <a:t> I v tomto období by měla spontánní pohybová aktivita převažovat nad organizovanou. </a:t>
            </a:r>
          </a:p>
          <a:p>
            <a:r>
              <a:rPr lang="cs-CZ" dirty="0"/>
              <a:t>Děti těchto věkových kategorií se již dokáží soustředit na pohyb, zlepšuje se jejich schopnost koordinace a také se daleko lépe orientují v prostoru. </a:t>
            </a:r>
          </a:p>
          <a:p>
            <a:r>
              <a:rPr lang="cs-CZ" dirty="0"/>
              <a:t>Lekce by neměla trvat déle než 55minut a doporučený počet dětí v hodině by se měl pohybovat mezi deseti až patnácti. </a:t>
            </a:r>
          </a:p>
        </p:txBody>
      </p:sp>
      <p:pic>
        <p:nvPicPr>
          <p:cNvPr id="3074" name="Picture 2" descr="Obec Žatčany">
            <a:extLst>
              <a:ext uri="{FF2B5EF4-FFF2-40B4-BE49-F238E27FC236}">
                <a16:creationId xmlns:a16="http://schemas.microsoft.com/office/drawing/2014/main" id="{08B73474-2870-4194-81DB-3482A6C690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57" b="5820"/>
          <a:stretch/>
        </p:blipFill>
        <p:spPr bwMode="auto">
          <a:xfrm>
            <a:off x="7622997" y="400640"/>
            <a:ext cx="3848726" cy="20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1140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888946-FD53-45F9-BBB5-CE9552B96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Cvičební lekce pro dětí mladšího a staršího školního věku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E0CC50C-FBD7-43E8-8558-77A9F0C0E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10058400" cy="4344814"/>
          </a:xfrm>
        </p:spPr>
        <p:txBody>
          <a:bodyPr>
            <a:normAutofit/>
          </a:bodyPr>
          <a:lstStyle/>
          <a:p>
            <a:r>
              <a:rPr lang="cs-CZ" dirty="0"/>
              <a:t>Po </a:t>
            </a:r>
            <a:r>
              <a:rPr lang="cs-CZ" dirty="0" err="1"/>
              <a:t>warm</a:t>
            </a:r>
            <a:r>
              <a:rPr lang="cs-CZ" dirty="0"/>
              <a:t> up zařazujeme desetiminutovou výuku dvou až čtyř nových základních kroků a soustředíme se na </a:t>
            </a:r>
            <a:r>
              <a:rPr lang="cs-CZ" b="1" dirty="0"/>
              <a:t>správnou techniku provedení</a:t>
            </a:r>
            <a:r>
              <a:rPr lang="cs-CZ" dirty="0"/>
              <a:t>. </a:t>
            </a:r>
          </a:p>
          <a:p>
            <a:r>
              <a:rPr lang="cs-CZ" dirty="0"/>
              <a:t>S přibývajícím věkem dětí učíme „klasické </a:t>
            </a:r>
            <a:r>
              <a:rPr lang="cs-CZ" dirty="0" err="1"/>
              <a:t>aerobikové</a:t>
            </a:r>
            <a:r>
              <a:rPr lang="cs-CZ" dirty="0"/>
              <a:t>“ názvosloví, už začátku nejlépe v anglické formě. </a:t>
            </a:r>
          </a:p>
          <a:p>
            <a:r>
              <a:rPr lang="cs-CZ" dirty="0"/>
              <a:t>V další části lekce se věnujeme alespoň patnáct minut krokovým variacím anebo jednoduchým sestavám s tím, že nelpíme na technickém provedení, ale na zapamatování si vazby. </a:t>
            </a:r>
          </a:p>
          <a:p>
            <a:r>
              <a:rPr lang="cs-CZ" dirty="0"/>
              <a:t>Na závěr každé lekce zařazujeme posilování, kdy se zaměřujeme především na břišní a </a:t>
            </a:r>
            <a:r>
              <a:rPr lang="cs-CZ" dirty="0" err="1"/>
              <a:t>mezilopatkové</a:t>
            </a:r>
            <a:r>
              <a:rPr lang="cs-CZ" dirty="0"/>
              <a:t> svaly, klademe důraz na správné provedení (silou, tahem)a správné dýchání. </a:t>
            </a:r>
          </a:p>
          <a:p>
            <a:r>
              <a:rPr lang="cs-CZ" dirty="0"/>
              <a:t>Na závěr protahujeme svaly, které jsme posílili anebo svaly s tendencí ke zkracování. </a:t>
            </a:r>
          </a:p>
        </p:txBody>
      </p:sp>
    </p:spTree>
    <p:extLst>
      <p:ext uri="{BB962C8B-B14F-4D97-AF65-F5344CB8AC3E}">
        <p14:creationId xmlns:p14="http://schemas.microsoft.com/office/powerpoint/2010/main" val="3649543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A0ACDD-87CC-43A5-8814-45BF8F90A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Specifika MPF pro určité věkové kategorie – seniory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7E34E18-8CD1-48E1-AE79-F781E428A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19"/>
            <a:ext cx="10058400" cy="4382521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cs-CZ" dirty="0">
                <a:cs typeface="Times New Roman" panose="02020603050405020304" pitchFamily="18" charset="0"/>
              </a:rPr>
              <a:t>Pohybová aktivita zajišťuje dostatečnou svalovou sílu a vytrvalost pro zvládání nároků a činností každodenního života jako je zavazování obuvi, převlékání a chůze.</a:t>
            </a:r>
          </a:p>
          <a:p>
            <a:pPr>
              <a:lnSpc>
                <a:spcPct val="110000"/>
              </a:lnSpc>
            </a:pPr>
            <a:r>
              <a:rPr lang="cs-CZ" dirty="0">
                <a:cs typeface="Times New Roman" panose="02020603050405020304" pitchFamily="18" charset="0"/>
              </a:rPr>
              <a:t>Nevhodné typy cvičení: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prudké pohyby a změny základních poloh,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rychlé tempo při provádění pohybových aktivit a činnosti prováděné vysokou intenzitou blížící se maximu či překračující hranici funkčního zatížení,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izometrická cvičení se zadržováním dechu,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přeskoky, seskoky, dlouhotrvající poskoky (nevhodné pro nosné klouby a vnitřní orgány),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záklony hlavy spojené s rotací hlavy, pohyby hlavou dolů, při nichž hrozí nebezpečí mdloby v důsledku útlaku cév vedoucích krev do mozku,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náročná koordinační cvičení a složité sestavy, při kterých hrozí riziko ztráty sebedůvěry a mohou podnítit pocit méněcennosti.</a:t>
            </a:r>
          </a:p>
          <a:p>
            <a:pPr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cs-CZ" dirty="0">
                <a:cs typeface="Times New Roman" panose="02020603050405020304" pitchFamily="18" charset="0"/>
              </a:rPr>
              <a:t>Nejlepší jsou pomalé, rytmické a na koordinace nenáročné pohyby.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6482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19E16A-B04B-4000-A8C1-8A30093BC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Specifika MPF pro určité věkové kategorie – seniory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1F6C65F-078D-4249-A43A-520549BBBA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10058400" cy="437309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>
              <a:cs typeface="Times New Roman" panose="02020603050405020304" pitchFamily="18" charset="0"/>
            </a:endParaRPr>
          </a:p>
          <a:p>
            <a:r>
              <a:rPr lang="cs-CZ" dirty="0">
                <a:cs typeface="Times New Roman" panose="02020603050405020304" pitchFamily="18" charset="0"/>
              </a:rPr>
              <a:t>Specifickými jevy typické pro tento věk: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cs typeface="Times New Roman" panose="02020603050405020304" pitchFamily="18" charset="0"/>
              </a:rPr>
              <a:t>kosti jsou více náchylné ke zlomeninám,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cs typeface="Times New Roman" panose="02020603050405020304" pitchFamily="18" charset="0"/>
              </a:rPr>
              <a:t>pojivová tkáň je tužší a šlachy a vazy méně elastické,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cs typeface="Times New Roman" panose="02020603050405020304" pitchFamily="18" charset="0"/>
              </a:rPr>
              <a:t>kloubní rozsah může být omezen,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cs typeface="Times New Roman" panose="02020603050405020304" pitchFamily="18" charset="0"/>
              </a:rPr>
              <a:t>svalová hmota ubývá a rychlost svalové kontrakce a vybavení  reflexů je nižší.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Dle prognóz se počet seniorů stále zvyšuje a je pravděpodobné, že také nabídka pohybových aktivit se bude rozšiřovat. K provozování pravidelné pohybové aktivity nestačí pouhé vědomí, že je to užitečné pro zdraví (tzv. racionální motivace), ale velmi podstatnou roli hraje </a:t>
            </a:r>
            <a:r>
              <a:rPr lang="cs-CZ" b="1" dirty="0"/>
              <a:t>emoční prožitek z pohybu, radost z atmosféry a družnosti</a:t>
            </a:r>
            <a:r>
              <a:rPr lang="cs-CZ" dirty="0"/>
              <a:t>, která k pohybu patří – takovou aktivitou může být právě určitá moderně pohybová forma. </a:t>
            </a:r>
            <a:endParaRPr lang="cs-CZ" dirty="0">
              <a:cs typeface="Times New Roman" panose="02020603050405020304" pitchFamily="18" charset="0"/>
            </a:endParaRPr>
          </a:p>
          <a:p>
            <a:endParaRPr lang="cs-CZ" dirty="0"/>
          </a:p>
        </p:txBody>
      </p:sp>
      <p:pic>
        <p:nvPicPr>
          <p:cNvPr id="4" name="Picture 4" descr="Image result for senior cvičí karikatura">
            <a:extLst>
              <a:ext uri="{FF2B5EF4-FFF2-40B4-BE49-F238E27FC236}">
                <a16:creationId xmlns:a16="http://schemas.microsoft.com/office/drawing/2014/main" id="{86FBB739-DFA1-47C9-87F9-82D6D235F9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9176" y="1328394"/>
            <a:ext cx="32004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6033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303B96-DCDF-46C9-BE0B-37DA5123F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1FAA874-B863-4234-BD2F-43E36FD29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1130" y="1876464"/>
            <a:ext cx="10058400" cy="4670946"/>
          </a:xfrm>
        </p:spPr>
        <p:txBody>
          <a:bodyPr/>
          <a:lstStyle/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Děkuji Vám za pozornost. </a:t>
            </a:r>
          </a:p>
        </p:txBody>
      </p:sp>
      <p:pic>
        <p:nvPicPr>
          <p:cNvPr id="4098" name="Picture 2" descr="Roztomilý vektorové kreslený soubor dvou žen cvičení s váhy, fototapeta •  fototapety stav, vybavení, cvičení | myloview.cz">
            <a:extLst>
              <a:ext uri="{FF2B5EF4-FFF2-40B4-BE49-F238E27FC236}">
                <a16:creationId xmlns:a16="http://schemas.microsoft.com/office/drawing/2014/main" id="{AF41F7BA-CB42-47DE-B4BC-177230B9E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322" y="619695"/>
            <a:ext cx="3364232" cy="23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Legrační vektorové kreslený film s ženou vydechnout na vzduch, fototapeta •  fototapety stav, začátečník, jogging | myloview.cz">
            <a:extLst>
              <a:ext uri="{FF2B5EF4-FFF2-40B4-BE49-F238E27FC236}">
                <a16:creationId xmlns:a16="http://schemas.microsoft.com/office/drawing/2014/main" id="{CC794034-0F92-4D8E-AD80-683D9AA1A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380" y="285007"/>
            <a:ext cx="2700000" cy="27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Funny vector cartoon with group of women exercising squats, one is all in  pain and stressed Stock Vector | Adobe Stock">
            <a:extLst>
              <a:ext uri="{FF2B5EF4-FFF2-40B4-BE49-F238E27FC236}">
                <a16:creationId xmlns:a16="http://schemas.microsoft.com/office/drawing/2014/main" id="{3D92FAD3-139A-479B-9548-EEB5FB105E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06"/>
          <a:stretch/>
        </p:blipFill>
        <p:spPr bwMode="auto">
          <a:xfrm>
            <a:off x="7063380" y="246629"/>
            <a:ext cx="3586898" cy="3182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Funny Vector Cartoon With Group Of Woman Exercising With Weights,.. Royalty  Free Cliparts, Vectors, And Stock Illustration. Image 82572673.">
            <a:extLst>
              <a:ext uri="{FF2B5EF4-FFF2-40B4-BE49-F238E27FC236}">
                <a16:creationId xmlns:a16="http://schemas.microsoft.com/office/drawing/2014/main" id="{8882C240-8ECD-4FF9-A3F6-C0CC87B6D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744" y="2970870"/>
            <a:ext cx="3384000" cy="33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2033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85</TotalTime>
  <Words>1296</Words>
  <Application>Microsoft Office PowerPoint</Application>
  <PresentationFormat>Širokoúhlá obrazovka</PresentationFormat>
  <Paragraphs>81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Century Gothic</vt:lpstr>
      <vt:lpstr>Courier New</vt:lpstr>
      <vt:lpstr>Garamond</vt:lpstr>
      <vt:lpstr>Times New Roman</vt:lpstr>
      <vt:lpstr>Wingdings</vt:lpstr>
      <vt:lpstr>Savon</vt:lpstr>
      <vt:lpstr>Moderně pohybové formy  historie a specifika tvorby lekce pro určité věkové kategorie </vt:lpstr>
      <vt:lpstr>Historie MPF</vt:lpstr>
      <vt:lpstr>Historie MPF</vt:lpstr>
      <vt:lpstr>Vývoj MPF na našem území</vt:lpstr>
      <vt:lpstr>Specifika MPF pro určité věkové kategorie </vt:lpstr>
      <vt:lpstr>Specifika MPF pro určité věkové kategorie - děti</vt:lpstr>
      <vt:lpstr>Cvičební lekce pro děti v předškolním věku </vt:lpstr>
      <vt:lpstr>Cvičební lekce pro děti v předškolním věku </vt:lpstr>
      <vt:lpstr>Cvičební lekce pro dětí                          mladšího a staršího                                 školního věku</vt:lpstr>
      <vt:lpstr>Cvičební lekce pro dětí mladšího a staršího školního věku</vt:lpstr>
      <vt:lpstr>Specifika MPF pro určité věkové kategorie – seniory </vt:lpstr>
      <vt:lpstr>Specifika MPF pro určité věkové kategorie – seniory 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Moderně pohybové formy</dc:title>
  <dc:creator>fajfrlit</dc:creator>
  <cp:lastModifiedBy>fajfrlit</cp:lastModifiedBy>
  <cp:revision>11</cp:revision>
  <dcterms:created xsi:type="dcterms:W3CDTF">2021-03-22T14:47:22Z</dcterms:created>
  <dcterms:modified xsi:type="dcterms:W3CDTF">2021-04-06T10:29:47Z</dcterms:modified>
</cp:coreProperties>
</file>