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ebp" ContentType="image/jpe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4" r:id="rId7"/>
    <p:sldId id="265" r:id="rId8"/>
    <p:sldId id="263" r:id="rId9"/>
    <p:sldId id="260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EAD505-F446-448A-8BA6-13706F0E83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C2D6A9-E1EC-43DC-86D1-B036884C9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74D4A8-ED3C-4348-B279-ED70C7DFF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94C6B4A-550D-451A-A76B-1381E6E70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317068D-FE60-4A22-8B80-D66095A76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135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80668E-F2A9-4BCC-BAE7-2E0873A8B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4D1013-D1B0-4815-972C-5B16C0D20B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B1AC836-E425-4738-9047-EAB5F77CE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3B46032-8244-4685-BB9C-C4C10ADE3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170AC4-32CB-46BA-9558-D004A1548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26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D946FA-A435-43B4-B8A1-8EF933432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13A270C-965F-429C-8B70-037DEA70F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13E082-D2C3-4BD7-9ABD-C83E09FA1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D35BAB1-2596-48D0-A091-21A6CFBDE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81B8321-6075-442F-BF8B-7A77C465F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069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46211B-B87C-44D1-BAEF-044290AF5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07818DD-D515-463E-9154-E6DD708129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9BE830D-2D9B-4089-8CBE-1C529C465D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6B3AA2E-608F-40FF-96DE-09D0D19E0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60A2B6D-B8A5-4219-B55B-C7689250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6687BDE-3F27-4679-8B87-51D7A1B9E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223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178CD6-494A-400C-9153-C1C6FDC51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2E174C0-6AF9-4DE3-A441-DF63EEA81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ACF31E1-17A1-4245-A1FB-3641FE2A6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483BBFC-D1F8-4F6E-87A0-DA1E5B2F3F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C776468-77D7-4214-A057-D9133EC7C9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CF49E96-BC06-4743-9339-373910454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8E96C1A-3D96-4D26-95EF-E5567C8AC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5985B19-E751-4136-ADFA-7DC4F7C0F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608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D9F1B7-F71A-4591-86F1-060AC14AB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3148DA6-DC7E-4979-817D-6E7D4276C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85C9BD6-1450-4955-86D4-80F1B2E17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5D3F5DD-EDC0-4AA5-9879-C3913E989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703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3B9A2AF-6875-41DF-9CC6-C8ED174AF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4191087-ABB2-41AE-934A-99078E773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4C8A958-E91E-4BDD-85AC-EBA04AAF7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723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A55BAD-B0CD-4177-BCAA-571711031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FE8DCF-A625-466F-B726-9F0DFEBFC5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A8BDA4F-D4F5-4F71-9AF3-D3D6633A6B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4EC6C08-DC18-425A-9462-282ABF84F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2EF6105-AFD6-4916-B49C-914986303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CD2BDA4-63ED-4CB3-9D0E-55D727440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02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5F0CBD-7A00-4C7E-A2C3-372A01EDC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9EAE7D7-0AD6-461C-88FD-77624BAD84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8AE6229-6740-4A4F-8813-275D5B3DCD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6AFE04A-9093-42DF-89E8-B925C158D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F44052A-85C9-4AE3-9226-7C92BD916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0065CA6-FE80-4BA6-89D6-C39A8771B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316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AD6B3C-B1E8-4749-BE15-706C019E8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8491AAC-F644-41BB-9331-4B577854E8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00B969E-4EB6-4EF3-ABA6-98FEF23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4EE8C28-4932-43F1-BF84-3CD174CE8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292B964-5531-4401-94F1-1F4DD136C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968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5979744-A1FF-49E6-8CA8-DBE535FB2A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D5B1392-3AF9-44A5-B4EA-08613CE56F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F4DC2C9-A7AE-49A2-9066-C6A1C1F1E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537FB2-6557-41D2-8134-A337020EA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FA84F5-B9BC-4799-931F-8B2FB0A9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2154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3C88147-A3D1-4385-95EA-A7CBF7E2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75E3799-AF61-49B7-AA40-7B812C2902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9110A1D-BEE2-425A-A9E3-0890137A29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41484-371A-4031-9952-C830B8FD8CDF}" type="datetimeFigureOut">
              <a:rPr lang="cs-CZ" smtClean="0"/>
              <a:t>21.10.2019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F07A59D-79B2-48C5-A19A-E2A7CEBD8D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B5F0870-1C9A-4993-95CA-6062F4146B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5837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eb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57565F-51B7-4171-A402-4552E5AA45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/>
              <a:t>Seminar</a:t>
            </a:r>
            <a:br>
              <a:rPr lang="cs-CZ" sz="4400" dirty="0"/>
            </a:br>
            <a:r>
              <a:rPr lang="cs-CZ" sz="4400" b="1" i="1" dirty="0" err="1"/>
              <a:t>Kulturelle</a:t>
            </a:r>
            <a:r>
              <a:rPr lang="cs-CZ" sz="4400" b="1" i="1" dirty="0"/>
              <a:t> </a:t>
            </a:r>
            <a:r>
              <a:rPr lang="cs-CZ" sz="4400" b="1" i="1" dirty="0" err="1"/>
              <a:t>und</a:t>
            </a:r>
            <a:r>
              <a:rPr lang="cs-CZ" sz="4400" b="1" i="1" dirty="0"/>
              <a:t> </a:t>
            </a:r>
            <a:r>
              <a:rPr lang="cs-CZ" sz="4400" b="1" i="1" dirty="0" err="1"/>
              <a:t>sprachliche</a:t>
            </a:r>
            <a:r>
              <a:rPr lang="cs-CZ" sz="4400" b="1" i="1" dirty="0"/>
              <a:t> </a:t>
            </a:r>
            <a:r>
              <a:rPr lang="cs-CZ" sz="4400" b="1" i="1" dirty="0" err="1"/>
              <a:t>Landeskunde</a:t>
            </a:r>
            <a:r>
              <a:rPr lang="cs-CZ" sz="4400" b="1" dirty="0"/>
              <a:t> (KGS/KRJN)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027E46-60E1-41FA-839F-42EDCD5312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err="1"/>
              <a:t>Westböhmische</a:t>
            </a:r>
            <a:r>
              <a:rPr lang="cs-CZ" sz="2000" dirty="0"/>
              <a:t> </a:t>
            </a:r>
            <a:r>
              <a:rPr lang="cs-CZ" sz="2000" dirty="0" err="1"/>
              <a:t>Universität</a:t>
            </a:r>
            <a:r>
              <a:rPr lang="cs-CZ" sz="2000" dirty="0"/>
              <a:t> </a:t>
            </a:r>
            <a:r>
              <a:rPr lang="cs-CZ" sz="2000" dirty="0" err="1"/>
              <a:t>Pilsen</a:t>
            </a:r>
            <a:endParaRPr lang="cs-CZ" sz="2000" dirty="0"/>
          </a:p>
          <a:p>
            <a:r>
              <a:rPr lang="cs-CZ" sz="2000" dirty="0" err="1"/>
              <a:t>Lehrstuhl</a:t>
            </a:r>
            <a:r>
              <a:rPr lang="cs-CZ" sz="2000" dirty="0"/>
              <a:t> </a:t>
            </a:r>
            <a:r>
              <a:rPr lang="cs-CZ" sz="2000" dirty="0" err="1"/>
              <a:t>für</a:t>
            </a:r>
            <a:r>
              <a:rPr lang="cs-CZ" sz="2000" dirty="0"/>
              <a:t> Germanistik </a:t>
            </a:r>
            <a:r>
              <a:rPr lang="cs-CZ" sz="2000" dirty="0" err="1"/>
              <a:t>und</a:t>
            </a:r>
            <a:r>
              <a:rPr lang="cs-CZ" sz="2000" dirty="0"/>
              <a:t> </a:t>
            </a:r>
            <a:r>
              <a:rPr lang="cs-CZ" sz="2000" dirty="0" err="1"/>
              <a:t>Slawistik</a:t>
            </a:r>
            <a:endParaRPr lang="cs-CZ" sz="2000" dirty="0"/>
          </a:p>
          <a:p>
            <a:r>
              <a:rPr lang="cs-CZ" sz="2000" dirty="0" err="1"/>
              <a:t>Wintersemester</a:t>
            </a:r>
            <a:r>
              <a:rPr lang="cs-CZ" sz="2000" dirty="0"/>
              <a:t> 2019/20</a:t>
            </a:r>
          </a:p>
          <a:p>
            <a:r>
              <a:rPr lang="cs-CZ" sz="2000" dirty="0" err="1"/>
              <a:t>Seminarleitung</a:t>
            </a:r>
            <a:r>
              <a:rPr lang="cs-CZ" sz="2000" dirty="0"/>
              <a:t>: Christoph </a:t>
            </a:r>
            <a:r>
              <a:rPr lang="cs-CZ" sz="2000" dirty="0" err="1"/>
              <a:t>Mauerer</a:t>
            </a:r>
            <a:r>
              <a:rPr lang="cs-CZ" sz="2000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8638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A2F1E8-29C7-4FE1-BC8F-5C0F9CF7D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Der </a:t>
            </a:r>
            <a:r>
              <a:rPr lang="cs-CZ" dirty="0" err="1"/>
              <a:t>spätere</a:t>
            </a:r>
            <a:r>
              <a:rPr lang="cs-CZ" dirty="0"/>
              <a:t> </a:t>
            </a:r>
            <a:r>
              <a:rPr lang="cs-CZ" dirty="0" err="1"/>
              <a:t>Blick</a:t>
            </a:r>
            <a:r>
              <a:rPr lang="cs-CZ" dirty="0"/>
              <a:t> </a:t>
            </a:r>
            <a:r>
              <a:rPr lang="cs-CZ" dirty="0" err="1"/>
              <a:t>auf</a:t>
            </a:r>
            <a:r>
              <a:rPr lang="cs-CZ" dirty="0"/>
              <a:t> </a:t>
            </a:r>
            <a:r>
              <a:rPr lang="cs-CZ" dirty="0" err="1"/>
              <a:t>das</a:t>
            </a:r>
            <a:r>
              <a:rPr lang="cs-CZ" dirty="0"/>
              <a:t> </a:t>
            </a:r>
            <a:r>
              <a:rPr lang="cs-CZ" dirty="0" err="1"/>
              <a:t>deutsche</a:t>
            </a:r>
            <a:r>
              <a:rPr lang="cs-CZ" dirty="0"/>
              <a:t> </a:t>
            </a:r>
            <a:r>
              <a:rPr lang="cs-CZ" dirty="0" err="1"/>
              <a:t>Mittelalter</a:t>
            </a:r>
            <a:endParaRPr lang="cs-CZ" dirty="0"/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36884274-8BCB-42B5-90AC-1B64C42D26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841" y="2883059"/>
            <a:ext cx="5103959" cy="3813016"/>
          </a:xfr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55CA2271-B82F-464D-A610-994F057514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1" y="2883059"/>
            <a:ext cx="5760720" cy="377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960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A2F1E8-29C7-4FE1-BC8F-5C0F9CF7D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Schloss</a:t>
            </a:r>
            <a:r>
              <a:rPr lang="cs-CZ" dirty="0"/>
              <a:t> </a:t>
            </a:r>
            <a:r>
              <a:rPr lang="cs-CZ" dirty="0" err="1"/>
              <a:t>Neuschwanstein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D1BD5A4-5354-4F88-8228-51EB955D0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4E11A5E-817F-4334-B224-68AA9CC91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683" y="1376207"/>
            <a:ext cx="8600634" cy="548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419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A9E15A-E80B-49BD-9FE5-9BA640629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Schloss</a:t>
            </a:r>
            <a:r>
              <a:rPr lang="cs-CZ" dirty="0"/>
              <a:t> </a:t>
            </a:r>
            <a:r>
              <a:rPr lang="cs-CZ" dirty="0" err="1"/>
              <a:t>Neuschwanstein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BD1EF7-C3A2-43DE-9FD0-A88F7ACD8B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Ab 1869 </a:t>
            </a:r>
            <a:r>
              <a:rPr lang="cs-CZ" dirty="0" err="1"/>
              <a:t>gebaut</a:t>
            </a:r>
            <a:r>
              <a:rPr lang="cs-CZ" dirty="0"/>
              <a:t> </a:t>
            </a:r>
            <a:r>
              <a:rPr lang="cs-CZ" dirty="0" err="1"/>
              <a:t>im</a:t>
            </a:r>
            <a:r>
              <a:rPr lang="cs-CZ" dirty="0"/>
              <a:t> </a:t>
            </a:r>
            <a:r>
              <a:rPr lang="cs-CZ" dirty="0" err="1"/>
              <a:t>Stile</a:t>
            </a:r>
            <a:r>
              <a:rPr lang="cs-CZ" dirty="0"/>
              <a:t> </a:t>
            </a:r>
            <a:r>
              <a:rPr lang="cs-CZ" dirty="0" err="1"/>
              <a:t>einer</a:t>
            </a:r>
            <a:r>
              <a:rPr lang="cs-CZ" dirty="0"/>
              <a:t> </a:t>
            </a:r>
            <a:r>
              <a:rPr lang="cs-CZ" dirty="0" err="1"/>
              <a:t>mittelalterlichen</a:t>
            </a:r>
            <a:r>
              <a:rPr lang="cs-CZ" dirty="0"/>
              <a:t> </a:t>
            </a:r>
            <a:r>
              <a:rPr lang="cs-CZ" dirty="0" err="1"/>
              <a:t>Ritterburg</a:t>
            </a:r>
            <a:endParaRPr lang="de-DE" dirty="0"/>
          </a:p>
          <a:p>
            <a:r>
              <a:rPr lang="de-DE" dirty="0"/>
              <a:t>Vom bayerischen König Ludwig II. in Auftrag gegeben</a:t>
            </a:r>
          </a:p>
          <a:p>
            <a:r>
              <a:rPr lang="de-DE" dirty="0"/>
              <a:t>Neben älterem Schloss Hohenschwangau</a:t>
            </a:r>
          </a:p>
          <a:p>
            <a:r>
              <a:rPr lang="de-DE" dirty="0"/>
              <a:t>In ganz Europa im 19. Jahrhundert Restaurierung mittelalterlicher Burgen und Schlösser bzw. Neubauten</a:t>
            </a:r>
          </a:p>
          <a:p>
            <a:r>
              <a:rPr lang="de-DE" dirty="0"/>
              <a:t>Von Ludwig II. privat finanziert (ständige Geldprobleme)</a:t>
            </a:r>
          </a:p>
          <a:p>
            <a:r>
              <a:rPr lang="de-DE" dirty="0"/>
              <a:t>Mit Technik des 19. Jahrhunderts gebaut: Telefonleitungen, Toiletten mit automatischer Spülung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545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A9E15A-E80B-49BD-9FE5-9BA640629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Schloss</a:t>
            </a:r>
            <a:r>
              <a:rPr lang="cs-CZ" dirty="0"/>
              <a:t> </a:t>
            </a:r>
            <a:r>
              <a:rPr lang="cs-CZ" dirty="0" err="1"/>
              <a:t>Neuschwanstein</a:t>
            </a:r>
            <a:r>
              <a:rPr lang="de-DE" dirty="0"/>
              <a:t>: König Ludwig II.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BD1EF7-C3A2-43DE-9FD0-A88F7ACD8B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„Märchenkönig“ Ludwig II.: der „</a:t>
            </a:r>
            <a:r>
              <a:rPr lang="de-DE" dirty="0" err="1"/>
              <a:t>Kini</a:t>
            </a:r>
            <a:r>
              <a:rPr lang="de-DE" dirty="0"/>
              <a:t>“ (König)</a:t>
            </a:r>
          </a:p>
          <a:p>
            <a:r>
              <a:rPr lang="de-DE" dirty="0"/>
              <a:t>Förderte Kultur</a:t>
            </a:r>
            <a:r>
              <a:rPr lang="cs-CZ" dirty="0"/>
              <a:t> (</a:t>
            </a:r>
            <a:r>
              <a:rPr lang="cs-CZ" dirty="0" err="1"/>
              <a:t>z.B</a:t>
            </a:r>
            <a:r>
              <a:rPr lang="cs-CZ" dirty="0"/>
              <a:t>. Richard Wagner)</a:t>
            </a:r>
            <a:r>
              <a:rPr lang="de-DE" dirty="0"/>
              <a:t> und </a:t>
            </a:r>
          </a:p>
          <a:p>
            <a:pPr marL="0" indent="0">
              <a:buNone/>
            </a:pPr>
            <a:r>
              <a:rPr lang="de-DE" dirty="0"/>
              <a:t>Architektur (auch Schlösser Herrenchiemsee und </a:t>
            </a:r>
          </a:p>
          <a:p>
            <a:pPr marL="0" indent="0">
              <a:buNone/>
            </a:pPr>
            <a:r>
              <a:rPr lang="de-DE" dirty="0" err="1"/>
              <a:t>Linderhof</a:t>
            </a:r>
            <a:r>
              <a:rPr lang="de-DE" dirty="0"/>
              <a:t>)</a:t>
            </a:r>
          </a:p>
          <a:p>
            <a:r>
              <a:rPr lang="de-DE" dirty="0"/>
              <a:t>1886 entmündigt -&gt; Regierungsgeschäfte von </a:t>
            </a:r>
          </a:p>
          <a:p>
            <a:pPr marL="0" indent="0">
              <a:buNone/>
            </a:pPr>
            <a:r>
              <a:rPr lang="de-DE" dirty="0"/>
              <a:t>seinem Onkel übernommen (Prinzregent Luitpold) </a:t>
            </a:r>
          </a:p>
          <a:p>
            <a:r>
              <a:rPr lang="de-DE" dirty="0"/>
              <a:t>Kurz darauf unter ungeklärten Umständen tot im </a:t>
            </a:r>
          </a:p>
          <a:p>
            <a:pPr marL="0" indent="0">
              <a:buNone/>
            </a:pPr>
            <a:r>
              <a:rPr lang="de-DE" dirty="0"/>
              <a:t>Starnberger See aufgefunden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7B45B18-11B6-445E-B845-FFD54D397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1162" y="1690688"/>
            <a:ext cx="2428875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190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0EC368-36A2-4FA8-A1A1-C562EBE61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5889B4-0518-4B47-87C1-2D464419D5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Schlösser Herrenchiemsee und </a:t>
            </a:r>
            <a:r>
              <a:rPr lang="de-DE" dirty="0" err="1"/>
              <a:t>Linderhof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6CBA5EA-65CD-46A2-B17C-FC07785DF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284" y="3738880"/>
            <a:ext cx="4770605" cy="296672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AFB159E-EB0C-4933-9BAC-7F64A73F32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" y="3738880"/>
            <a:ext cx="6755338" cy="296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99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6D6373-A41F-4208-80A4-6353FABBE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Königreich Bayern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7541565-1A44-4AF6-9211-54DF944249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Seit 1806</a:t>
            </a:r>
          </a:p>
          <a:p>
            <a:r>
              <a:rPr lang="de-DE" dirty="0"/>
              <a:t>Drei bayerische Könige Ludwig:</a:t>
            </a:r>
          </a:p>
          <a:p>
            <a:pPr marL="0" indent="0">
              <a:buNone/>
            </a:pPr>
            <a:r>
              <a:rPr lang="de-DE" dirty="0"/>
              <a:t>Ludwig I. (1825-1848): Bauherr v.a. in München, aber auch Walhalla, Befreiungshalle bei Kelheim, Vollendung der Regensburger Domtürme</a:t>
            </a:r>
          </a:p>
          <a:p>
            <a:pPr marL="0" indent="0">
              <a:buNone/>
            </a:pPr>
            <a:r>
              <a:rPr lang="de-DE" dirty="0"/>
              <a:t>Ludwig II. (1864-1886)</a:t>
            </a:r>
          </a:p>
          <a:p>
            <a:pPr marL="0" indent="0">
              <a:buNone/>
            </a:pPr>
            <a:r>
              <a:rPr lang="de-DE" dirty="0"/>
              <a:t>Ludwig III. (1913-1918): letzter bayerischer König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0949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A9E15A-E80B-49BD-9FE5-9BA640629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Schloss</a:t>
            </a:r>
            <a:r>
              <a:rPr lang="cs-CZ" dirty="0"/>
              <a:t> </a:t>
            </a:r>
            <a:r>
              <a:rPr lang="cs-CZ" dirty="0" err="1"/>
              <a:t>Neuschwanstein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BD1EF7-C3A2-43DE-9FD0-A88F7ACD8B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Schloss Neuschwanstein in Entstehungszeit ohne direkten Nutzen</a:t>
            </a:r>
          </a:p>
          <a:p>
            <a:r>
              <a:rPr lang="de-DE" dirty="0"/>
              <a:t>Heute im Besitz des bayerischen Staates: jährlich 1,5 Millionen Touristen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8612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A2F1E8-29C7-4FE1-BC8F-5C0F9CF7D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Burgen in Böhmen und Mähren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D1BD5A4-5354-4F88-8228-51EB955D0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Oft mit deutschem Namen:</a:t>
            </a:r>
          </a:p>
          <a:p>
            <a:r>
              <a:rPr lang="cs-CZ" dirty="0"/>
              <a:t>Adršpach (</a:t>
            </a:r>
            <a:r>
              <a:rPr lang="cs-CZ" dirty="0" err="1"/>
              <a:t>Adersbach</a:t>
            </a:r>
            <a:r>
              <a:rPr lang="cs-CZ" dirty="0"/>
              <a:t>), Landštejn, </a:t>
            </a:r>
            <a:r>
              <a:rPr lang="cs-CZ" dirty="0" err="1"/>
              <a:t>Házmburk</a:t>
            </a:r>
            <a:r>
              <a:rPr lang="cs-CZ" dirty="0"/>
              <a:t> (</a:t>
            </a:r>
            <a:r>
              <a:rPr lang="cs-CZ" dirty="0" err="1"/>
              <a:t>Hasenburg</a:t>
            </a:r>
            <a:r>
              <a:rPr lang="cs-CZ" dirty="0"/>
              <a:t>), </a:t>
            </a:r>
            <a:r>
              <a:rPr lang="cs-CZ" dirty="0" err="1"/>
              <a:t>Hamrštejn</a:t>
            </a:r>
            <a:r>
              <a:rPr lang="cs-CZ" dirty="0"/>
              <a:t> (</a:t>
            </a:r>
            <a:r>
              <a:rPr lang="cs-CZ" dirty="0" err="1"/>
              <a:t>Hammerstein</a:t>
            </a:r>
            <a:r>
              <a:rPr lang="cs-CZ" dirty="0"/>
              <a:t>), Karlštejn (</a:t>
            </a:r>
            <a:r>
              <a:rPr lang="cs-CZ" dirty="0" err="1"/>
              <a:t>Karlstein</a:t>
            </a:r>
            <a:r>
              <a:rPr lang="cs-CZ" dirty="0"/>
              <a:t>), Pernštejn (</a:t>
            </a:r>
            <a:r>
              <a:rPr lang="cs-CZ" dirty="0" err="1"/>
              <a:t>Pernstein</a:t>
            </a:r>
            <a:r>
              <a:rPr lang="cs-CZ" dirty="0"/>
              <a:t>)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9579289-6DE0-424A-98FD-3D9E51A92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750" y="3164682"/>
            <a:ext cx="4924424" cy="369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7057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253</Words>
  <Application>Microsoft Office PowerPoint</Application>
  <PresentationFormat>Širokoúhlá obrazovka</PresentationFormat>
  <Paragraphs>36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Motiv Office</vt:lpstr>
      <vt:lpstr>Seminar Kulturelle und sprachliche Landeskunde (KGS/KRJN)</vt:lpstr>
      <vt:lpstr>Der spätere Blick auf das deutsche Mittelalter</vt:lpstr>
      <vt:lpstr>Schloss Neuschwanstein</vt:lpstr>
      <vt:lpstr>Schloss Neuschwanstein</vt:lpstr>
      <vt:lpstr>Schloss Neuschwanstein: König Ludwig II.</vt:lpstr>
      <vt:lpstr>Prezentace aplikace PowerPoint</vt:lpstr>
      <vt:lpstr>Königreich Bayern</vt:lpstr>
      <vt:lpstr>Schloss Neuschwanstein</vt:lpstr>
      <vt:lpstr>Burgen in Böhmen und Mähren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Kulturelle und sprachliche Landeskunde (KGS/KRJN)</dc:title>
  <dc:creator>christoph.mauerer@web.de</dc:creator>
  <cp:lastModifiedBy>christoph.mauerer@web.de</cp:lastModifiedBy>
  <cp:revision>29</cp:revision>
  <dcterms:created xsi:type="dcterms:W3CDTF">2019-10-05T08:57:12Z</dcterms:created>
  <dcterms:modified xsi:type="dcterms:W3CDTF">2019-10-21T12:31:45Z</dcterms:modified>
</cp:coreProperties>
</file>