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81" r:id="rId4"/>
    <p:sldId id="261" r:id="rId5"/>
    <p:sldId id="258" r:id="rId6"/>
    <p:sldId id="273" r:id="rId7"/>
    <p:sldId id="282" r:id="rId8"/>
    <p:sldId id="276" r:id="rId9"/>
    <p:sldId id="280" r:id="rId10"/>
  </p:sldIdLst>
  <p:sldSz cx="9144000" cy="6858000" type="screen4x3"/>
  <p:notesSz cx="6634163" cy="97297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deněk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800080"/>
    <a:srgbClr val="FF3300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1.12.2020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4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476672"/>
            <a:ext cx="6787604" cy="2376264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spcBef>
                <a:spcPts val="1200"/>
              </a:spcBef>
              <a:buNone/>
            </a:pPr>
            <a:r>
              <a:rPr lang="de-DE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Verbzweit- und </a:t>
            </a:r>
            <a:r>
              <a:rPr lang="de-DE" sz="2700" b="1" cap="all" noProof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verberststellung</a:t>
            </a:r>
            <a:r>
              <a:rPr lang="de-DE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der </a:t>
            </a:r>
            <a:r>
              <a:rPr lang="de-DE" sz="2700" b="1" cap="all" noProof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hypotaxe</a:t>
            </a:r>
            <a:r>
              <a:rPr lang="cs-CZ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400" b="1" cap="all" dirty="0" smtClean="0">
                <a:solidFill>
                  <a:schemeClr val="tx1"/>
                </a:solidFill>
                <a:effectLst/>
              </a:rPr>
              <a:t>Hilfe  zum  </a:t>
            </a:r>
            <a:r>
              <a:rPr lang="cs-CZ" sz="2400" b="1" cap="all" dirty="0" smtClean="0">
                <a:solidFill>
                  <a:schemeClr val="tx1"/>
                </a:solidFill>
                <a:effectLst/>
              </a:rPr>
              <a:t>portfolio 10</a:t>
            </a:r>
            <a:br>
              <a:rPr lang="cs-CZ" sz="2400" b="1" cap="all" dirty="0" smtClean="0">
                <a:solidFill>
                  <a:schemeClr val="tx1"/>
                </a:solidFill>
                <a:effectLst/>
              </a:rPr>
            </a:br>
            <a:r>
              <a:rPr lang="cs-CZ" sz="24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2400" b="1" cap="all" dirty="0" smtClean="0">
                <a:solidFill>
                  <a:schemeClr val="tx1"/>
                </a:solidFill>
                <a:effectLst/>
              </a:rPr>
            </a:br>
            <a:r>
              <a:rPr lang="cs-CZ" sz="1800" b="1" dirty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Ing. Zdeněk Vávra, Ph.D.</a:t>
            </a:r>
            <a:br>
              <a:rPr lang="cs-CZ" sz="1800" b="1" dirty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de-DE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Vortrag</a:t>
            </a:r>
            <a:r>
              <a:rPr lang="cs-CZ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 MOSN3</a:t>
            </a:r>
            <a:r>
              <a:rPr lang="cs-CZ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, 30.11.2020</a:t>
            </a:r>
            <a:endParaRPr lang="de-DE" sz="18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2708920"/>
            <a:ext cx="7056784" cy="3456384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endParaRPr lang="cs-CZ" sz="1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rgbClr val="354800"/>
                </a:solidFill>
              </a:rPr>
              <a:t>Indirekte Rede: a. Konjunktiv I.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rgbClr val="354800"/>
                </a:solidFill>
              </a:rPr>
              <a:t>b. Konjunktiv II.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rgbClr val="354800"/>
                </a:solidFill>
              </a:rPr>
              <a:t>c. Konkurrenzformen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noProof="1" smtClean="0">
                <a:solidFill>
                  <a:srgbClr val="354800"/>
                </a:solidFill>
              </a:rPr>
              <a:t>Uneingeleitete</a:t>
            </a:r>
            <a:r>
              <a:rPr lang="de-DE" sz="1800" b="1" dirty="0" smtClean="0">
                <a:solidFill>
                  <a:srgbClr val="354800"/>
                </a:solidFill>
              </a:rPr>
              <a:t> Subjekt- und</a:t>
            </a:r>
          </a:p>
          <a:p>
            <a:pPr marL="0">
              <a:buClr>
                <a:srgbClr val="004620"/>
              </a:buClr>
            </a:pPr>
            <a:r>
              <a:rPr lang="de-DE" sz="1800" b="1" dirty="0" smtClean="0">
                <a:solidFill>
                  <a:srgbClr val="354800"/>
                </a:solidFill>
              </a:rPr>
              <a:t>	und Objektsätze</a:t>
            </a:r>
          </a:p>
          <a:p>
            <a:pPr marL="342900" indent="-342900">
              <a:buClr>
                <a:srgbClr val="004620"/>
              </a:buClr>
              <a:buFont typeface="+mj-lt"/>
              <a:buAutoNum type="arabicPeriod" startAt="5"/>
            </a:pPr>
            <a:r>
              <a:rPr lang="de-DE" sz="1800" b="1" noProof="1" smtClean="0">
                <a:solidFill>
                  <a:srgbClr val="354800"/>
                </a:solidFill>
              </a:rPr>
              <a:t>Uneingeleitete</a:t>
            </a:r>
            <a:r>
              <a:rPr lang="de-DE" sz="1800" b="1" dirty="0" smtClean="0">
                <a:solidFill>
                  <a:srgbClr val="354800"/>
                </a:solidFill>
              </a:rPr>
              <a:t> Konditional</a:t>
            </a:r>
            <a:r>
              <a:rPr lang="cs-CZ" sz="1800" b="1" dirty="0" smtClean="0">
                <a:solidFill>
                  <a:srgbClr val="354800"/>
                </a:solidFill>
              </a:rPr>
              <a:t>-</a:t>
            </a:r>
            <a:endParaRPr lang="de-DE" sz="1800" b="1" dirty="0" smtClean="0">
              <a:solidFill>
                <a:srgbClr val="354800"/>
              </a:solidFill>
            </a:endParaRPr>
          </a:p>
          <a:p>
            <a:pPr marL="0">
              <a:buClr>
                <a:srgbClr val="004620"/>
              </a:buClr>
            </a:pPr>
            <a:r>
              <a:rPr lang="cs-CZ" sz="1800" b="1" dirty="0" smtClean="0">
                <a:solidFill>
                  <a:srgbClr val="354800"/>
                </a:solidFill>
              </a:rPr>
              <a:t>	</a:t>
            </a:r>
            <a:r>
              <a:rPr lang="de-DE" sz="1800" b="1" dirty="0" smtClean="0">
                <a:solidFill>
                  <a:srgbClr val="354800"/>
                </a:solidFill>
              </a:rPr>
              <a:t>und Konzessivsätze</a:t>
            </a:r>
          </a:p>
          <a:p>
            <a:pPr marL="342900" indent="-342900">
              <a:buClr>
                <a:srgbClr val="004620"/>
              </a:buClr>
              <a:buFont typeface="+mj-lt"/>
              <a:buAutoNum type="arabicPeriod" startAt="6"/>
            </a:pPr>
            <a:r>
              <a:rPr lang="de-DE" sz="1800" b="1" dirty="0" smtClean="0">
                <a:solidFill>
                  <a:srgbClr val="354800"/>
                </a:solidFill>
              </a:rPr>
              <a:t>Aufgabe</a:t>
            </a:r>
          </a:p>
          <a:p>
            <a:pPr marL="342900" indent="-342900">
              <a:buClr>
                <a:srgbClr val="004620"/>
              </a:buClr>
              <a:buFont typeface="+mj-lt"/>
              <a:buAutoNum type="arabicPeriod" startAt="6"/>
            </a:pPr>
            <a:r>
              <a:rPr lang="de-DE" sz="1800" b="1" dirty="0" smtClean="0">
                <a:solidFill>
                  <a:srgbClr val="354800"/>
                </a:solidFill>
              </a:rPr>
              <a:t>Literatur</a:t>
            </a:r>
            <a:endParaRPr lang="de-DE" sz="1800" dirty="0">
              <a:solidFill>
                <a:srgbClr val="354800"/>
              </a:solidFill>
            </a:endParaRPr>
          </a:p>
        </p:txBody>
      </p:sp>
      <p:pic>
        <p:nvPicPr>
          <p:cNvPr id="4" name="Picture 2" descr="C:\Users\Zdeněk\Desktop\Uneingeleitete N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612" y="3140968"/>
            <a:ext cx="3204175" cy="289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60840" cy="936104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Lücke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1: </a:t>
            </a:r>
            <a:r>
              <a:rPr lang="de-DE" sz="2800" b="1" dirty="0">
                <a:solidFill>
                  <a:srgbClr val="354800"/>
                </a:solidFill>
              </a:rPr>
              <a:t>Indirekte Rede: a. Konjunktiv I</a:t>
            </a:r>
            <a:r>
              <a:rPr lang="de-DE" sz="2800" b="1" dirty="0" smtClean="0">
                <a:solidFill>
                  <a:srgbClr val="354800"/>
                </a:solidFill>
              </a:rPr>
              <a:t>.</a:t>
            </a:r>
            <a:endParaRPr lang="de-DE" sz="28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196752"/>
            <a:ext cx="8136904" cy="5445348"/>
          </a:xfrm>
        </p:spPr>
        <p:txBody>
          <a:bodyPr>
            <a:noAutofit/>
          </a:bodyPr>
          <a:lstStyle/>
          <a:p>
            <a:r>
              <a:rPr lang="de-DE" sz="1700" dirty="0" smtClean="0"/>
              <a:t>Wenn die Rede formal </a:t>
            </a:r>
            <a:r>
              <a:rPr lang="de-DE" sz="1700" b="1" dirty="0" smtClean="0">
                <a:solidFill>
                  <a:srgbClr val="00B050"/>
                </a:solidFill>
              </a:rPr>
              <a:t>deutlich als fremde Rede gekennzeichnet </a:t>
            </a:r>
            <a:r>
              <a:rPr lang="de-DE" sz="1700" dirty="0" smtClean="0"/>
              <a:t>wiedergegeben werden soll, wird die </a:t>
            </a:r>
            <a:r>
              <a:rPr lang="de-DE" sz="1700" i="1" dirty="0" smtClean="0"/>
              <a:t>indirekte Rede</a:t>
            </a:r>
            <a:r>
              <a:rPr lang="de-DE" sz="1700" dirty="0" smtClean="0"/>
              <a:t> verwendet.  </a:t>
            </a:r>
          </a:p>
          <a:p>
            <a:r>
              <a:rPr lang="de-DE" sz="1700" dirty="0" smtClean="0">
                <a:solidFill>
                  <a:srgbClr val="800080"/>
                </a:solidFill>
              </a:rPr>
              <a:t>Ziele der indirekten Rede: </a:t>
            </a:r>
            <a:r>
              <a:rPr lang="de-DE" sz="1700" dirty="0" smtClean="0"/>
              <a:t>Objektivierung der Aussage einer anderen Person, verkürzte Wiedergabe, Abstand zur wörtlichen Rede, Auswahl des Wichtigen von Reden, Schriften, öffentlichen Bekanntmachungen</a:t>
            </a:r>
            <a:r>
              <a:rPr lang="cs-CZ" sz="1700" dirty="0" smtClean="0"/>
              <a:t> </a:t>
            </a:r>
            <a:r>
              <a:rPr lang="de-DE" sz="1700" dirty="0" smtClean="0"/>
              <a:t>(TV, Radio, Internet</a:t>
            </a:r>
            <a:r>
              <a:rPr lang="cs-CZ" sz="1700" dirty="0" smtClean="0"/>
              <a:t>)</a:t>
            </a:r>
            <a:endParaRPr lang="de-DE" sz="1700" dirty="0" smtClean="0"/>
          </a:p>
          <a:p>
            <a:r>
              <a:rPr lang="de-DE" sz="1700" dirty="0" smtClean="0"/>
              <a:t>Zur </a:t>
            </a:r>
            <a:r>
              <a:rPr lang="de-DE" sz="1700" dirty="0" smtClean="0">
                <a:solidFill>
                  <a:srgbClr val="800080"/>
                </a:solidFill>
              </a:rPr>
              <a:t>formalen Kennzeichnung </a:t>
            </a:r>
            <a:r>
              <a:rPr lang="de-DE" sz="1700" dirty="0" smtClean="0"/>
              <a:t>der indirekten Rede dienen:</a:t>
            </a:r>
          </a:p>
          <a:p>
            <a:pPr marL="82296" indent="0">
              <a:buNone/>
            </a:pPr>
            <a:r>
              <a:rPr lang="de-DE" sz="1600" dirty="0" smtClean="0"/>
              <a:t>	1. </a:t>
            </a:r>
            <a:r>
              <a:rPr lang="de-DE" sz="1600" b="1" dirty="0" smtClean="0">
                <a:solidFill>
                  <a:srgbClr val="00B050"/>
                </a:solidFill>
              </a:rPr>
              <a:t>der Konjunktiv </a:t>
            </a:r>
            <a:r>
              <a:rPr lang="de-DE" sz="1600" dirty="0" smtClean="0"/>
              <a:t>(Endung </a:t>
            </a:r>
            <a:r>
              <a:rPr lang="de-DE" sz="1600" b="1" i="1" dirty="0">
                <a:solidFill>
                  <a:srgbClr val="00B050"/>
                </a:solidFill>
              </a:rPr>
              <a:t>–e</a:t>
            </a:r>
            <a:r>
              <a:rPr lang="de-DE" sz="1600" dirty="0" smtClean="0"/>
              <a:t> in der 3. P. </a:t>
            </a:r>
            <a:r>
              <a:rPr lang="de-DE" sz="1600" noProof="1" smtClean="0"/>
              <a:t>Sg</a:t>
            </a:r>
            <a:r>
              <a:rPr lang="de-DE" sz="1600" dirty="0" smtClean="0"/>
              <a:t>.; Ausnahme: </a:t>
            </a:r>
            <a:r>
              <a:rPr lang="de-DE" sz="1600" b="1" i="1" dirty="0">
                <a:solidFill>
                  <a:srgbClr val="00B050"/>
                </a:solidFill>
              </a:rPr>
              <a:t>er sei</a:t>
            </a:r>
            <a:r>
              <a:rPr lang="de-DE" sz="1600" dirty="0" smtClean="0"/>
              <a:t>)</a:t>
            </a:r>
          </a:p>
          <a:p>
            <a:pPr marL="82296" indent="0">
              <a:buNone/>
            </a:pPr>
            <a:r>
              <a:rPr lang="de-DE" sz="1600" dirty="0" smtClean="0"/>
              <a:t>	2. </a:t>
            </a:r>
            <a:r>
              <a:rPr lang="de-DE" sz="1600" b="1" dirty="0" smtClean="0">
                <a:solidFill>
                  <a:srgbClr val="00B050"/>
                </a:solidFill>
              </a:rPr>
              <a:t>redeeinleitende Verben </a:t>
            </a:r>
            <a:r>
              <a:rPr lang="de-DE" sz="1600" dirty="0" smtClean="0"/>
              <a:t>(sagen, äußern, antworten, auffordern usw.)</a:t>
            </a:r>
          </a:p>
          <a:p>
            <a:pPr marL="82296" indent="0">
              <a:buNone/>
            </a:pPr>
            <a:r>
              <a:rPr lang="de-DE" sz="1600" dirty="0" smtClean="0"/>
              <a:t>	3. </a:t>
            </a:r>
            <a:r>
              <a:rPr lang="de-DE" sz="1600" b="1" dirty="0" smtClean="0">
                <a:solidFill>
                  <a:srgbClr val="00B050"/>
                </a:solidFill>
              </a:rPr>
              <a:t>die Nebensatzform </a:t>
            </a:r>
            <a:r>
              <a:rPr lang="de-DE" sz="1600" dirty="0" smtClean="0"/>
              <a:t>(eingeleitete oder </a:t>
            </a:r>
            <a:r>
              <a:rPr lang="de-DE" sz="1600" noProof="1" smtClean="0"/>
              <a:t>uneingeleitete</a:t>
            </a:r>
            <a:r>
              <a:rPr lang="de-DE" sz="1600" dirty="0" smtClean="0"/>
              <a:t> Nebensätze)</a:t>
            </a:r>
          </a:p>
          <a:p>
            <a:pPr>
              <a:lnSpc>
                <a:spcPct val="110000"/>
              </a:lnSpc>
            </a:pPr>
            <a:r>
              <a:rPr lang="de-DE" sz="1700" u="sng" dirty="0" smtClean="0"/>
              <a:t>Konjunktionen</a:t>
            </a:r>
            <a:r>
              <a:rPr lang="de-DE" sz="1700" dirty="0" smtClean="0"/>
              <a:t>: 	</a:t>
            </a:r>
            <a:r>
              <a:rPr lang="de-DE" sz="1700" b="1" i="1" dirty="0" smtClean="0">
                <a:solidFill>
                  <a:srgbClr val="C00000"/>
                </a:solidFill>
              </a:rPr>
              <a:t>dass</a:t>
            </a:r>
            <a:r>
              <a:rPr lang="de-DE" sz="1700" b="1" dirty="0" smtClean="0">
                <a:solidFill>
                  <a:srgbClr val="00B050"/>
                </a:solidFill>
              </a:rPr>
              <a:t> </a:t>
            </a:r>
            <a:r>
              <a:rPr lang="de-DE" sz="1700" dirty="0" smtClean="0"/>
              <a:t>(</a:t>
            </a:r>
            <a:r>
              <a:rPr lang="de-DE" sz="1700" i="1" dirty="0" smtClean="0"/>
              <a:t>dass</a:t>
            </a:r>
            <a:r>
              <a:rPr lang="de-DE" sz="1700" dirty="0" smtClean="0"/>
              <a:t> weglassbar </a:t>
            </a:r>
            <a:r>
              <a:rPr lang="de-DE" sz="1700" dirty="0" smtClean="0">
                <a:latin typeface="Times New Roman"/>
                <a:cs typeface="Times New Roman"/>
              </a:rPr>
              <a:t>→</a:t>
            </a:r>
            <a:r>
              <a:rPr lang="de-DE" sz="1700" dirty="0" smtClean="0"/>
              <a:t> Verbzweitstellung), 				</a:t>
            </a:r>
            <a:r>
              <a:rPr lang="de-DE" sz="1700" b="1" i="1" dirty="0" smtClean="0">
                <a:solidFill>
                  <a:srgbClr val="C00000"/>
                </a:solidFill>
              </a:rPr>
              <a:t>ob</a:t>
            </a:r>
            <a:r>
              <a:rPr lang="de-DE" sz="1700" dirty="0" smtClean="0"/>
              <a:t>,</a:t>
            </a:r>
            <a:r>
              <a:rPr lang="de-DE" sz="1700" b="1" dirty="0" smtClean="0">
                <a:solidFill>
                  <a:srgbClr val="00B050"/>
                </a:solidFill>
              </a:rPr>
              <a:t> </a:t>
            </a:r>
            <a:r>
              <a:rPr lang="de-DE" sz="1700" b="1" i="1" dirty="0" smtClean="0">
                <a:solidFill>
                  <a:srgbClr val="C00000"/>
                </a:solidFill>
              </a:rPr>
              <a:t>W-Wörter</a:t>
            </a:r>
            <a:r>
              <a:rPr lang="de-DE" sz="1700" b="1" dirty="0" smtClean="0">
                <a:solidFill>
                  <a:srgbClr val="00B050"/>
                </a:solidFill>
              </a:rPr>
              <a:t> </a:t>
            </a:r>
            <a:r>
              <a:rPr lang="de-DE" sz="1700" dirty="0" smtClean="0"/>
              <a:t>(</a:t>
            </a:r>
            <a:r>
              <a:rPr lang="de-DE" sz="1700" b="1" i="1" dirty="0" smtClean="0">
                <a:solidFill>
                  <a:srgbClr val="C00000"/>
                </a:solidFill>
              </a:rPr>
              <a:t>wann</a:t>
            </a:r>
            <a:r>
              <a:rPr lang="de-DE" sz="1700" dirty="0" smtClean="0"/>
              <a:t>, </a:t>
            </a:r>
            <a:r>
              <a:rPr lang="de-DE" sz="1700" b="1" i="1" dirty="0" smtClean="0">
                <a:solidFill>
                  <a:srgbClr val="C00000"/>
                </a:solidFill>
              </a:rPr>
              <a:t>warum</a:t>
            </a:r>
            <a:r>
              <a:rPr lang="de-DE" sz="1700" dirty="0" smtClean="0"/>
              <a:t>, </a:t>
            </a:r>
            <a:r>
              <a:rPr lang="de-DE" sz="1700" b="1" i="1" dirty="0" smtClean="0">
                <a:solidFill>
                  <a:srgbClr val="C00000"/>
                </a:solidFill>
              </a:rPr>
              <a:t>wen</a:t>
            </a:r>
            <a:r>
              <a:rPr lang="de-DE" sz="1700" b="1" dirty="0" smtClean="0">
                <a:solidFill>
                  <a:srgbClr val="00B050"/>
                </a:solidFill>
              </a:rPr>
              <a:t> </a:t>
            </a:r>
            <a:r>
              <a:rPr lang="de-DE" sz="1700" dirty="0" smtClean="0"/>
              <a:t>usw.)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de-DE" sz="1600" i="1" dirty="0" smtClean="0">
                <a:solidFill>
                  <a:srgbClr val="800080"/>
                </a:solidFill>
              </a:rPr>
              <a:t>„Bei einer längeren Mitteilung steht der dass-Satz in der Regel nur am Anfang. In der indirekten Rede ändern sich die Pronomen sinngemäß.	</a:t>
            </a:r>
            <a:r>
              <a:rPr lang="de-DE" sz="1400" dirty="0" smtClean="0"/>
              <a:t>[Dreyer/Schmitt 1991: 257]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Der Umweltaktivist sagt, </a:t>
            </a:r>
            <a:r>
              <a:rPr lang="de-DE" sz="1700" b="1" i="1" dirty="0" smtClean="0">
                <a:solidFill>
                  <a:srgbClr val="C00000"/>
                </a:solidFill>
              </a:rPr>
              <a:t>dass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ein Dieselwagen zu den größten Übeln unserer Zeit </a:t>
            </a:r>
            <a:r>
              <a:rPr lang="de-DE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gehöre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/ Er sagt, ein Dieselwagen </a:t>
            </a:r>
            <a:r>
              <a:rPr lang="de-DE" sz="1700" b="1" i="1" dirty="0" smtClean="0">
                <a:solidFill>
                  <a:srgbClr val="C00000"/>
                </a:solidFill>
              </a:rPr>
              <a:t>gehöre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zu den größten Übeln unserer Zeit. 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Und er fügt hinzu: Man </a:t>
            </a:r>
            <a:r>
              <a:rPr lang="de-DE" sz="1700" b="1" i="1" dirty="0" smtClean="0">
                <a:solidFill>
                  <a:srgbClr val="C00000"/>
                </a:solidFill>
              </a:rPr>
              <a:t>müsse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die Elektromobilität fördern. Außerdem </a:t>
            </a:r>
            <a:r>
              <a:rPr lang="de-DE" sz="1700" b="1" i="1" dirty="0" smtClean="0">
                <a:solidFill>
                  <a:srgbClr val="C00000"/>
                </a:solidFill>
              </a:rPr>
              <a:t>seien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die tropischen Regenwälder bedroht. Er </a:t>
            </a:r>
            <a:r>
              <a:rPr lang="de-DE" sz="1700" b="1" i="1" dirty="0" smtClean="0">
                <a:solidFill>
                  <a:srgbClr val="C00000"/>
                </a:solidFill>
              </a:rPr>
              <a:t>werde 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für </a:t>
            </a:r>
            <a:r>
              <a:rPr lang="de-DE" sz="1600" b="1" i="1" dirty="0" smtClean="0">
                <a:solidFill>
                  <a:srgbClr val="CC0099"/>
                </a:solidFill>
              </a:rPr>
              <a:t>seine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Meinungen kämpfen.</a:t>
            </a:r>
            <a:endParaRPr lang="de-DE" sz="1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5688632" cy="1368152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INDIREKTE REDE  </a:t>
            </a:r>
            <a:b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de-DE" sz="3200" b="1" dirty="0">
                <a:solidFill>
                  <a:srgbClr val="354800"/>
                </a:solidFill>
              </a:rPr>
              <a:t>b. Konjunktiv II</a:t>
            </a:r>
            <a:r>
              <a:rPr lang="de-DE" sz="3200" b="1" dirty="0" smtClean="0">
                <a:solidFill>
                  <a:srgbClr val="354800"/>
                </a:solidFill>
              </a:rPr>
              <a:t>.</a:t>
            </a:r>
            <a:endParaRPr lang="de-DE" sz="30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27584" y="1916832"/>
            <a:ext cx="8316416" cy="472526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b="1" dirty="0">
                <a:solidFill>
                  <a:srgbClr val="FF0000"/>
                </a:solidFill>
              </a:rPr>
              <a:t>VORSICHT! Verwenden wir in der indirekten Rede Konjunktiv II., </a:t>
            </a:r>
            <a:r>
              <a:rPr lang="cs-CZ" sz="1800" b="1" dirty="0">
                <a:solidFill>
                  <a:srgbClr val="FF0000"/>
                </a:solidFill>
              </a:rPr>
              <a:t>	</a:t>
            </a:r>
            <a:r>
              <a:rPr lang="de-DE" sz="1800" b="1" dirty="0" smtClean="0">
                <a:solidFill>
                  <a:srgbClr val="FF0000"/>
                </a:solidFill>
              </a:rPr>
              <a:t>obwohl </a:t>
            </a:r>
            <a:r>
              <a:rPr lang="de-DE" sz="1800" b="1" dirty="0">
                <a:solidFill>
                  <a:srgbClr val="FF0000"/>
                </a:solidFill>
              </a:rPr>
              <a:t>Konjunktiv I. möglich wäre, könnte man daraus schließen, </a:t>
            </a:r>
            <a:r>
              <a:rPr lang="cs-CZ" sz="1800" b="1" dirty="0" smtClean="0">
                <a:solidFill>
                  <a:srgbClr val="FF0000"/>
                </a:solidFill>
              </a:rPr>
              <a:t>	</a:t>
            </a:r>
            <a:r>
              <a:rPr lang="de-DE" sz="1800" b="1" dirty="0" smtClean="0">
                <a:solidFill>
                  <a:srgbClr val="FF0000"/>
                </a:solidFill>
              </a:rPr>
              <a:t>dass </a:t>
            </a:r>
            <a:r>
              <a:rPr lang="de-DE" sz="1800" b="1" dirty="0">
                <a:solidFill>
                  <a:srgbClr val="FF0000"/>
                </a:solidFill>
              </a:rPr>
              <a:t>die Äußerung nur </a:t>
            </a:r>
            <a:r>
              <a:rPr lang="cs-CZ" sz="1800" b="1" dirty="0" smtClean="0"/>
              <a:t>(</a:t>
            </a:r>
            <a:r>
              <a:rPr lang="de-DE" sz="1800" b="1" dirty="0"/>
              <a:t>Lücke</a:t>
            </a:r>
            <a:r>
              <a:rPr lang="cs-CZ" sz="1800" b="1" dirty="0"/>
              <a:t> 2</a:t>
            </a:r>
            <a:r>
              <a:rPr lang="cs-CZ" sz="1800" b="1" dirty="0" smtClean="0"/>
              <a:t>:) </a:t>
            </a:r>
            <a:r>
              <a:rPr lang="cs-CZ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HYPOTHETISCH</a:t>
            </a:r>
            <a:r>
              <a:rPr lang="cs-CZ" sz="1800" b="1" dirty="0" smtClean="0">
                <a:solidFill>
                  <a:srgbClr val="FF0000"/>
                </a:solidFill>
              </a:rPr>
              <a:t> </a:t>
            </a:r>
            <a:r>
              <a:rPr lang="de-DE" sz="1800" b="1" dirty="0" smtClean="0">
                <a:solidFill>
                  <a:srgbClr val="FF0000"/>
                </a:solidFill>
              </a:rPr>
              <a:t>ist </a:t>
            </a:r>
            <a:r>
              <a:rPr lang="de-DE" sz="1800" b="1" dirty="0">
                <a:solidFill>
                  <a:srgbClr val="FF0000"/>
                </a:solidFill>
              </a:rPr>
              <a:t>oder dass wir </a:t>
            </a:r>
            <a:r>
              <a:rPr lang="cs-CZ" sz="1800" b="1" dirty="0" smtClean="0">
                <a:solidFill>
                  <a:srgbClr val="FF0000"/>
                </a:solidFill>
              </a:rPr>
              <a:t>	</a:t>
            </a:r>
            <a:r>
              <a:rPr lang="de-DE" sz="1800" b="1" dirty="0" smtClean="0">
                <a:solidFill>
                  <a:srgbClr val="FF0000"/>
                </a:solidFill>
              </a:rPr>
              <a:t>an </a:t>
            </a:r>
            <a:r>
              <a:rPr lang="de-DE" sz="1800" b="1" dirty="0">
                <a:solidFill>
                  <a:srgbClr val="FF0000"/>
                </a:solidFill>
              </a:rPr>
              <a:t>der </a:t>
            </a:r>
            <a:r>
              <a:rPr lang="de-DE" sz="1800" b="1" dirty="0" smtClean="0">
                <a:solidFill>
                  <a:srgbClr val="FF0000"/>
                </a:solidFill>
              </a:rPr>
              <a:t>Wahrheit </a:t>
            </a:r>
            <a:r>
              <a:rPr lang="de-DE" sz="1800" b="1" dirty="0">
                <a:solidFill>
                  <a:srgbClr val="FF0000"/>
                </a:solidFill>
              </a:rPr>
              <a:t>der Aussage zweifeln.</a:t>
            </a:r>
            <a:r>
              <a:rPr lang="de-DE" sz="1800" dirty="0">
                <a:solidFill>
                  <a:srgbClr val="FF000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	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i="1" dirty="0" smtClean="0"/>
              <a:t>Er </a:t>
            </a:r>
            <a:r>
              <a:rPr lang="de-DE" sz="1800" i="1" dirty="0"/>
              <a:t>sagte, er </a:t>
            </a:r>
            <a:r>
              <a:rPr lang="de-DE" sz="1800" b="1" i="1" cap="all" dirty="0">
                <a:solidFill>
                  <a:srgbClr val="FF0000"/>
                </a:solidFill>
              </a:rPr>
              <a:t>hätte</a:t>
            </a:r>
            <a:r>
              <a:rPr lang="de-DE" sz="1800" i="1" dirty="0">
                <a:solidFill>
                  <a:srgbClr val="FF0000"/>
                </a:solidFill>
              </a:rPr>
              <a:t> </a:t>
            </a:r>
            <a:r>
              <a:rPr lang="de-DE" sz="1800" i="1" dirty="0"/>
              <a:t>viel Geld</a:t>
            </a:r>
            <a:r>
              <a:rPr lang="de-DE" sz="1800" dirty="0"/>
              <a:t>. = </a:t>
            </a:r>
            <a:r>
              <a:rPr lang="de-DE" sz="1800" dirty="0" smtClean="0">
                <a:solidFill>
                  <a:srgbClr val="FF0000"/>
                </a:solidFill>
              </a:rPr>
              <a:t>mehrdeutig</a:t>
            </a:r>
            <a:r>
              <a:rPr lang="cs-CZ" sz="1800" dirty="0" smtClean="0">
                <a:solidFill>
                  <a:srgbClr val="FF0000"/>
                </a:solidFill>
              </a:rPr>
              <a:t> </a:t>
            </a:r>
            <a:r>
              <a:rPr lang="cs-CZ" sz="1800" dirty="0" smtClean="0"/>
              <a:t>(</a:t>
            </a:r>
            <a:r>
              <a:rPr lang="de-DE" sz="1800" dirty="0" smtClean="0"/>
              <a:t>Möglichkeit? Traum? Realität</a:t>
            </a:r>
            <a:r>
              <a:rPr lang="cs-CZ" sz="1800" dirty="0" smtClean="0"/>
              <a:t>?)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i="1" dirty="0"/>
              <a:t>Er sagte, er </a:t>
            </a:r>
            <a:r>
              <a:rPr lang="cs-CZ" sz="1800" b="1" i="1" dirty="0" smtClean="0">
                <a:solidFill>
                  <a:srgbClr val="00B050"/>
                </a:solidFill>
              </a:rPr>
              <a:t>HABE</a:t>
            </a:r>
            <a:r>
              <a:rPr lang="cs-CZ" sz="1800" i="1" dirty="0" smtClean="0"/>
              <a:t> </a:t>
            </a:r>
            <a:r>
              <a:rPr lang="de-DE" sz="1800" i="1" dirty="0" smtClean="0"/>
              <a:t>viel </a:t>
            </a:r>
            <a:r>
              <a:rPr lang="de-DE" sz="1800" i="1" dirty="0"/>
              <a:t>Geld</a:t>
            </a:r>
            <a:r>
              <a:rPr lang="de-DE" sz="1800" dirty="0"/>
              <a:t>. = </a:t>
            </a:r>
            <a:r>
              <a:rPr lang="de-DE" sz="1800" dirty="0" smtClean="0">
                <a:solidFill>
                  <a:srgbClr val="00B050"/>
                </a:solidFill>
              </a:rPr>
              <a:t>eindeutige indirekte Rede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cs-CZ" sz="700" dirty="0" smtClean="0"/>
          </a:p>
          <a:p>
            <a:pPr marL="1368000" lvl="3" indent="-432000"/>
            <a:r>
              <a:rPr lang="de-DE" sz="1600" dirty="0"/>
              <a:t>Stimmt die Form von Konjunktiv I mit dem Indikativ überein, nehmen wir den </a:t>
            </a:r>
            <a:r>
              <a:rPr lang="de-DE" sz="1600" b="1" dirty="0">
                <a:solidFill>
                  <a:srgbClr val="800080"/>
                </a:solidFill>
              </a:rPr>
              <a:t>Konjunktiv II</a:t>
            </a:r>
            <a:r>
              <a:rPr lang="de-DE" sz="1600" dirty="0"/>
              <a:t>. Dies ist vor allem der Fall bei der 1. Person Singular </a:t>
            </a:r>
            <a:r>
              <a:rPr lang="de-DE" sz="1600" i="1" dirty="0"/>
              <a:t>(ich)</a:t>
            </a:r>
            <a:r>
              <a:rPr lang="de-DE" sz="1600" dirty="0"/>
              <a:t> sowie der 1. und 3. Person Plural </a:t>
            </a:r>
            <a:r>
              <a:rPr lang="de-DE" sz="1600" i="1" dirty="0"/>
              <a:t>(wir, sie). </a:t>
            </a:r>
            <a:endParaRPr lang="de-DE" sz="1600" dirty="0"/>
          </a:p>
          <a:p>
            <a:endParaRPr lang="cs-CZ" sz="700" dirty="0" smtClean="0"/>
          </a:p>
          <a:p>
            <a:r>
              <a:rPr lang="de-DE" sz="1800" dirty="0" smtClean="0"/>
              <a:t>Er sagte: „Sie haben auf uns gewartet.“ → Er sagte, </a:t>
            </a:r>
            <a:r>
              <a:rPr lang="de-DE" sz="1800" b="1" i="1" dirty="0" smtClean="0">
                <a:solidFill>
                  <a:srgbClr val="C00000"/>
                </a:solidFill>
              </a:rPr>
              <a:t>dass</a:t>
            </a:r>
            <a:r>
              <a:rPr lang="de-DE" sz="1800" dirty="0" smtClean="0"/>
              <a:t> sie auf uns 	</a:t>
            </a:r>
            <a:r>
              <a:rPr lang="de-DE" sz="1800" b="1" u="sng" dirty="0" smtClean="0">
                <a:solidFill>
                  <a:srgbClr val="800080"/>
                </a:solidFill>
              </a:rPr>
              <a:t>gewartet hätten</a:t>
            </a:r>
            <a:r>
              <a:rPr lang="de-DE" sz="1800" dirty="0" smtClean="0"/>
              <a:t>. / Er sagte, sie </a:t>
            </a:r>
            <a:r>
              <a:rPr lang="de-DE" sz="1800" b="1" i="1" dirty="0" smtClean="0">
                <a:solidFill>
                  <a:srgbClr val="C00000"/>
                </a:solidFill>
              </a:rPr>
              <a:t>hätten</a:t>
            </a:r>
            <a:r>
              <a:rPr lang="de-DE" sz="1800" dirty="0" smtClean="0"/>
              <a:t> auf uns gewartet.</a:t>
            </a:r>
          </a:p>
          <a:p>
            <a:r>
              <a:rPr lang="de-DE" sz="1800" dirty="0" smtClean="0"/>
              <a:t>Er sagt, sie </a:t>
            </a:r>
            <a:r>
              <a:rPr lang="de-DE" sz="1800" u="sng" dirty="0" smtClean="0"/>
              <a:t>hätten</a:t>
            </a:r>
            <a:r>
              <a:rPr lang="de-DE" sz="1800" dirty="0" smtClean="0"/>
              <a:t> die Pilsner Brauerei schon </a:t>
            </a:r>
            <a:r>
              <a:rPr lang="de-DE" sz="1800" u="sng" dirty="0" smtClean="0"/>
              <a:t>gesehen</a:t>
            </a:r>
            <a:r>
              <a:rPr lang="de-DE" sz="1800" dirty="0" smtClean="0"/>
              <a:t>, 			aber wir </a:t>
            </a:r>
            <a:r>
              <a:rPr lang="de-DE" sz="1800" u="sng" dirty="0" smtClean="0"/>
              <a:t>könnten</a:t>
            </a:r>
            <a:r>
              <a:rPr lang="de-DE" sz="1800" dirty="0" smtClean="0"/>
              <a:t> sie noch besichtigen. Wir </a:t>
            </a:r>
            <a:r>
              <a:rPr lang="de-DE" sz="1800" u="sng" dirty="0" smtClean="0"/>
              <a:t>müssten</a:t>
            </a:r>
            <a:r>
              <a:rPr lang="de-DE" sz="1800" dirty="0" smtClean="0"/>
              <a:t>			jedoch rechtzeitig da sein. </a:t>
            </a:r>
            <a:br>
              <a:rPr lang="de-DE" sz="1800" dirty="0" smtClean="0"/>
            </a:br>
            <a:endParaRPr lang="de-DE" sz="1800" dirty="0" smtClean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cs-CZ" sz="16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de-DE" sz="16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cs-CZ" sz="700" dirty="0" smtClean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dirty="0" smtClean="0"/>
              <a:t>Im Vergleich zu anderen NS verwendet man </a:t>
            </a:r>
            <a:r>
              <a:rPr lang="cs-CZ" sz="1800" dirty="0" smtClean="0"/>
              <a:t>relativ </a:t>
            </a:r>
            <a:r>
              <a:rPr lang="de-DE" sz="1800" dirty="0" smtClean="0"/>
              <a:t>häufig</a:t>
            </a:r>
            <a:r>
              <a:rPr lang="cs-CZ" sz="1800" dirty="0" smtClean="0"/>
              <a:t> </a:t>
            </a:r>
            <a:r>
              <a:rPr lang="de-DE" sz="1800" dirty="0" smtClean="0"/>
              <a:t>das Präteritum: 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cs-CZ" sz="2000" b="1" noProof="1" smtClean="0">
                <a:solidFill>
                  <a:srgbClr val="002060"/>
                </a:solidFill>
              </a:rPr>
              <a:t>		</a:t>
            </a:r>
            <a:r>
              <a:rPr lang="cs-CZ" sz="1600" b="1" noProof="1" smtClean="0">
                <a:solidFill>
                  <a:srgbClr val="00B050"/>
                </a:solidFill>
              </a:rPr>
              <a:t>Als</a:t>
            </a:r>
            <a:r>
              <a:rPr lang="cs-CZ" sz="1600" b="1" noProof="1" smtClean="0">
                <a:solidFill>
                  <a:srgbClr val="002060"/>
                </a:solidFill>
              </a:rPr>
              <a:t> </a:t>
            </a:r>
            <a:r>
              <a:rPr lang="cs-CZ" sz="1600" b="1" noProof="1">
                <a:solidFill>
                  <a:srgbClr val="002060"/>
                </a:solidFill>
              </a:rPr>
              <a:t>ich zum Bahnhof kam, war </a:t>
            </a:r>
            <a:r>
              <a:rPr lang="cs-CZ" sz="1600" b="1" noProof="1" smtClean="0">
                <a:solidFill>
                  <a:srgbClr val="002060"/>
                </a:solidFill>
              </a:rPr>
              <a:t>der Zug </a:t>
            </a:r>
            <a:r>
              <a:rPr lang="cs-CZ" sz="1600" b="1" noProof="1">
                <a:solidFill>
                  <a:srgbClr val="002060"/>
                </a:solidFill>
              </a:rPr>
              <a:t>schon weg. </a:t>
            </a:r>
            <a:r>
              <a:rPr lang="cs-CZ" sz="1600" b="1" noProof="1" smtClean="0">
                <a:solidFill>
                  <a:srgbClr val="002060"/>
                </a:solidFill>
              </a:rPr>
              <a:t>			</a:t>
            </a:r>
            <a:r>
              <a:rPr lang="cs-CZ" sz="1600" b="1" noProof="1" smtClean="0">
                <a:solidFill>
                  <a:srgbClr val="00B050"/>
                </a:solidFill>
              </a:rPr>
              <a:t>Sooft</a:t>
            </a:r>
            <a:r>
              <a:rPr lang="cs-CZ" sz="1600" b="1" noProof="1" smtClean="0">
                <a:solidFill>
                  <a:srgbClr val="002060"/>
                </a:solidFill>
              </a:rPr>
              <a:t> es an der Tür läutete, erschrak er furchtbar.</a:t>
            </a:r>
            <a:endParaRPr lang="cs-CZ" sz="1600" noProof="1" smtClean="0"/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B050"/>
                </a:solidFill>
              </a:rPr>
              <a:t>Besonderheit: </a:t>
            </a:r>
            <a:r>
              <a:rPr lang="de-DE" sz="1600" dirty="0" smtClean="0"/>
              <a:t>Als </a:t>
            </a:r>
            <a:r>
              <a:rPr lang="de-DE" sz="1600" b="1" dirty="0" smtClean="0"/>
              <a:t>historisches</a:t>
            </a:r>
            <a:r>
              <a:rPr lang="de-DE" sz="1600" dirty="0" smtClean="0"/>
              <a:t> </a:t>
            </a:r>
            <a:r>
              <a:rPr lang="de-DE" sz="1600" b="1" dirty="0" smtClean="0"/>
              <a:t>Präsens</a:t>
            </a:r>
            <a:r>
              <a:rPr lang="de-DE" sz="1600" dirty="0" smtClean="0"/>
              <a:t> (lat. </a:t>
            </a:r>
            <a:r>
              <a:rPr lang="de-DE" sz="1600" noProof="1" smtClean="0"/>
              <a:t>praesens historicum</a:t>
            </a:r>
            <a:r>
              <a:rPr lang="de-DE" sz="1600" dirty="0" smtClean="0"/>
              <a:t>) bezeichnet man die Verwendung des </a:t>
            </a:r>
            <a:r>
              <a:rPr lang="de-DE" sz="1600" b="1" dirty="0" smtClean="0"/>
              <a:t>Präsens</a:t>
            </a:r>
            <a:r>
              <a:rPr lang="de-DE" sz="1600" dirty="0" smtClean="0"/>
              <a:t> in Erzählungen von Vergangenem:</a:t>
            </a:r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B050"/>
                </a:solidFill>
              </a:rPr>
              <a:t>Wie </a:t>
            </a:r>
            <a:r>
              <a:rPr lang="de-DE" sz="1600" b="1" dirty="0" smtClean="0">
                <a:solidFill>
                  <a:srgbClr val="002060"/>
                </a:solidFill>
              </a:rPr>
              <a:t>das Licht schon aus ist, da kommt Ingeborg leise ins Schlafzimmer und gibt mir einen Kuss. /</a:t>
            </a:r>
            <a:r>
              <a:rPr lang="de-DE" sz="1600" dirty="0" smtClean="0">
                <a:solidFill>
                  <a:srgbClr val="002060"/>
                </a:solidFill>
              </a:rPr>
              <a:t> </a:t>
            </a:r>
            <a:r>
              <a:rPr lang="de-DE" sz="1600" b="1" dirty="0" smtClean="0">
                <a:solidFill>
                  <a:srgbClr val="00B050"/>
                </a:solidFill>
              </a:rPr>
              <a:t>Als </a:t>
            </a:r>
            <a:r>
              <a:rPr lang="de-DE" sz="1600" b="1" dirty="0" smtClean="0">
                <a:solidFill>
                  <a:srgbClr val="002060"/>
                </a:solidFill>
              </a:rPr>
              <a:t>ich morgen aufwache, ist all mein Geld weg!</a:t>
            </a:r>
            <a:endParaRPr lang="de-DE" sz="1600" b="1" dirty="0">
              <a:solidFill>
                <a:srgbClr val="00B05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1115616" y="421833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272808" cy="86409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KONKURRENZFORMEN DER INDIREKTEN REDE</a:t>
            </a:r>
            <a:r>
              <a:rPr lang="de-DE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de-DE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de-DE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 sollen/wollen + Infinitiv Präsens/Infinitiv Perfekt</a:t>
            </a:r>
            <a:endParaRPr lang="de-DE" sz="2200" b="1" cap="al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1385828"/>
            <a:ext cx="7776864" cy="4951472"/>
          </a:xfrm>
        </p:spPr>
        <p:txBody>
          <a:bodyPr anchor="ctr">
            <a:noAutofit/>
          </a:bodyPr>
          <a:lstStyle/>
          <a:p>
            <a:pPr marL="82296" lvl="0" indent="0" fontAlgn="t">
              <a:buNone/>
            </a:pPr>
            <a:r>
              <a:rPr lang="de-DE" sz="1800" b="1" dirty="0" smtClean="0">
                <a:solidFill>
                  <a:srgbClr val="002060"/>
                </a:solidFill>
              </a:rPr>
              <a:t>SOLLEN</a:t>
            </a:r>
            <a:r>
              <a:rPr lang="de-DE" sz="1800" dirty="0" smtClean="0"/>
              <a:t> </a:t>
            </a:r>
            <a:r>
              <a:rPr lang="de-DE" sz="1800" dirty="0"/>
              <a:t>= </a:t>
            </a:r>
            <a:r>
              <a:rPr lang="de-DE" sz="1800" dirty="0" smtClean="0"/>
              <a:t>drückt </a:t>
            </a:r>
            <a:r>
              <a:rPr lang="de-DE" sz="1800" dirty="0"/>
              <a:t>aus, dass der Sprecher die Aussage eines anderen wiedergibt, ohne für deren Wahrheit zu bürgen: </a:t>
            </a:r>
            <a:endParaRPr lang="cs-CZ" sz="1800" dirty="0" smtClean="0"/>
          </a:p>
          <a:p>
            <a:pPr marL="82296" lvl="0" indent="0" fontAlgn="t">
              <a:spcBef>
                <a:spcPts val="300"/>
              </a:spcBef>
              <a:buNone/>
            </a:pPr>
            <a:r>
              <a:rPr lang="de-DE" sz="1800" i="1" dirty="0" smtClean="0"/>
              <a:t>Lisa </a:t>
            </a:r>
            <a:r>
              <a:rPr lang="de-DE" sz="1800" i="1" u="sng" dirty="0">
                <a:solidFill>
                  <a:srgbClr val="002060"/>
                </a:solidFill>
              </a:rPr>
              <a:t>soll</a:t>
            </a:r>
            <a:r>
              <a:rPr lang="de-DE" sz="1800" i="1" dirty="0">
                <a:solidFill>
                  <a:srgbClr val="002060"/>
                </a:solidFill>
              </a:rPr>
              <a:t> </a:t>
            </a:r>
            <a:r>
              <a:rPr lang="de-DE" sz="1800" i="1" dirty="0"/>
              <a:t>schwanger </a:t>
            </a:r>
            <a:r>
              <a:rPr lang="de-DE" sz="1800" i="1" u="sng" dirty="0">
                <a:solidFill>
                  <a:srgbClr val="002060"/>
                </a:solidFill>
              </a:rPr>
              <a:t>sein</a:t>
            </a:r>
            <a:r>
              <a:rPr lang="de-DE" sz="1800" i="1" dirty="0"/>
              <a:t>. (= Man behauptet, dass Lisa schwanger ist.) </a:t>
            </a:r>
            <a:endParaRPr lang="cs-CZ" sz="1800" i="1" dirty="0" smtClean="0"/>
          </a:p>
          <a:p>
            <a:pPr marL="82296" lvl="0" indent="0" fontAlgn="t">
              <a:spcBef>
                <a:spcPts val="300"/>
              </a:spcBef>
              <a:buNone/>
            </a:pPr>
            <a:r>
              <a:rPr lang="de-DE" sz="1800" i="1" dirty="0" smtClean="0"/>
              <a:t>Er </a:t>
            </a:r>
            <a:r>
              <a:rPr lang="de-DE" sz="1800" i="1" u="sng" dirty="0">
                <a:solidFill>
                  <a:srgbClr val="002060"/>
                </a:solidFill>
              </a:rPr>
              <a:t>soll</a:t>
            </a:r>
            <a:r>
              <a:rPr lang="de-DE" sz="1800" i="1" dirty="0"/>
              <a:t> das Risiko nicht </a:t>
            </a:r>
            <a:r>
              <a:rPr lang="de-DE" sz="1800" i="1" u="sng" dirty="0">
                <a:solidFill>
                  <a:srgbClr val="002060"/>
                </a:solidFill>
              </a:rPr>
              <a:t>erkannt haben</a:t>
            </a:r>
            <a:r>
              <a:rPr lang="de-DE" sz="1800" i="1" dirty="0"/>
              <a:t>. </a:t>
            </a:r>
            <a:endParaRPr lang="cs-CZ" sz="1800" i="1" dirty="0" smtClean="0"/>
          </a:p>
          <a:p>
            <a:pPr marL="82296" lvl="0" indent="0" fontAlgn="t">
              <a:spcBef>
                <a:spcPts val="300"/>
              </a:spcBef>
              <a:buNone/>
            </a:pPr>
            <a:r>
              <a:rPr lang="de-DE" sz="1800" i="1" dirty="0" smtClean="0"/>
              <a:t>Sie </a:t>
            </a:r>
            <a:r>
              <a:rPr lang="de-DE" sz="1800" i="1" u="sng" dirty="0">
                <a:solidFill>
                  <a:srgbClr val="002060"/>
                </a:solidFill>
              </a:rPr>
              <a:t>soll</a:t>
            </a:r>
            <a:r>
              <a:rPr lang="de-DE" sz="1800" i="1" dirty="0"/>
              <a:t> zuletzt in </a:t>
            </a:r>
            <a:r>
              <a:rPr lang="cs-CZ" sz="1800" i="1" dirty="0" smtClean="0"/>
              <a:t>Dubí</a:t>
            </a:r>
            <a:r>
              <a:rPr lang="de-DE" sz="1800" i="1" dirty="0" smtClean="0"/>
              <a:t> </a:t>
            </a:r>
            <a:r>
              <a:rPr lang="de-DE" sz="1800" i="1" u="sng" dirty="0">
                <a:solidFill>
                  <a:srgbClr val="002060"/>
                </a:solidFill>
              </a:rPr>
              <a:t>gesehen worden sein</a:t>
            </a:r>
            <a:r>
              <a:rPr lang="de-DE" sz="1800" i="1" dirty="0"/>
              <a:t>.</a:t>
            </a:r>
            <a:endParaRPr lang="de-DE" sz="1800" dirty="0"/>
          </a:p>
          <a:p>
            <a:pPr marL="82296" indent="0">
              <a:buNone/>
            </a:pPr>
            <a:r>
              <a:rPr lang="de-DE" sz="1800" b="1" dirty="0" smtClean="0">
                <a:solidFill>
                  <a:srgbClr val="C00000"/>
                </a:solidFill>
              </a:rPr>
              <a:t>WOLLEN</a:t>
            </a:r>
            <a:r>
              <a:rPr lang="de-DE" sz="1800" dirty="0" smtClean="0">
                <a:solidFill>
                  <a:srgbClr val="C00000"/>
                </a:solidFill>
              </a:rPr>
              <a:t> </a:t>
            </a:r>
            <a:r>
              <a:rPr lang="de-DE" sz="1800" dirty="0" smtClean="0"/>
              <a:t>= die Behauptung des grammatischen Subjekts über </a:t>
            </a:r>
            <a:r>
              <a:rPr lang="de-DE" sz="1800" b="1" dirty="0" smtClean="0">
                <a:solidFill>
                  <a:srgbClr val="C00000"/>
                </a:solidFill>
              </a:rPr>
              <a:t>(</a:t>
            </a:r>
            <a:r>
              <a:rPr lang="de-DE" sz="1800" b="1" dirty="0">
                <a:solidFill>
                  <a:srgbClr val="C00000"/>
                </a:solidFill>
              </a:rPr>
              <a:t>Lücke 3:) SICH SELBST</a:t>
            </a:r>
            <a:r>
              <a:rPr lang="de-DE" sz="1800" dirty="0" smtClean="0"/>
              <a:t>. Dieses Subjekt kann nur die 2. oder 3. Person sein. Zusätzlich wird ausgedrückt, dass der Sprecher diese Behauptung nicht unbedingt für wahr hält:</a:t>
            </a:r>
          </a:p>
          <a:p>
            <a:pPr marL="82296" indent="0">
              <a:spcBef>
                <a:spcPts val="300"/>
              </a:spcBef>
              <a:buNone/>
            </a:pPr>
            <a:r>
              <a:rPr lang="de-DE" sz="1800" dirty="0" smtClean="0"/>
              <a:t>Er </a:t>
            </a:r>
            <a:r>
              <a:rPr lang="de-DE" sz="1800" u="sng" dirty="0" smtClean="0">
                <a:solidFill>
                  <a:srgbClr val="C00000"/>
                </a:solidFill>
              </a:rPr>
              <a:t>will</a:t>
            </a:r>
            <a:r>
              <a:rPr lang="de-DE" sz="1800" dirty="0" smtClean="0">
                <a:solidFill>
                  <a:srgbClr val="C00000"/>
                </a:solidFill>
              </a:rPr>
              <a:t> </a:t>
            </a:r>
            <a:r>
              <a:rPr lang="de-DE" sz="1800" dirty="0" smtClean="0"/>
              <a:t>sich in eine Nonne </a:t>
            </a:r>
            <a:r>
              <a:rPr lang="de-DE" sz="1800" u="sng" dirty="0">
                <a:solidFill>
                  <a:srgbClr val="C00000"/>
                </a:solidFill>
              </a:rPr>
              <a:t>verwandelt haben</a:t>
            </a:r>
            <a:r>
              <a:rPr lang="de-DE" sz="1800" dirty="0" smtClean="0"/>
              <a:t>.</a:t>
            </a:r>
          </a:p>
          <a:p>
            <a:pPr marL="82296" indent="0">
              <a:spcBef>
                <a:spcPts val="300"/>
              </a:spcBef>
              <a:buNone/>
            </a:pPr>
            <a:r>
              <a:rPr lang="de-DE" sz="1800" dirty="0" smtClean="0"/>
              <a:t>Er </a:t>
            </a:r>
            <a:r>
              <a:rPr lang="de-DE" sz="1800" u="sng" dirty="0">
                <a:solidFill>
                  <a:srgbClr val="C00000"/>
                </a:solidFill>
              </a:rPr>
              <a:t>will</a:t>
            </a:r>
            <a:r>
              <a:rPr lang="de-DE" sz="1800" dirty="0" smtClean="0"/>
              <a:t> die schönste Nonne aller Zeiten </a:t>
            </a:r>
            <a:r>
              <a:rPr lang="de-DE" sz="1800" u="sng" dirty="0">
                <a:solidFill>
                  <a:srgbClr val="C00000"/>
                </a:solidFill>
              </a:rPr>
              <a:t>sein</a:t>
            </a:r>
            <a:r>
              <a:rPr lang="de-DE" sz="1800" dirty="0" smtClean="0"/>
              <a:t>.</a:t>
            </a:r>
          </a:p>
          <a:p>
            <a:pPr marL="82296" indent="0">
              <a:spcBef>
                <a:spcPts val="300"/>
              </a:spcBef>
              <a:buNone/>
            </a:pPr>
            <a:r>
              <a:rPr lang="de-DE" sz="1800" dirty="0" smtClean="0"/>
              <a:t>Er </a:t>
            </a:r>
            <a:r>
              <a:rPr lang="de-DE" sz="1800" u="sng" dirty="0">
                <a:solidFill>
                  <a:srgbClr val="C00000"/>
                </a:solidFill>
              </a:rPr>
              <a:t>will</a:t>
            </a:r>
            <a:r>
              <a:rPr lang="de-DE" sz="1800" dirty="0" smtClean="0"/>
              <a:t> in seinem früheren Leben in einem Frauenkloster </a:t>
            </a:r>
            <a:r>
              <a:rPr lang="de-DE" sz="1800" u="sng" dirty="0">
                <a:solidFill>
                  <a:srgbClr val="C00000"/>
                </a:solidFill>
              </a:rPr>
              <a:t>gelebt haben</a:t>
            </a:r>
            <a:r>
              <a:rPr lang="de-DE" sz="1800" dirty="0" smtClean="0"/>
              <a:t>.</a:t>
            </a:r>
            <a:endParaRPr lang="cs-CZ" sz="1800" dirty="0" smtClean="0"/>
          </a:p>
          <a:p>
            <a:pPr marL="82296" indent="0">
              <a:spcBef>
                <a:spcPts val="300"/>
              </a:spcBef>
              <a:buNone/>
            </a:pPr>
            <a:r>
              <a:rPr lang="cs-CZ" sz="1800" dirty="0" smtClean="0"/>
              <a:t>	</a:t>
            </a:r>
            <a:r>
              <a:rPr lang="de-DE" sz="1800" i="1" dirty="0" smtClean="0"/>
              <a:t>(= Er behauptet, dass er in </a:t>
            </a:r>
            <a:r>
              <a:rPr lang="cs-CZ" sz="1800" i="1" dirty="0" smtClean="0"/>
              <a:t>				</a:t>
            </a:r>
            <a:r>
              <a:rPr lang="de-DE" sz="1800" i="1" dirty="0" smtClean="0"/>
              <a:t>seinem	früheren Leben in </a:t>
            </a:r>
            <a:r>
              <a:rPr lang="cs-CZ" sz="1800" i="1" dirty="0" smtClean="0"/>
              <a:t>					</a:t>
            </a:r>
            <a:r>
              <a:rPr lang="de-DE" sz="1800" i="1" dirty="0" smtClean="0"/>
              <a:t>einem Frauenkloster lebte.</a:t>
            </a:r>
            <a:r>
              <a:rPr lang="cs-CZ" sz="1800" i="1" dirty="0" smtClean="0"/>
              <a:t>)</a:t>
            </a:r>
            <a:r>
              <a:rPr lang="cs-CZ" sz="1800" dirty="0" smtClean="0"/>
              <a:t>				</a:t>
            </a:r>
            <a:endParaRPr lang="de-DE" sz="1800" dirty="0" smtClean="0"/>
          </a:p>
          <a:p>
            <a:pPr marL="82296" indent="0">
              <a:buNone/>
            </a:pPr>
            <a:endParaRPr lang="de-DE" sz="1600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480" y="5345956"/>
            <a:ext cx="3289548" cy="1296144"/>
          </a:xfrm>
        </p:spPr>
      </p:pic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31640" y="476672"/>
            <a:ext cx="7128792" cy="1008112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600" b="1" dirty="0" smtClean="0">
                <a:solidFill>
                  <a:srgbClr val="C00000"/>
                </a:solidFill>
              </a:rPr>
              <a:t>Lücke 4: </a:t>
            </a:r>
            <a:r>
              <a:rPr lang="cs-CZ" sz="2600" b="1" dirty="0" smtClean="0">
                <a:solidFill>
                  <a:srgbClr val="C00000"/>
                </a:solidFill>
              </a:rPr>
              <a:t>UNEINGELEITETE SUBJEKTSÄTZE</a:t>
            </a:r>
            <a:r>
              <a:rPr lang="cs-CZ" sz="3200" b="1" dirty="0" smtClean="0">
                <a:solidFill>
                  <a:srgbClr val="C00000"/>
                </a:solidFill>
              </a:rPr>
              <a:t/>
            </a:r>
            <a:br>
              <a:rPr lang="cs-CZ" sz="3200" b="1" dirty="0" smtClean="0">
                <a:solidFill>
                  <a:srgbClr val="C00000"/>
                </a:solidFill>
              </a:rPr>
            </a:br>
            <a:r>
              <a:rPr lang="de-DE" sz="2600" b="1" dirty="0">
                <a:solidFill>
                  <a:srgbClr val="C00000"/>
                </a:solidFill>
              </a:rPr>
              <a:t>Lücke </a:t>
            </a:r>
            <a:r>
              <a:rPr lang="cs-CZ" sz="2600" b="1" dirty="0">
                <a:solidFill>
                  <a:srgbClr val="C00000"/>
                </a:solidFill>
              </a:rPr>
              <a:t>5</a:t>
            </a:r>
            <a:r>
              <a:rPr lang="de-DE" sz="2600" b="1" dirty="0">
                <a:solidFill>
                  <a:srgbClr val="C00000"/>
                </a:solidFill>
              </a:rPr>
              <a:t>: </a:t>
            </a:r>
            <a:r>
              <a:rPr lang="cs-CZ" sz="2600" b="1" dirty="0">
                <a:solidFill>
                  <a:srgbClr val="C00000"/>
                </a:solidFill>
              </a:rPr>
              <a:t>UNEINGELEITETE </a:t>
            </a:r>
            <a:r>
              <a:rPr lang="cs-CZ" sz="2600" b="1" dirty="0" smtClean="0">
                <a:solidFill>
                  <a:srgbClr val="C00000"/>
                </a:solidFill>
              </a:rPr>
              <a:t>OBJEKTSÄTZE</a:t>
            </a:r>
            <a:endParaRPr lang="de-DE" sz="2600" b="1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4228" y="1676400"/>
            <a:ext cx="8100392" cy="4965700"/>
          </a:xfrm>
        </p:spPr>
        <p:txBody>
          <a:bodyPr anchor="ctr">
            <a:normAutofit fontScale="92500" lnSpcReduction="20000"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Beide Gruppen weisen eine </a:t>
            </a:r>
            <a:r>
              <a:rPr lang="de-DE" sz="1800" b="1" dirty="0" smtClean="0">
                <a:solidFill>
                  <a:srgbClr val="800080"/>
                </a:solidFill>
              </a:rPr>
              <a:t>Verbzweitstellung</a:t>
            </a:r>
            <a:r>
              <a:rPr lang="de-DE" sz="1800" dirty="0" smtClean="0"/>
              <a:t> </a:t>
            </a:r>
            <a:r>
              <a:rPr lang="cs-CZ" sz="1800" dirty="0" smtClean="0"/>
              <a:t>des FV </a:t>
            </a:r>
            <a:r>
              <a:rPr lang="de-DE" sz="1800" dirty="0" smtClean="0"/>
              <a:t>auf </a:t>
            </a:r>
            <a:r>
              <a:rPr lang="de-DE" sz="1700" dirty="0" smtClean="0"/>
              <a:t>(sowohl im HS als auch im NS).</a:t>
            </a:r>
            <a:r>
              <a:rPr lang="de-DE" sz="1800" dirty="0" smtClean="0"/>
              <a:t> </a:t>
            </a:r>
            <a:endParaRPr lang="cs-CZ" sz="1800" dirty="0" smtClean="0"/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Die </a:t>
            </a:r>
            <a:r>
              <a:rPr lang="de-DE" sz="1800" b="1" dirty="0">
                <a:solidFill>
                  <a:srgbClr val="800080"/>
                </a:solidFill>
              </a:rPr>
              <a:t>Wortfolge</a:t>
            </a:r>
            <a:r>
              <a:rPr lang="de-DE" sz="1800" dirty="0" smtClean="0"/>
              <a:t> ist ähnlich wie im Englischen </a:t>
            </a:r>
            <a:r>
              <a:rPr lang="de-DE" sz="1700" dirty="0" smtClean="0"/>
              <a:t>(</a:t>
            </a:r>
            <a:r>
              <a:rPr lang="en-US" sz="1700" dirty="0" smtClean="0"/>
              <a:t>I think I should do it</a:t>
            </a:r>
            <a:r>
              <a:rPr lang="de-DE" sz="1700" dirty="0" smtClean="0"/>
              <a:t>)</a:t>
            </a:r>
            <a:r>
              <a:rPr lang="cs-CZ" sz="1700" dirty="0" smtClean="0"/>
              <a:t>.		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Das </a:t>
            </a:r>
            <a:r>
              <a:rPr lang="de-DE" sz="1800" b="1" dirty="0">
                <a:solidFill>
                  <a:srgbClr val="800080"/>
                </a:solidFill>
              </a:rPr>
              <a:t>Komma</a:t>
            </a:r>
            <a:r>
              <a:rPr lang="de-DE" sz="1800" dirty="0" smtClean="0"/>
              <a:t> ist im Deutschen jedoch obligatorisch.</a:t>
            </a:r>
            <a:endParaRPr lang="cs-CZ" sz="1800" dirty="0" smtClean="0"/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Bei Tatsachen steht im Satz der </a:t>
            </a:r>
            <a:r>
              <a:rPr lang="de-DE" sz="1800" b="1" dirty="0">
                <a:solidFill>
                  <a:srgbClr val="800080"/>
                </a:solidFill>
              </a:rPr>
              <a:t>Indikativ</a:t>
            </a:r>
            <a:r>
              <a:rPr lang="de-DE" sz="1800" dirty="0" smtClean="0"/>
              <a:t>, in der indirekten Rede der </a:t>
            </a:r>
            <a:r>
              <a:rPr lang="de-DE" sz="1800" b="1" dirty="0" smtClean="0">
                <a:solidFill>
                  <a:srgbClr val="800080"/>
                </a:solidFill>
              </a:rPr>
              <a:t>Konjunktiv</a:t>
            </a:r>
            <a:r>
              <a:rPr lang="cs-CZ" sz="1800" b="1" dirty="0" smtClean="0">
                <a:solidFill>
                  <a:srgbClr val="800080"/>
                </a:solidFill>
              </a:rPr>
              <a:t>.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Diese Regel wird in der Umgangssprache jedoch nicht eingehalten – mit dem Indikativ begehen wir in der Alltagskommunikation keinen Fehler.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de-DE" sz="800" dirty="0" smtClean="0"/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dirty="0" smtClean="0"/>
              <a:t>A. </a:t>
            </a:r>
            <a:r>
              <a:rPr lang="de-DE" sz="1800" b="1" noProof="1" smtClean="0">
                <a:solidFill>
                  <a:srgbClr val="C00000"/>
                </a:solidFill>
              </a:rPr>
              <a:t>Uneingeleitete</a:t>
            </a:r>
            <a:r>
              <a:rPr lang="de-DE" sz="1800" b="1" dirty="0" smtClean="0">
                <a:solidFill>
                  <a:srgbClr val="C00000"/>
                </a:solidFill>
              </a:rPr>
              <a:t> Subjektsätze </a:t>
            </a:r>
            <a:r>
              <a:rPr lang="de-DE" sz="1800" dirty="0" smtClean="0"/>
              <a:t>kommen nicht so häufig</a:t>
            </a:r>
            <a:r>
              <a:rPr lang="cs-CZ" sz="1800" dirty="0" smtClean="0"/>
              <a:t> </a:t>
            </a:r>
            <a:r>
              <a:rPr lang="de-DE" sz="1800" dirty="0" smtClean="0"/>
              <a:t>wie Objektsätze vor.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b="1" dirty="0" smtClean="0"/>
              <a:t>Es ist klar, </a:t>
            </a:r>
            <a:r>
              <a:rPr lang="de-DE" sz="1800" b="1" dirty="0">
                <a:solidFill>
                  <a:srgbClr val="C00000"/>
                </a:solidFill>
              </a:rPr>
              <a:t>dass</a:t>
            </a:r>
            <a:r>
              <a:rPr lang="de-DE" sz="1800" b="1" dirty="0" smtClean="0"/>
              <a:t> wir vor der Prüfung viel wiederholen müssen. 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de-DE" sz="1800" b="1" dirty="0" smtClean="0">
                <a:latin typeface="Arial"/>
                <a:cs typeface="Arial"/>
              </a:rPr>
              <a:t>→ </a:t>
            </a:r>
            <a:r>
              <a:rPr lang="de-DE" sz="1800" b="1" dirty="0" smtClean="0"/>
              <a:t>Es ist klar, wir </a:t>
            </a:r>
            <a:r>
              <a:rPr lang="de-DE" sz="1800" b="1" dirty="0">
                <a:solidFill>
                  <a:srgbClr val="C00000"/>
                </a:solidFill>
              </a:rPr>
              <a:t>müssen</a:t>
            </a:r>
            <a:r>
              <a:rPr lang="de-DE" sz="1800" b="1" dirty="0" smtClean="0"/>
              <a:t> vor der Prüfung viel wiederholen</a:t>
            </a:r>
            <a:r>
              <a:rPr lang="de-DE" sz="1800" b="1" dirty="0" smtClean="0">
                <a:latin typeface="Arial"/>
                <a:cs typeface="Arial"/>
              </a:rPr>
              <a:t>.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cs-CZ" sz="800" dirty="0" smtClean="0"/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cs-CZ" sz="1800" dirty="0" smtClean="0"/>
              <a:t>B. </a:t>
            </a:r>
            <a:r>
              <a:rPr lang="de-DE" sz="1800" b="1" noProof="1" smtClean="0">
                <a:solidFill>
                  <a:srgbClr val="C00000"/>
                </a:solidFill>
              </a:rPr>
              <a:t>Uneingeleitete Objektsätze </a:t>
            </a:r>
            <a:r>
              <a:rPr lang="de-DE" sz="1800" dirty="0" smtClean="0"/>
              <a:t>stehen </a:t>
            </a:r>
            <a:r>
              <a:rPr lang="de-DE" sz="1800" dirty="0"/>
              <a:t>nicht nur nach Verben des Sagens und Denkens, sondern zum Beispiel auch nach einigen Verben des Hoffens, </a:t>
            </a:r>
            <a:r>
              <a:rPr lang="cs-CZ" sz="1800" dirty="0" smtClean="0"/>
              <a:t>oder </a:t>
            </a:r>
            <a:r>
              <a:rPr lang="de-DE" sz="1800" dirty="0" smtClean="0"/>
              <a:t>des Wahrnehmens</a:t>
            </a:r>
            <a:r>
              <a:rPr lang="cs-CZ" sz="1800" dirty="0" smtClean="0"/>
              <a:t>:</a:t>
            </a:r>
          </a:p>
          <a:p>
            <a:pPr algn="ctr">
              <a:buClr>
                <a:schemeClr val="accent2">
                  <a:lumMod val="50000"/>
                </a:schemeClr>
              </a:buClr>
            </a:pPr>
            <a:r>
              <a:rPr lang="de-DE" sz="2100" b="1" dirty="0" smtClean="0">
                <a:solidFill>
                  <a:srgbClr val="CC0099"/>
                </a:solidFill>
              </a:rPr>
              <a:t>ANNEHMEN, DENKEN, </a:t>
            </a:r>
            <a:r>
              <a:rPr lang="cs-CZ" sz="2100" b="1" dirty="0" smtClean="0">
                <a:solidFill>
                  <a:srgbClr val="CC0099"/>
                </a:solidFill>
              </a:rPr>
              <a:t>(BE)</a:t>
            </a:r>
            <a:r>
              <a:rPr lang="de-DE" sz="2100" b="1" dirty="0" smtClean="0">
                <a:solidFill>
                  <a:srgbClr val="CC0099"/>
                </a:solidFill>
              </a:rPr>
              <a:t>FÜRCHTEN, GLAUBEN, </a:t>
            </a:r>
          </a:p>
          <a:p>
            <a:pPr algn="ctr">
              <a:buClr>
                <a:schemeClr val="accent2">
                  <a:lumMod val="50000"/>
                </a:schemeClr>
              </a:buClr>
            </a:pPr>
            <a:r>
              <a:rPr lang="de-DE" sz="2100" b="1" dirty="0" smtClean="0">
                <a:solidFill>
                  <a:srgbClr val="CC0099"/>
                </a:solidFill>
              </a:rPr>
              <a:t>HOFFEN, MEINEN, SAGEN, SICH ERINNERN</a:t>
            </a:r>
            <a:r>
              <a:rPr lang="de-DE" sz="1800" dirty="0" smtClean="0"/>
              <a:t> u.a.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cs-CZ" altLang="de-DE" sz="800" dirty="0">
              <a:solidFill>
                <a:schemeClr val="tx1"/>
              </a:solidFill>
            </a:endParaRPr>
          </a:p>
          <a:p>
            <a:pPr marL="0"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de-DE" altLang="de-DE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„Ich </a:t>
            </a:r>
            <a:r>
              <a:rPr lang="de-DE" altLang="de-DE" sz="2100" b="1" dirty="0">
                <a:solidFill>
                  <a:srgbClr val="CC0099"/>
                </a:solidFill>
              </a:rPr>
              <a:t>nehme an</a:t>
            </a:r>
            <a:r>
              <a:rPr lang="de-DE" altLang="de-DE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es gibt morgen Regen. </a:t>
            </a:r>
          </a:p>
          <a:p>
            <a:pPr marL="0"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de-DE" altLang="de-DE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Ich </a:t>
            </a:r>
            <a:r>
              <a:rPr lang="de-DE" altLang="de-DE" sz="2100" b="1" dirty="0">
                <a:solidFill>
                  <a:srgbClr val="CC0099"/>
                </a:solidFill>
              </a:rPr>
              <a:t>befürchte</a:t>
            </a:r>
            <a:r>
              <a:rPr lang="de-DE" altLang="de-DE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er kommt nicht rechtzeitig.“</a:t>
            </a:r>
            <a:r>
              <a:rPr lang="cs-CZ" altLang="de-DE" sz="1800" i="1" dirty="0">
                <a:solidFill>
                  <a:schemeClr val="tx1"/>
                </a:solidFill>
              </a:rPr>
              <a:t> </a:t>
            </a:r>
            <a:r>
              <a:rPr lang="de-DE" sz="1600" dirty="0" smtClean="0"/>
              <a:t>[</a:t>
            </a:r>
            <a:r>
              <a:rPr lang="de-DE" sz="1600" dirty="0"/>
              <a:t>Dreyer/Schmitt 1991: </a:t>
            </a:r>
            <a:r>
              <a:rPr lang="cs-CZ" sz="1600" dirty="0" smtClean="0"/>
              <a:t>79</a:t>
            </a:r>
            <a:r>
              <a:rPr lang="de-DE" sz="1600" dirty="0" smtClean="0"/>
              <a:t>]</a:t>
            </a:r>
            <a:endParaRPr lang="cs-CZ" sz="1700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217748" y="-603448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73600" y="1447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900" b="0" i="0" u="none" strike="noStrike" cap="none" normalizeH="0" baseline="0" smtClean="0">
                <a:ln>
                  <a:noFill/>
                </a:ln>
                <a:solidFill>
                  <a:srgbClr val="343932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de-DE" altLang="de-DE" sz="900" b="0" i="0" u="none" strike="noStrike" cap="none" normalizeH="0" baseline="0" smtClean="0">
                <a:ln>
                  <a:noFill/>
                </a:ln>
                <a:solidFill>
                  <a:srgbClr val="34393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de-DE" altLang="de-DE" sz="900" b="0" i="0" u="none" strike="noStrike" cap="none" normalizeH="0" baseline="0" smtClean="0">
                <a:ln>
                  <a:noFill/>
                </a:ln>
                <a:solidFill>
                  <a:srgbClr val="343932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de-DE" altLang="de-DE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900" b="0" i="0" u="none" strike="noStrike" cap="none" normalizeH="0" baseline="0" smtClean="0">
                <a:ln>
                  <a:noFill/>
                </a:ln>
                <a:solidFill>
                  <a:srgbClr val="343932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de-DE" alt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8178" y="188640"/>
            <a:ext cx="6952816" cy="151216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UNEINGELEITETE …</a:t>
            </a:r>
            <a:br>
              <a:rPr lang="cs-CZ" sz="2800" b="1" dirty="0" smtClean="0">
                <a:solidFill>
                  <a:srgbClr val="C00000"/>
                </a:solidFill>
              </a:rPr>
            </a:br>
            <a:r>
              <a:rPr lang="de-DE" sz="2800" b="1" dirty="0" smtClean="0">
                <a:solidFill>
                  <a:srgbClr val="002060"/>
                </a:solidFill>
              </a:rPr>
              <a:t>Lücke 6: Konditionalsätze</a:t>
            </a:r>
            <a:br>
              <a:rPr lang="de-DE" sz="2800" b="1" dirty="0" smtClean="0">
                <a:solidFill>
                  <a:srgbClr val="002060"/>
                </a:solidFill>
              </a:rPr>
            </a:br>
            <a:r>
              <a:rPr lang="de-DE" sz="2800" b="1" dirty="0" smtClean="0">
                <a:solidFill>
                  <a:srgbClr val="C00000"/>
                </a:solidFill>
              </a:rPr>
              <a:t>Lücke 7: Konzessivsätze</a:t>
            </a:r>
            <a:endParaRPr lang="de-DE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4"/>
            <a:ext cx="7704856" cy="4797276"/>
          </a:xfrm>
        </p:spPr>
        <p:txBody>
          <a:bodyPr>
            <a:normAutofit fontScale="70000" lnSpcReduction="20000"/>
          </a:bodyPr>
          <a:lstStyle/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Beide Gruppen weisen eine </a:t>
            </a:r>
            <a:r>
              <a:rPr lang="de-DE" sz="2200" b="1" dirty="0" smtClean="0">
                <a:solidFill>
                  <a:srgbClr val="800080"/>
                </a:solidFill>
              </a:rPr>
              <a:t>Verberstellung </a:t>
            </a:r>
            <a:r>
              <a:rPr lang="de-DE" sz="2200" dirty="0" smtClean="0"/>
              <a:t>des FV im NS auf. Die Konjunktion fällt weg und das FV belegt ihre Position (= Stirnsatz</a:t>
            </a:r>
            <a:r>
              <a:rPr lang="de-DE" sz="2200" dirty="0" smtClean="0"/>
              <a:t>).</a:t>
            </a:r>
            <a:endParaRPr lang="cs-CZ" sz="2200" dirty="0" smtClean="0"/>
          </a:p>
          <a:p>
            <a:pPr marL="82296" indent="0">
              <a:spcBef>
                <a:spcPts val="0"/>
              </a:spcBef>
              <a:buNone/>
            </a:pPr>
            <a:endParaRPr lang="cs-CZ" sz="2100" b="1" dirty="0" smtClean="0">
              <a:solidFill>
                <a:srgbClr val="002060"/>
              </a:solidFill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A</a:t>
            </a:r>
            <a:r>
              <a:rPr lang="cs-CZ" sz="2200" b="1" dirty="0" smtClean="0">
                <a:solidFill>
                  <a:srgbClr val="002060"/>
                </a:solidFill>
              </a:rPr>
              <a:t>. </a:t>
            </a:r>
            <a:r>
              <a:rPr lang="de-DE" sz="2200" b="1" dirty="0" smtClean="0">
                <a:solidFill>
                  <a:srgbClr val="002060"/>
                </a:solidFill>
              </a:rPr>
              <a:t>Der </a:t>
            </a:r>
            <a:r>
              <a:rPr lang="de-DE" sz="2200" b="1" noProof="1" smtClean="0">
                <a:solidFill>
                  <a:srgbClr val="002060"/>
                </a:solidFill>
              </a:rPr>
              <a:t>uneingeleitete</a:t>
            </a:r>
            <a:r>
              <a:rPr lang="de-DE" sz="2200" b="1" dirty="0" smtClean="0">
                <a:solidFill>
                  <a:srgbClr val="002060"/>
                </a:solidFill>
              </a:rPr>
              <a:t> Konditionalsatz:</a:t>
            </a:r>
            <a:endParaRPr lang="de-DE" sz="2200" i="1" dirty="0" smtClean="0">
              <a:solidFill>
                <a:srgbClr val="002060"/>
              </a:solidFill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>
                <a:solidFill>
                  <a:schemeClr val="dk1"/>
                </a:solidFill>
              </a:rPr>
              <a:t>→ wird in der gesprochenen Sprache eher selten verwendet; in der Fachsprache (Mathematik, Wirtschaft, Biologie, Medizin usw.) kommt er hingegen häufiger vor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>
                <a:solidFill>
                  <a:schemeClr val="dk1"/>
                </a:solidFill>
              </a:rPr>
              <a:t>→ steht als Vordersatz vor dem HS: </a:t>
            </a:r>
          </a:p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de-DE" sz="2200" i="1" dirty="0" smtClean="0">
                <a:solidFill>
                  <a:schemeClr val="dk1"/>
                </a:solidFill>
              </a:rPr>
              <a:t>„</a:t>
            </a:r>
            <a:r>
              <a:rPr lang="de-DE" sz="2200" b="1" i="1" dirty="0">
                <a:solidFill>
                  <a:srgbClr val="002060"/>
                </a:solidFill>
              </a:rPr>
              <a:t>Treffen</a:t>
            </a:r>
            <a:r>
              <a:rPr lang="de-DE" sz="2200" i="1" dirty="0" smtClean="0">
                <a:solidFill>
                  <a:schemeClr val="dk1"/>
                </a:solidFill>
              </a:rPr>
              <a:t> wir uns noch, dann besprechen wir die Situation. </a:t>
            </a:r>
          </a:p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de-DE" sz="2200" b="1" i="1" dirty="0">
                <a:solidFill>
                  <a:srgbClr val="002060"/>
                </a:solidFill>
              </a:rPr>
              <a:t>Weißt</a:t>
            </a:r>
            <a:r>
              <a:rPr lang="de-DE" sz="2200" i="1" dirty="0" smtClean="0">
                <a:solidFill>
                  <a:schemeClr val="dk1"/>
                </a:solidFill>
              </a:rPr>
              <a:t> du es, so verrat es mir doch. </a:t>
            </a:r>
          </a:p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de-DE" sz="2200" b="1" i="1" dirty="0">
                <a:solidFill>
                  <a:srgbClr val="002060"/>
                </a:solidFill>
              </a:rPr>
              <a:t>Wär(e)</a:t>
            </a:r>
            <a:r>
              <a:rPr lang="de-DE" sz="2200" b="1" i="1" dirty="0" err="1">
                <a:solidFill>
                  <a:srgbClr val="002060"/>
                </a:solidFill>
              </a:rPr>
              <a:t>st</a:t>
            </a:r>
            <a:r>
              <a:rPr lang="de-DE" sz="2200" i="1" dirty="0" smtClean="0">
                <a:solidFill>
                  <a:schemeClr val="dk1"/>
                </a:solidFill>
              </a:rPr>
              <a:t> du jetzt hier, könnten wir etwas unternehmen.</a:t>
            </a:r>
          </a:p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de-DE" sz="2200" b="1" i="1" dirty="0">
                <a:solidFill>
                  <a:srgbClr val="002060"/>
                </a:solidFill>
              </a:rPr>
              <a:t>Hätte</a:t>
            </a:r>
            <a:r>
              <a:rPr lang="de-DE" sz="2200" i="1" dirty="0" smtClean="0">
                <a:solidFill>
                  <a:schemeClr val="dk1"/>
                </a:solidFill>
              </a:rPr>
              <a:t> ich es geahnt, so hätte ich geschwiegen</a:t>
            </a:r>
            <a:r>
              <a:rPr lang="de-DE" sz="2200" i="1" dirty="0" smtClean="0">
                <a:solidFill>
                  <a:schemeClr val="dk1"/>
                </a:solidFill>
              </a:rPr>
              <a:t>.“</a:t>
            </a:r>
            <a:r>
              <a:rPr lang="cs-CZ" sz="2200" dirty="0" smtClean="0">
                <a:solidFill>
                  <a:schemeClr val="dk1"/>
                </a:solidFill>
              </a:rPr>
              <a:t>  </a:t>
            </a:r>
            <a:r>
              <a:rPr lang="de-DE" sz="2200" dirty="0" smtClean="0"/>
              <a:t>[</a:t>
            </a:r>
            <a:r>
              <a:rPr lang="de-DE" sz="2200" dirty="0" err="1" smtClean="0"/>
              <a:t>Vávra</a:t>
            </a:r>
            <a:r>
              <a:rPr lang="de-DE" sz="2200" dirty="0" smtClean="0"/>
              <a:t> 1999: 107</a:t>
            </a:r>
            <a:r>
              <a:rPr lang="de-DE" sz="2200" dirty="0" smtClean="0"/>
              <a:t>]</a:t>
            </a:r>
            <a:endParaRPr lang="cs-CZ" sz="2200" dirty="0" smtClean="0"/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>
                <a:solidFill>
                  <a:schemeClr val="dk1"/>
                </a:solidFill>
              </a:rPr>
              <a:t>→ </a:t>
            </a:r>
            <a:r>
              <a:rPr lang="de-DE" sz="2200" b="1" dirty="0" smtClean="0">
                <a:solidFill>
                  <a:srgbClr val="00B050"/>
                </a:solidFill>
              </a:rPr>
              <a:t>häufig findet man an erster Stelle das Modalverb SOLLTE: 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de-DE" sz="2200" i="1" dirty="0" smtClean="0">
                <a:solidFill>
                  <a:schemeClr val="dk1"/>
                </a:solidFill>
              </a:rPr>
              <a:t>„</a:t>
            </a:r>
            <a:r>
              <a:rPr lang="de-DE" sz="2200" b="1" i="1" dirty="0">
                <a:solidFill>
                  <a:srgbClr val="00B050"/>
                </a:solidFill>
              </a:rPr>
              <a:t>Sollte</a:t>
            </a:r>
            <a:r>
              <a:rPr lang="de-DE" sz="2200" i="1" dirty="0" smtClean="0">
                <a:solidFill>
                  <a:schemeClr val="dk1"/>
                </a:solidFill>
              </a:rPr>
              <a:t> ich Zeit haben, komme ich heute noch.“</a:t>
            </a:r>
            <a:r>
              <a:rPr lang="de-DE" sz="2200" dirty="0" smtClean="0">
                <a:solidFill>
                  <a:schemeClr val="dk1"/>
                </a:solidFill>
              </a:rPr>
              <a:t> </a:t>
            </a:r>
            <a:r>
              <a:rPr lang="cs-CZ" sz="2200" dirty="0" smtClean="0">
                <a:solidFill>
                  <a:schemeClr val="dk1"/>
                </a:solidFill>
              </a:rPr>
              <a:t>  </a:t>
            </a:r>
            <a:r>
              <a:rPr lang="de-DE" sz="2200" dirty="0" smtClean="0"/>
              <a:t>[Jin/Voß 2018: 170</a:t>
            </a:r>
            <a:r>
              <a:rPr lang="de-DE" sz="2200" dirty="0" smtClean="0"/>
              <a:t>]</a:t>
            </a:r>
            <a:endParaRPr lang="cs-CZ" sz="2200" dirty="0" smtClean="0"/>
          </a:p>
          <a:p>
            <a:pPr marL="82296" indent="0">
              <a:spcBef>
                <a:spcPts val="0"/>
              </a:spcBef>
              <a:buNone/>
            </a:pPr>
            <a:endParaRPr lang="de-DE" sz="1000" dirty="0" smtClean="0"/>
          </a:p>
          <a:p>
            <a:pPr marL="82296" indent="0"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C00000"/>
                </a:solidFill>
              </a:rPr>
              <a:t>B. </a:t>
            </a:r>
            <a:r>
              <a:rPr lang="de-DE" sz="2200" b="1" dirty="0" smtClean="0">
                <a:solidFill>
                  <a:srgbClr val="C00000"/>
                </a:solidFill>
              </a:rPr>
              <a:t>Der </a:t>
            </a:r>
            <a:r>
              <a:rPr lang="de-DE" sz="2200" b="1" noProof="1">
                <a:solidFill>
                  <a:srgbClr val="C00000"/>
                </a:solidFill>
              </a:rPr>
              <a:t>uneingeleitete</a:t>
            </a:r>
            <a:r>
              <a:rPr lang="de-DE" sz="2200" b="1" dirty="0">
                <a:solidFill>
                  <a:srgbClr val="C00000"/>
                </a:solidFill>
              </a:rPr>
              <a:t> </a:t>
            </a:r>
            <a:r>
              <a:rPr lang="de-DE" sz="2200" b="1" dirty="0" smtClean="0">
                <a:solidFill>
                  <a:srgbClr val="C00000"/>
                </a:solidFill>
              </a:rPr>
              <a:t>Konzessivsatz:</a:t>
            </a:r>
            <a:endParaRPr lang="de-DE" sz="2200" i="1" dirty="0">
              <a:solidFill>
                <a:srgbClr val="C00000"/>
              </a:solidFill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Konzessive Bedeutung hat die Konjunktion </a:t>
            </a:r>
            <a:r>
              <a:rPr lang="de-DE" sz="2200" b="1" i="1" dirty="0" smtClean="0">
                <a:solidFill>
                  <a:srgbClr val="C00000"/>
                </a:solidFill>
              </a:rPr>
              <a:t>OBWOHL</a:t>
            </a:r>
            <a:r>
              <a:rPr lang="de-DE" sz="2200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sowie die Verbindung von </a:t>
            </a:r>
            <a:r>
              <a:rPr lang="cs-CZ" sz="2200" b="1" i="1" dirty="0" smtClean="0">
                <a:solidFill>
                  <a:srgbClr val="C00000"/>
                </a:solidFill>
              </a:rPr>
              <a:t>WENN </a:t>
            </a:r>
            <a:r>
              <a:rPr lang="de-DE" sz="2200" dirty="0" smtClean="0"/>
              <a:t>mit einem verschiebbaren </a:t>
            </a:r>
            <a:r>
              <a:rPr lang="cs-CZ" sz="2200" b="1" i="1" dirty="0" smtClean="0">
                <a:solidFill>
                  <a:srgbClr val="C00000"/>
                </a:solidFill>
              </a:rPr>
              <a:t>AUCH</a:t>
            </a:r>
            <a:r>
              <a:rPr lang="de-DE" sz="2200" i="1" dirty="0" smtClean="0"/>
              <a:t>: </a:t>
            </a:r>
            <a:r>
              <a:rPr lang="de-DE" sz="2200" dirty="0" smtClean="0"/>
              <a:t>Er zieht keinen Mantel an, </a:t>
            </a:r>
            <a:r>
              <a:rPr lang="de-DE" sz="2200" b="1" i="1" dirty="0" smtClean="0">
                <a:solidFill>
                  <a:srgbClr val="C00000"/>
                </a:solidFill>
              </a:rPr>
              <a:t>obwohl</a:t>
            </a:r>
            <a:r>
              <a:rPr lang="de-DE" sz="2200" dirty="0" smtClean="0"/>
              <a:t> es kalt ist. / Er zieht keinen Mantel an, </a:t>
            </a:r>
            <a:r>
              <a:rPr lang="de-DE" sz="2200" b="1" i="1" dirty="0" smtClean="0">
                <a:solidFill>
                  <a:srgbClr val="C00000"/>
                </a:solidFill>
              </a:rPr>
              <a:t>wenn</a:t>
            </a:r>
            <a:r>
              <a:rPr lang="de-DE" sz="2200" i="1" dirty="0" smtClean="0"/>
              <a:t> </a:t>
            </a:r>
            <a:r>
              <a:rPr lang="de-DE" sz="2200" dirty="0" smtClean="0"/>
              <a:t>es</a:t>
            </a:r>
            <a:r>
              <a:rPr lang="de-DE" sz="2200" i="1" dirty="0" smtClean="0"/>
              <a:t> </a:t>
            </a:r>
            <a:r>
              <a:rPr lang="de-DE" sz="2200" b="1" i="1" dirty="0" smtClean="0">
                <a:solidFill>
                  <a:srgbClr val="C00000"/>
                </a:solidFill>
              </a:rPr>
              <a:t>auch</a:t>
            </a:r>
            <a:r>
              <a:rPr lang="de-DE" sz="2200" i="1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kalt ist.</a:t>
            </a:r>
            <a:r>
              <a:rPr lang="de-DE" sz="2200" i="1" dirty="0" smtClean="0"/>
              <a:t> </a:t>
            </a:r>
            <a:endParaRPr lang="de-DE" sz="2200" dirty="0" smtClean="0"/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Die Konjunktion </a:t>
            </a:r>
            <a:r>
              <a:rPr lang="de-DE" sz="2200" i="1" dirty="0" smtClean="0"/>
              <a:t>wenn</a:t>
            </a:r>
            <a:r>
              <a:rPr lang="de-DE" sz="2200" dirty="0" smtClean="0"/>
              <a:t> kann ausfallen; das </a:t>
            </a:r>
            <a:r>
              <a:rPr lang="cs-CZ" sz="2200" dirty="0" smtClean="0"/>
              <a:t>FV</a:t>
            </a:r>
            <a:r>
              <a:rPr lang="de-DE" sz="2200" dirty="0" smtClean="0"/>
              <a:t> tritt dann an die Spitze des NS (</a:t>
            </a:r>
            <a:r>
              <a:rPr lang="de-DE" sz="2200" b="1" i="1" dirty="0" smtClean="0"/>
              <a:t>auch</a:t>
            </a:r>
            <a:r>
              <a:rPr lang="de-DE" sz="2200" dirty="0" smtClean="0"/>
              <a:t> ist in diesem Fall obligatorisch):</a:t>
            </a:r>
            <a:r>
              <a:rPr lang="cs-CZ" sz="2200" dirty="0" smtClean="0"/>
              <a:t> </a:t>
            </a:r>
            <a:r>
              <a:rPr lang="de-DE" sz="2200" dirty="0" smtClean="0"/>
              <a:t>Ist es </a:t>
            </a:r>
            <a:r>
              <a:rPr lang="de-DE" sz="2200" b="1" i="1" dirty="0" smtClean="0">
                <a:solidFill>
                  <a:srgbClr val="C00000"/>
                </a:solidFill>
              </a:rPr>
              <a:t>auch</a:t>
            </a:r>
            <a:r>
              <a:rPr lang="de-DE" sz="2200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kalt, </a:t>
            </a:r>
            <a:r>
              <a:rPr lang="de-DE" sz="2200" u="sng" dirty="0" smtClean="0">
                <a:solidFill>
                  <a:srgbClr val="C00000"/>
                </a:solidFill>
              </a:rPr>
              <a:t>er zieht</a:t>
            </a:r>
            <a:r>
              <a:rPr lang="de-DE" sz="2200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keinen Mantel an. 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Sparten die Eigentümer </a:t>
            </a:r>
            <a:r>
              <a:rPr lang="de-DE" sz="2200" b="1" i="1" dirty="0" smtClean="0">
                <a:solidFill>
                  <a:srgbClr val="C00000"/>
                </a:solidFill>
              </a:rPr>
              <a:t>auch</a:t>
            </a:r>
            <a:r>
              <a:rPr lang="de-DE" sz="2200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eisern, </a:t>
            </a:r>
            <a:r>
              <a:rPr lang="de-DE" sz="2200" u="sng" dirty="0" smtClean="0">
                <a:solidFill>
                  <a:srgbClr val="C00000"/>
                </a:solidFill>
              </a:rPr>
              <a:t>das Geld reichte</a:t>
            </a:r>
            <a:r>
              <a:rPr lang="de-DE" sz="2200" dirty="0" smtClean="0">
                <a:solidFill>
                  <a:srgbClr val="C00000"/>
                </a:solidFill>
              </a:rPr>
              <a:t> </a:t>
            </a:r>
            <a:r>
              <a:rPr lang="de-DE" sz="2200" dirty="0" smtClean="0"/>
              <a:t>hinten und vorne nicht. </a:t>
            </a:r>
            <a:endParaRPr lang="cs-CZ" sz="2200" dirty="0" smtClean="0"/>
          </a:p>
          <a:p>
            <a:pPr marL="82296" indent="0">
              <a:spcBef>
                <a:spcPts val="0"/>
              </a:spcBef>
              <a:buNone/>
            </a:pPr>
            <a:endParaRPr lang="cs-CZ" sz="1000" dirty="0" smtClean="0"/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„Hat er </a:t>
            </a:r>
            <a:r>
              <a:rPr lang="de-DE" sz="2100" b="1" i="1" dirty="0">
                <a:solidFill>
                  <a:srgbClr val="C00000"/>
                </a:solidFill>
              </a:rPr>
              <a:t>auch</a:t>
            </a:r>
            <a:r>
              <a:rPr lang="de-DE" sz="2200" dirty="0" smtClean="0"/>
              <a:t> keine gute Prüfung abgelegt, (so) hat er doch bestanden.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de-DE" sz="2200" dirty="0" smtClean="0"/>
              <a:t>Mag er </a:t>
            </a:r>
            <a:r>
              <a:rPr lang="de-DE" sz="2100" b="1" i="1" dirty="0">
                <a:solidFill>
                  <a:srgbClr val="C00000"/>
                </a:solidFill>
              </a:rPr>
              <a:t>auch</a:t>
            </a:r>
            <a:r>
              <a:rPr lang="de-DE" sz="2200" dirty="0" smtClean="0"/>
              <a:t> viel zu tun haben, </a:t>
            </a:r>
            <a:r>
              <a:rPr lang="de-DE" sz="2100" u="sng" dirty="0">
                <a:solidFill>
                  <a:srgbClr val="C00000"/>
                </a:solidFill>
              </a:rPr>
              <a:t>er macht</a:t>
            </a:r>
            <a:r>
              <a:rPr lang="de-DE" sz="2200" dirty="0" smtClean="0"/>
              <a:t> täglich seinen Spaziergang.“</a:t>
            </a:r>
            <a:r>
              <a:rPr lang="cs-CZ" sz="2200" dirty="0" smtClean="0"/>
              <a:t>  </a:t>
            </a:r>
            <a:r>
              <a:rPr lang="cs-CZ" sz="2200" dirty="0" smtClean="0"/>
              <a:t>							</a:t>
            </a:r>
            <a:r>
              <a:rPr lang="de-DE" sz="2200" dirty="0" smtClean="0"/>
              <a:t>[</a:t>
            </a:r>
            <a:r>
              <a:rPr lang="de-DE" sz="2200" noProof="1" smtClean="0"/>
              <a:t>Helbig/Buscha</a:t>
            </a:r>
            <a:r>
              <a:rPr lang="de-DE" sz="2200" dirty="0" smtClean="0"/>
              <a:t> 201</a:t>
            </a:r>
            <a:r>
              <a:rPr lang="cs-CZ" sz="2200" dirty="0" smtClean="0"/>
              <a:t>3</a:t>
            </a:r>
            <a:r>
              <a:rPr lang="de-DE" sz="2200" dirty="0" smtClean="0"/>
              <a:t>: </a:t>
            </a:r>
            <a:r>
              <a:rPr lang="cs-CZ" sz="2200" dirty="0" smtClean="0"/>
              <a:t>609-610</a:t>
            </a:r>
            <a:r>
              <a:rPr lang="de-DE" sz="2200" dirty="0" smtClean="0"/>
              <a:t>]</a:t>
            </a:r>
            <a:endParaRPr lang="de-DE" sz="2200" dirty="0"/>
          </a:p>
          <a:p>
            <a:pPr marL="82296" indent="0">
              <a:buNone/>
            </a:pPr>
            <a:endParaRPr lang="cs-CZ" sz="1600" dirty="0" smtClean="0"/>
          </a:p>
          <a:p>
            <a:endParaRPr lang="de-DE" sz="1600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952816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AUFGABE: </a:t>
            </a:r>
            <a:r>
              <a:rPr lang="de-DE" sz="2200" b="1" dirty="0" smtClean="0">
                <a:solidFill>
                  <a:schemeClr val="tx1"/>
                </a:solidFill>
              </a:rPr>
              <a:t>Verwandeln Sie die </a:t>
            </a:r>
            <a:br>
              <a:rPr lang="de-DE" sz="2200" b="1" dirty="0" smtClean="0">
                <a:solidFill>
                  <a:schemeClr val="tx1"/>
                </a:solidFill>
              </a:rPr>
            </a:br>
            <a:r>
              <a:rPr lang="de-DE" sz="2200" b="1" dirty="0" smtClean="0">
                <a:solidFill>
                  <a:schemeClr val="tx1"/>
                </a:solidFill>
              </a:rPr>
              <a:t>eingeleiteten Nebensätze in </a:t>
            </a:r>
            <a:r>
              <a:rPr lang="de-DE" sz="2200" b="1" noProof="1" smtClean="0">
                <a:solidFill>
                  <a:schemeClr val="tx1"/>
                </a:solidFill>
              </a:rPr>
              <a:t>uneingeleitete</a:t>
            </a:r>
            <a:r>
              <a:rPr lang="cs-CZ" sz="2200" b="1" dirty="0" smtClean="0">
                <a:solidFill>
                  <a:schemeClr val="tx1"/>
                </a:solidFill>
              </a:rPr>
              <a:t>.</a:t>
            </a:r>
            <a:endParaRPr lang="de-DE" sz="2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7704856" cy="47085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endParaRPr lang="cs-CZ" sz="1700" b="1" dirty="0" smtClean="0"/>
          </a:p>
          <a:p>
            <a:pPr marL="82296" indent="0">
              <a:buNone/>
            </a:pPr>
            <a:r>
              <a:rPr lang="de-DE" sz="1800" b="1" dirty="0" smtClean="0"/>
              <a:t>Form A: Verbzweitstellung 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C00000"/>
                </a:solidFill>
              </a:rPr>
              <a:t>Sie hofft, dass sie den Syntaxtest bestehen wird.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C00000"/>
                </a:solidFill>
              </a:rPr>
              <a:t>Wir nehmen an, dass die Messe zu erfolgreichen Abschlüssen führ</a:t>
            </a:r>
            <a:r>
              <a:rPr lang="cs-CZ" sz="1800" b="1" i="1" dirty="0">
                <a:solidFill>
                  <a:srgbClr val="C00000"/>
                </a:solidFill>
              </a:rPr>
              <a:t>t</a:t>
            </a:r>
            <a:r>
              <a:rPr lang="de-DE" sz="1800" b="1" i="1" dirty="0" smtClean="0">
                <a:solidFill>
                  <a:srgbClr val="C00000"/>
                </a:solidFill>
              </a:rPr>
              <a:t>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C00000"/>
                </a:solidFill>
              </a:rPr>
              <a:t>Es schien der Kandidatin, dass sie gute Chancen für die ausgeschriebene Stelle habe.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C00000"/>
                </a:solidFill>
              </a:rPr>
              <a:t>Ich fürchte, dass die Kunden unsere Produktvariation nicht akzeptieren.</a:t>
            </a:r>
          </a:p>
          <a:p>
            <a:pPr marL="82296" indent="0">
              <a:buNone/>
            </a:pPr>
            <a:endParaRPr lang="de-DE" sz="1800" b="1" dirty="0" smtClean="0"/>
          </a:p>
          <a:p>
            <a:pPr marL="82296" indent="0">
              <a:buNone/>
            </a:pPr>
            <a:r>
              <a:rPr lang="de-DE" sz="1800" b="1" dirty="0" smtClean="0"/>
              <a:t>Form B: Verberststellung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002060"/>
                </a:solidFill>
              </a:rPr>
              <a:t>Wenn sie mich machen ließen, wie ich will, wäre es ein Gewinn für alle.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002060"/>
                </a:solidFill>
              </a:rPr>
              <a:t>Falls man genug Zeit zum Üben hat, kommt man schnell voran.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002060"/>
                </a:solidFill>
              </a:rPr>
              <a:t>Obwohl er alle Voraussetzungen hatte, haben seine Leistungen nicht den Anforderungen entsprochen.</a:t>
            </a:r>
          </a:p>
          <a:p>
            <a:pPr marL="425196" indent="-342900">
              <a:buClrTx/>
              <a:buSzPct val="111000"/>
              <a:buAutoNum type="arabicPeriod"/>
            </a:pPr>
            <a:r>
              <a:rPr lang="de-DE" sz="1800" b="1" i="1" dirty="0" smtClean="0">
                <a:solidFill>
                  <a:srgbClr val="002060"/>
                </a:solidFill>
              </a:rPr>
              <a:t>Wenn meine Deutschkenntnisse von der Mittelschule auch nicht ganz perfekt waren, bemühe ich mich </a:t>
            </a:r>
            <a:r>
              <a:rPr lang="de-DE" sz="1800" b="1" i="1" dirty="0">
                <a:solidFill>
                  <a:srgbClr val="002060"/>
                </a:solidFill>
              </a:rPr>
              <a:t>um so mehr sie </a:t>
            </a:r>
            <a:r>
              <a:rPr lang="de-DE" sz="1800" b="1" i="1" dirty="0" smtClean="0">
                <a:solidFill>
                  <a:srgbClr val="002060"/>
                </a:solidFill>
              </a:rPr>
              <a:t>an der Westböhmischen Universität zu verbessern.</a:t>
            </a:r>
          </a:p>
          <a:p>
            <a:pPr marL="82296" indent="0">
              <a:buNone/>
            </a:pPr>
            <a:endParaRPr lang="de-DE" sz="1800" b="1" dirty="0" smtClean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Literatur</a:t>
            </a:r>
            <a:endParaRPr lang="de-DE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920880" cy="4492476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/>
          </a:bodyPr>
          <a:lstStyle/>
          <a:p>
            <a:r>
              <a:rPr lang="de-DE" sz="2400" dirty="0" smtClean="0"/>
              <a:t>DREYER, H.; SCHMITT, R. (1991). </a:t>
            </a:r>
            <a:r>
              <a:rPr lang="de-DE" sz="2400" i="1" dirty="0" smtClean="0"/>
              <a:t>Lehr- und Übungsbuch der deutschen Grammatik. </a:t>
            </a:r>
            <a:r>
              <a:rPr lang="de-DE" sz="2400" dirty="0" smtClean="0"/>
              <a:t>München, Verlag für Deutsch.</a:t>
            </a:r>
            <a:endParaRPr lang="cs-CZ" sz="2400" dirty="0" smtClean="0"/>
          </a:p>
          <a:p>
            <a:r>
              <a:rPr lang="de-DE" sz="2400" dirty="0" smtClean="0"/>
              <a:t>JIN, F.; </a:t>
            </a:r>
            <a:r>
              <a:rPr lang="de-DE" sz="2400" noProof="1" smtClean="0"/>
              <a:t>VOß</a:t>
            </a:r>
            <a:r>
              <a:rPr lang="de-DE" sz="2400" dirty="0" smtClean="0"/>
              <a:t>, U. (2018). </a:t>
            </a:r>
            <a:r>
              <a:rPr lang="de-DE" sz="2400" i="1" dirty="0" smtClean="0"/>
              <a:t>Grammatik aktiv. B2-C1. </a:t>
            </a:r>
            <a:r>
              <a:rPr lang="de-DE" sz="2400" dirty="0" smtClean="0"/>
              <a:t>Berlin, Cornelsen.</a:t>
            </a:r>
          </a:p>
          <a:p>
            <a:r>
              <a:rPr lang="de-DE" sz="2400" dirty="0" smtClean="0"/>
              <a:t>HELBIG, G.; BUSCHA, J. (</a:t>
            </a:r>
            <a:r>
              <a:rPr lang="cs-CZ" sz="2400" dirty="0" smtClean="0"/>
              <a:t>2013</a:t>
            </a:r>
            <a:r>
              <a:rPr lang="de-DE" sz="2400" dirty="0" smtClean="0"/>
              <a:t>). </a:t>
            </a:r>
            <a:r>
              <a:rPr lang="de-DE" sz="2400" i="1" dirty="0" smtClean="0"/>
              <a:t>Deutsche Grammatik. M</a:t>
            </a:r>
            <a:r>
              <a:rPr lang="de-DE" sz="2400" dirty="0" smtClean="0"/>
              <a:t>ünchen, Klett-Langenscheidt.</a:t>
            </a:r>
          </a:p>
          <a:p>
            <a:r>
              <a:rPr lang="de-DE" sz="2400" dirty="0" smtClean="0"/>
              <a:t>VÁVRA, Z. (1999). </a:t>
            </a:r>
            <a:r>
              <a:rPr lang="de-DE" sz="2400" i="1" dirty="0" smtClean="0"/>
              <a:t>Grammatik II. </a:t>
            </a:r>
            <a:r>
              <a:rPr lang="de-DE" sz="2400" dirty="0" smtClean="0"/>
              <a:t>Praha, </a:t>
            </a:r>
            <a:r>
              <a:rPr lang="de-DE" sz="2400" noProof="1" smtClean="0"/>
              <a:t>Rolino</a:t>
            </a:r>
            <a:r>
              <a:rPr lang="de-DE" sz="2400" dirty="0" smtClean="0"/>
              <a:t>.</a:t>
            </a:r>
          </a:p>
          <a:p>
            <a:r>
              <a:rPr lang="de-DE" sz="2400" dirty="0" smtClean="0"/>
              <a:t>WEINRICH, H. et al. (1993). </a:t>
            </a:r>
            <a:r>
              <a:rPr lang="de-DE" sz="2400" i="1" dirty="0" smtClean="0"/>
              <a:t>Textgrammatik der deutschen Sprache.</a:t>
            </a:r>
            <a:r>
              <a:rPr lang="de-DE" sz="2400" dirty="0" smtClean="0"/>
              <a:t> Mannheim, Leipzig, Wien, Zürich, Dudenverlag.</a:t>
            </a:r>
            <a:endParaRPr lang="de-DE" sz="2400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724128" y="1124744"/>
            <a:ext cx="2899172" cy="4176464"/>
          </a:xfrm>
        </p:spPr>
        <p:txBody>
          <a:bodyPr/>
          <a:lstStyle/>
          <a:p>
            <a:pPr algn="r"/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In der indirekten Rede steht der Konjunktiv I. Den Konjunktiv II. verwenden wir, nur wenn die Form mit dem Indikativ überlappt. </a:t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Andernfalls drückt der Konjunktiv II. eine Hypothese aus.  </a:t>
            </a:r>
            <a:endParaRPr lang="de-DE" sz="2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5085184"/>
            <a:ext cx="4525888" cy="576064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0070C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0070C0"/>
                </a:solidFill>
              </a:rPr>
              <a:t>!</a:t>
            </a:r>
            <a:endParaRPr lang="de-DE" sz="2200" b="1" dirty="0">
              <a:solidFill>
                <a:srgbClr val="0070C0"/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7" b="10237"/>
          <a:stretch>
            <a:fillRect/>
          </a:stretch>
        </p:blipFill>
        <p:spPr/>
      </p:pic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813</Words>
  <Application>Microsoft Office PowerPoint</Application>
  <PresentationFormat>Předvádění na obrazovce (4:3)</PresentationFormat>
  <Paragraphs>108</Paragraphs>
  <Slides>9</Slides>
  <Notes>0</Notes>
  <HiddenSlides>0</HiddenSlides>
  <MMClips>9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Verbzweit- und verberststellung in der hypotaxe Hilfe  zum  portfolio 10  Ing. Zdeněk Vávra, Ph.D. Vortrag MOSN3, 30.11.2020</vt:lpstr>
      <vt:lpstr>Lücke 1: Indirekte Rede: a. Konjunktiv I.</vt:lpstr>
      <vt:lpstr>INDIREKTE REDE   b. Konjunktiv II.</vt:lpstr>
      <vt:lpstr>KONKURRENZFORMEN DER INDIREKTEN REDE = sollen/wollen + Infinitiv Präsens/Infinitiv Perfekt</vt:lpstr>
      <vt:lpstr>Lücke 4: UNEINGELEITETE SUBJEKTSÄTZE Lücke 5: UNEINGELEITETE OBJEKTSÄTZE</vt:lpstr>
      <vt:lpstr>UNEINGELEITETE … Lücke 6: Konditionalsätze Lücke 7: Konzessivsätze</vt:lpstr>
      <vt:lpstr>AUFGABE: Verwandeln Sie die  eingeleiteten Nebensätze in uneingeleitete.</vt:lpstr>
      <vt:lpstr>Literatur</vt:lpstr>
      <vt:lpstr>In der indirekten Rede steht der Konjunktiv I. Den Konjunktiv II. verwenden wir, nur wenn die Form mit dem Indikativ überlappt.   Andernfalls drückt der Konjunktiv II. eine Hypothese aus.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Zdeněk</cp:lastModifiedBy>
  <cp:revision>251</cp:revision>
  <cp:lastPrinted>2018-05-09T07:46:56Z</cp:lastPrinted>
  <dcterms:created xsi:type="dcterms:W3CDTF">2011-03-31T11:23:57Z</dcterms:created>
  <dcterms:modified xsi:type="dcterms:W3CDTF">2020-12-01T00:55:59Z</dcterms:modified>
</cp:coreProperties>
</file>