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65" r:id="rId3"/>
    <p:sldId id="257" r:id="rId4"/>
    <p:sldId id="258" r:id="rId5"/>
    <p:sldId id="270" r:id="rId6"/>
    <p:sldId id="263" r:id="rId7"/>
    <p:sldId id="260" r:id="rId8"/>
    <p:sldId id="262" r:id="rId9"/>
    <p:sldId id="266" r:id="rId10"/>
    <p:sldId id="267" r:id="rId11"/>
    <p:sldId id="261" r:id="rId12"/>
    <p:sldId id="268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25" autoAdjust="0"/>
    <p:restoredTop sz="94660"/>
  </p:normalViewPr>
  <p:slideViewPr>
    <p:cSldViewPr snapToGrid="0">
      <p:cViewPr>
        <p:scale>
          <a:sx n="76" d="100"/>
          <a:sy n="76" d="100"/>
        </p:scale>
        <p:origin x="-378" y="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D7B2271E-4963-4D84-9249-F41B8CA8A15A}" type="datetimeFigureOut">
              <a:rPr lang="ru-RU" smtClean="0"/>
              <a:t>13.02.2024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B3B3CE7E-2F2C-4489-87FB-6BF469D965FF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1595694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2271E-4963-4D84-9249-F41B8CA8A15A}" type="datetimeFigureOut">
              <a:rPr lang="ru-RU" smtClean="0"/>
              <a:t>13.02.2024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3CE7E-2F2C-4489-87FB-6BF469D965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5835449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2271E-4963-4D84-9249-F41B8CA8A15A}" type="datetimeFigureOut">
              <a:rPr lang="ru-RU" smtClean="0"/>
              <a:t>13.02.2024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3CE7E-2F2C-4489-87FB-6BF469D965FF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7783264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2271E-4963-4D84-9249-F41B8CA8A15A}" type="datetimeFigureOut">
              <a:rPr lang="ru-RU" smtClean="0"/>
              <a:t>13.02.2024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3CE7E-2F2C-4489-87FB-6BF469D965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8691862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2271E-4963-4D84-9249-F41B8CA8A15A}" type="datetimeFigureOut">
              <a:rPr lang="ru-RU" smtClean="0"/>
              <a:t>13.02.2024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3CE7E-2F2C-4489-87FB-6BF469D965FF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3690396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2271E-4963-4D84-9249-F41B8CA8A15A}" type="datetimeFigureOut">
              <a:rPr lang="ru-RU" smtClean="0"/>
              <a:t>13.02.2024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3CE7E-2F2C-4489-87FB-6BF469D965FF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9163605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2271E-4963-4D84-9249-F41B8CA8A15A}" type="datetimeFigureOut">
              <a:rPr lang="ru-RU" smtClean="0"/>
              <a:t>13.02.2024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3CE7E-2F2C-4489-87FB-6BF469D965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5269473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2271E-4963-4D84-9249-F41B8CA8A15A}" type="datetimeFigureOut">
              <a:rPr lang="ru-RU" smtClean="0"/>
              <a:t>13.02.2024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3CE7E-2F2C-4489-87FB-6BF469D965FF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1742639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2271E-4963-4D84-9249-F41B8CA8A15A}" type="datetimeFigureOut">
              <a:rPr lang="ru-RU" smtClean="0"/>
              <a:t>13.02.2024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3CE7E-2F2C-4489-87FB-6BF469D965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7456440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2271E-4963-4D84-9249-F41B8CA8A15A}" type="datetimeFigureOut">
              <a:rPr lang="ru-RU" smtClean="0"/>
              <a:t>13.02.2024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3CE7E-2F2C-4489-87FB-6BF469D965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4881832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2271E-4963-4D84-9249-F41B8CA8A15A}" type="datetimeFigureOut">
              <a:rPr lang="ru-RU" smtClean="0"/>
              <a:t>13.02.2024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3CE7E-2F2C-4489-87FB-6BF469D965FF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1150546"/>
      </p:ext>
    </p:extLst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2271E-4963-4D84-9249-F41B8CA8A15A}" type="datetimeFigureOut">
              <a:rPr lang="ru-RU" smtClean="0"/>
              <a:t>13.02.2024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3CE7E-2F2C-4489-87FB-6BF469D965FF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907294"/>
      </p:ext>
    </p:extLst>
  </p:cSld>
  <p:clrMapOvr>
    <a:masterClrMapping/>
  </p:clrMapOvr>
  <p:transition spd="slow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2271E-4963-4D84-9249-F41B8CA8A15A}" type="datetimeFigureOut">
              <a:rPr lang="ru-RU" smtClean="0"/>
              <a:t>13.02.2024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3CE7E-2F2C-4489-87FB-6BF469D965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2516256"/>
      </p:ext>
    </p:extLst>
  </p:cSld>
  <p:clrMapOvr>
    <a:masterClrMapping/>
  </p:clrMapOvr>
  <p:transition spd="slow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2271E-4963-4D84-9249-F41B8CA8A15A}" type="datetimeFigureOut">
              <a:rPr lang="ru-RU" smtClean="0"/>
              <a:t>13.02.2024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3CE7E-2F2C-4489-87FB-6BF469D965FF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2741793"/>
      </p:ext>
    </p:extLst>
  </p:cSld>
  <p:clrMapOvr>
    <a:masterClrMapping/>
  </p:clrMapOvr>
  <p:transition spd="slow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2271E-4963-4D84-9249-F41B8CA8A15A}" type="datetimeFigureOut">
              <a:rPr lang="ru-RU" smtClean="0"/>
              <a:t>13.02.2024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3CE7E-2F2C-4489-87FB-6BF469D965FF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4952697"/>
      </p:ext>
    </p:extLst>
  </p:cSld>
  <p:clrMapOvr>
    <a:masterClrMapping/>
  </p:clrMapOvr>
  <p:transition spd="slow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2271E-4963-4D84-9249-F41B8CA8A15A}" type="datetimeFigureOut">
              <a:rPr lang="ru-RU" smtClean="0"/>
              <a:t>13.02.2024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3CE7E-2F2C-4489-87FB-6BF469D965FF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4174186"/>
      </p:ext>
    </p:extLst>
  </p:cSld>
  <p:clrMapOvr>
    <a:masterClrMapping/>
  </p:clrMapOvr>
  <p:transition spd="slow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2271E-4963-4D84-9249-F41B8CA8A15A}" type="datetimeFigureOut">
              <a:rPr lang="ru-RU" smtClean="0"/>
              <a:t>13.02.2024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3CE7E-2F2C-4489-87FB-6BF469D965FF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6279778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7B2271E-4963-4D84-9249-F41B8CA8A15A}" type="datetimeFigureOut">
              <a:rPr lang="ru-RU" smtClean="0"/>
              <a:t>13.02.2024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3B3CE7E-2F2C-4489-87FB-6BF469D965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8356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p:transition spd="slow">
    <p:fade/>
  </p:transition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jlQVjB1L_Qs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estnik.vsu.ru/pdf/phylolog/2011/01/2011-01-20.pdf" TargetMode="External"/><Relationship Id="rId2" Type="http://schemas.openxmlformats.org/officeDocument/2006/relationships/hyperlink" Target="https://studref.com/580609/literatura/ustnaya_pismennaya_rech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nsportal.ru/shkola/russkiy-yazyk/library/2020/11/12/nepodgotovlennaya-rech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528763"/>
            <a:ext cx="9144000" cy="2387600"/>
          </a:xfrm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+mn-lt"/>
              </a:rPr>
              <a:t>Специфика неподготовленной устной речи на основании анализа аудиозаписи </a:t>
            </a:r>
            <a:endParaRPr lang="ru-RU" dirty="0"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056582" y="4839855"/>
            <a:ext cx="2697017" cy="417944"/>
          </a:xfrm>
        </p:spPr>
        <p:txBody>
          <a:bodyPr>
            <a:noAutofit/>
          </a:bodyPr>
          <a:lstStyle/>
          <a:p>
            <a:pPr algn="r"/>
            <a:r>
              <a:rPr lang="ru-RU" sz="2400" b="1" smtClean="0"/>
              <a:t>Мария Иванова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22893794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ru-RU" b="1" dirty="0" smtClean="0"/>
              <a:t>Устная речь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живая речь, которая произносится, звучит, но – главное – создается в момент говорения, на глазах у всех. Это творимая, говоримая речь. Устной речи свойственны перерывы в звучании. В ней могут быть запинки, </a:t>
            </a:r>
            <a:r>
              <a:rPr lang="ru-RU" dirty="0" smtClean="0"/>
              <a:t>повторы</a:t>
            </a:r>
            <a:r>
              <a:rPr lang="ru-RU" dirty="0"/>
              <a:t>, оговорки, но если их немного, это не мешает нам ее воспринимать. </a:t>
            </a:r>
            <a:endParaRPr lang="en-US" dirty="0" smtClean="0"/>
          </a:p>
          <a:p>
            <a:r>
              <a:rPr lang="ru-RU" dirty="0"/>
              <a:t>Устная речь может быть подготовленной (доклад, лекция и др.) и неподготовленной (разговор, беседа).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0187626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ru-RU" b="1" dirty="0" smtClean="0"/>
              <a:t>Неподготовленная речь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382982"/>
            <a:ext cx="10515600" cy="3793980"/>
          </a:xfrm>
        </p:spPr>
        <p:txBody>
          <a:bodyPr>
            <a:normAutofit/>
          </a:bodyPr>
          <a:lstStyle/>
          <a:p>
            <a:r>
              <a:rPr lang="ru-RU" dirty="0"/>
              <a:t>р</a:t>
            </a:r>
            <a:r>
              <a:rPr lang="ru-RU" dirty="0" smtClean="0"/>
              <a:t>ечь, которая не была заранее подготовлена</a:t>
            </a:r>
          </a:p>
          <a:p>
            <a:r>
              <a:rPr lang="ru-RU" dirty="0"/>
              <a:t>осуществляемая говорящим в постоянно меняющихся коммуникативных </a:t>
            </a:r>
            <a:r>
              <a:rPr lang="ru-RU" dirty="0" smtClean="0"/>
              <a:t>условиях </a:t>
            </a:r>
          </a:p>
          <a:p>
            <a:r>
              <a:rPr lang="ru-RU" dirty="0" smtClean="0"/>
              <a:t>разновидность </a:t>
            </a:r>
            <a:r>
              <a:rPr lang="ru-RU" dirty="0"/>
              <a:t>устной речи в диалогической форме, отличающейся тем, что участники диалога не готовятся к акту общения, не обдумывают заранее того, то намереваются </a:t>
            </a:r>
            <a:r>
              <a:rPr lang="ru-RU" dirty="0" smtClean="0"/>
              <a:t>высказать</a:t>
            </a:r>
          </a:p>
          <a:p>
            <a:r>
              <a:rPr lang="ru-RU" dirty="0"/>
              <a:t>совсем не продуманы содержание, структура, языковые средства будущего </a:t>
            </a:r>
            <a:r>
              <a:rPr lang="ru-RU" dirty="0" smtClean="0"/>
              <a:t>высказывания</a:t>
            </a:r>
          </a:p>
        </p:txBody>
      </p:sp>
    </p:spTree>
    <p:extLst>
      <p:ext uri="{BB962C8B-B14F-4D97-AF65-F5344CB8AC3E}">
        <p14:creationId xmlns:p14="http://schemas.microsoft.com/office/powerpoint/2010/main" val="129704761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225359"/>
          </a:xfrm>
          <a:solidFill>
            <a:srgbClr val="FFC000"/>
          </a:solidFill>
        </p:spPr>
        <p:txBody>
          <a:bodyPr/>
          <a:lstStyle/>
          <a:p>
            <a:r>
              <a:rPr lang="ru-RU" b="1" dirty="0" smtClean="0"/>
              <a:t>Неподготовленная устная речь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2364509"/>
            <a:ext cx="9601196" cy="3511359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характеризуется </a:t>
            </a:r>
            <a:r>
              <a:rPr lang="ru-RU" dirty="0"/>
              <a:t>спонтанностью</a:t>
            </a:r>
            <a:endParaRPr lang="ru-RU" dirty="0" smtClean="0"/>
          </a:p>
          <a:p>
            <a:r>
              <a:rPr lang="ru-RU" dirty="0"/>
              <a:t>формируется постепенно</a:t>
            </a:r>
            <a:endParaRPr lang="ru-RU" dirty="0" smtClean="0"/>
          </a:p>
          <a:p>
            <a:r>
              <a:rPr lang="ru-RU" dirty="0"/>
              <a:t>в устной неподготовленной речи много пауз</a:t>
            </a:r>
            <a:r>
              <a:rPr lang="ru-RU" dirty="0" smtClean="0"/>
              <a:t>,  а использование </a:t>
            </a:r>
            <a:r>
              <a:rPr lang="ru-RU" dirty="0"/>
              <a:t>заполнителей пауз (слов типа э-э, м</a:t>
            </a:r>
            <a:r>
              <a:rPr lang="ru-RU" dirty="0" smtClean="0"/>
              <a:t>м</a:t>
            </a:r>
            <a:r>
              <a:rPr lang="ru-RU" dirty="0"/>
              <a:t>) дает возможность говорящему подумать о </a:t>
            </a:r>
            <a:r>
              <a:rPr lang="ru-RU" dirty="0" smtClean="0"/>
              <a:t>дальнейшем</a:t>
            </a:r>
          </a:p>
          <a:p>
            <a:r>
              <a:rPr lang="ru-RU" dirty="0"/>
              <a:t>устной речи свойственны меньшая лексическая </a:t>
            </a:r>
            <a:r>
              <a:rPr lang="ru-RU" dirty="0" smtClean="0"/>
              <a:t>точность, </a:t>
            </a:r>
            <a:r>
              <a:rPr lang="ru-RU" dirty="0"/>
              <a:t>наличие речевых </a:t>
            </a:r>
            <a:r>
              <a:rPr lang="ru-RU" dirty="0" smtClean="0"/>
              <a:t>ошибок, </a:t>
            </a:r>
            <a:r>
              <a:rPr lang="ru-RU" dirty="0"/>
              <a:t>небольшая длина предложений, ограничение сложности словосочетаний и </a:t>
            </a:r>
            <a:r>
              <a:rPr lang="ru-RU" dirty="0" smtClean="0"/>
              <a:t>предложений</a:t>
            </a:r>
          </a:p>
          <a:p>
            <a:r>
              <a:rPr lang="cs-CZ" dirty="0">
                <a:solidFill>
                  <a:srgbClr val="002060"/>
                </a:solidFill>
                <a:hlinkClick r:id="rId2"/>
              </a:rPr>
              <a:t>https://</a:t>
            </a:r>
            <a:r>
              <a:rPr lang="cs-CZ" dirty="0" smtClean="0">
                <a:solidFill>
                  <a:srgbClr val="002060"/>
                </a:solidFill>
                <a:hlinkClick r:id="rId2"/>
              </a:rPr>
              <a:t>youtu.be/jlQVjB1L_Qs</a:t>
            </a:r>
            <a:endParaRPr lang="ru-RU" dirty="0" smtClean="0">
              <a:solidFill>
                <a:srgbClr val="002060"/>
              </a:solidFill>
            </a:endParaRPr>
          </a:p>
          <a:p>
            <a:endParaRPr lang="ru-RU" dirty="0" smtClean="0"/>
          </a:p>
          <a:p>
            <a:endParaRPr lang="ru-RU" dirty="0" smtClean="0"/>
          </a:p>
          <a:p>
            <a:pPr marL="0" indent="0">
              <a:buNone/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26166524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2660073"/>
            <a:ext cx="9601196" cy="1560945"/>
          </a:xfrm>
          <a:solidFill>
            <a:srgbClr val="FFC000"/>
          </a:solidFill>
        </p:spPr>
        <p:txBody>
          <a:bodyPr/>
          <a:lstStyle/>
          <a:p>
            <a:r>
              <a:rPr lang="ru-RU" b="1" dirty="0" smtClean="0"/>
              <a:t>Анализ видео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85073859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ru-RU" b="1" dirty="0" smtClean="0"/>
              <a:t>Специфические особенности неподготовленной устной речи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Неподготовленный характер устной речи порождает целый ряд её специфических особенностей: </a:t>
            </a:r>
            <a:r>
              <a:rPr lang="ru-RU" u="sng" dirty="0"/>
              <a:t>обилие незаконченных синтаксических построений, самоперебивы, </a:t>
            </a:r>
            <a:r>
              <a:rPr lang="ru-RU" u="sng" dirty="0" smtClean="0"/>
              <a:t>повторы</a:t>
            </a:r>
            <a:r>
              <a:rPr lang="en-US" u="sng" dirty="0" smtClean="0"/>
              <a:t> </a:t>
            </a:r>
          </a:p>
          <a:p>
            <a:pPr marL="0" indent="0">
              <a:buNone/>
            </a:pPr>
            <a:r>
              <a:rPr lang="ru-RU" b="1" u="sng" dirty="0" smtClean="0"/>
              <a:t>Пример: «ну могу…, ну я могу себе…., мы как бы…, то есть…, мы на данный момент…мы не говорим…»</a:t>
            </a:r>
          </a:p>
          <a:p>
            <a:r>
              <a:rPr lang="ru-RU" dirty="0"/>
              <a:t>Специфические особенности, вызванные неподготовленностью устной речи, указанные выше </a:t>
            </a:r>
            <a:r>
              <a:rPr lang="ru-RU" u="sng" dirty="0"/>
              <a:t>не являются речевыми ошибками</a:t>
            </a:r>
            <a:r>
              <a:rPr lang="ru-RU" dirty="0"/>
              <a:t>, т.к. не мешают пониманию содержания речи, а некоторых случаях служат важным выразительным средством.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2800863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4711" y="945187"/>
            <a:ext cx="9601196" cy="1303867"/>
          </a:xfrm>
          <a:solidFill>
            <a:srgbClr val="FFC000"/>
          </a:solidFill>
        </p:spPr>
        <p:txBody>
          <a:bodyPr/>
          <a:lstStyle/>
          <a:p>
            <a:r>
              <a:rPr lang="ru-RU" b="1" dirty="0" smtClean="0"/>
              <a:t>Недостатки устной речи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Прерывистость (логическая</a:t>
            </a:r>
            <a:r>
              <a:rPr lang="ru-RU" dirty="0"/>
              <a:t>, грамматическая и </a:t>
            </a:r>
            <a:r>
              <a:rPr lang="ru-RU" dirty="0" smtClean="0"/>
              <a:t>интонационная) Неоправданная </a:t>
            </a:r>
            <a:r>
              <a:rPr lang="ru-RU" dirty="0"/>
              <a:t>остановка </a:t>
            </a:r>
            <a:r>
              <a:rPr lang="ru-RU" dirty="0" smtClean="0"/>
              <a:t>речи, обрыв </a:t>
            </a:r>
            <a:r>
              <a:rPr lang="ru-RU" dirty="0"/>
              <a:t>фраз, </a:t>
            </a:r>
            <a:r>
              <a:rPr lang="ru-RU" dirty="0" smtClean="0"/>
              <a:t>мыслей, повторение </a:t>
            </a:r>
            <a:r>
              <a:rPr lang="ru-RU" dirty="0"/>
              <a:t>одних и тех же </a:t>
            </a:r>
            <a:r>
              <a:rPr lang="ru-RU" dirty="0" smtClean="0"/>
              <a:t>слов</a:t>
            </a:r>
          </a:p>
          <a:p>
            <a:pPr marL="0" indent="0">
              <a:buNone/>
            </a:pPr>
            <a:r>
              <a:rPr lang="ru-RU" b="1" dirty="0" smtClean="0"/>
              <a:t>Пример: слова паразиты «ну, мм, ээ, как бы, то есть»</a:t>
            </a:r>
          </a:p>
          <a:p>
            <a:r>
              <a:rPr lang="ru-RU" dirty="0" smtClean="0"/>
              <a:t>Нерасчленённость. Фразы </a:t>
            </a:r>
            <a:r>
              <a:rPr lang="ru-RU" dirty="0"/>
              <a:t>следуют одна за другой без пауз, логических ударений, без чёткого грамматического оформления </a:t>
            </a:r>
            <a:r>
              <a:rPr lang="ru-RU" dirty="0" smtClean="0"/>
              <a:t>предложений. </a:t>
            </a:r>
          </a:p>
          <a:p>
            <a:pPr marL="0" indent="0">
              <a:buNone/>
            </a:pPr>
            <a:r>
              <a:rPr lang="ru-RU" b="1" dirty="0" smtClean="0"/>
              <a:t>Пример: «я хочу…не привязываться…наедине с собой» </a:t>
            </a:r>
          </a:p>
          <a:p>
            <a:r>
              <a:rPr lang="ru-RU" dirty="0"/>
              <a:t>М</a:t>
            </a:r>
            <a:r>
              <a:rPr lang="ru-RU" dirty="0" smtClean="0"/>
              <a:t>ысли </a:t>
            </a:r>
            <a:r>
              <a:rPr lang="ru-RU" dirty="0"/>
              <a:t>сливаются, порядок их следования становится нечётким, содержание текста делается расплывчатым, неопределённым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b="1" dirty="0" smtClean="0"/>
              <a:t>Пример: «я долгое время была без отношений…к этому нужно….вот ну я…»</a:t>
            </a:r>
            <a:endParaRPr lang="ru-RU" b="1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614398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3017" y="982132"/>
            <a:ext cx="9827491" cy="1303867"/>
          </a:xfrm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ru-RU" b="1" dirty="0"/>
              <a:t>Отклонения от нормы в спонтанной речи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/>
              <a:t>Одним из наиболее существенных недостатков устной речи считается её </a:t>
            </a:r>
            <a:r>
              <a:rPr lang="ru-RU" dirty="0" smtClean="0"/>
              <a:t>прерывистость, </a:t>
            </a:r>
            <a:r>
              <a:rPr lang="ru-RU" dirty="0"/>
              <a:t>заключающаяся в неоправданной остановке речи, в обрыве фраз, мыслей, а иногда - в неоправданном повторении одних и тех же слов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b="1" dirty="0" smtClean="0"/>
              <a:t>Пример: «я хочу...я могу... то есть…ну вот я…как бы»</a:t>
            </a:r>
          </a:p>
          <a:p>
            <a:r>
              <a:rPr lang="ru-RU" dirty="0"/>
              <a:t>Вторым из наиболее распространённых недостатков устной речи является её </a:t>
            </a:r>
            <a:r>
              <a:rPr lang="ru-RU" dirty="0" smtClean="0"/>
              <a:t>нерасчленённость: </a:t>
            </a:r>
            <a:r>
              <a:rPr lang="ru-RU" dirty="0"/>
              <a:t>фразы следуют одна за другой без пауз, логических ударений, без чёткого грамматического оформления предложений. </a:t>
            </a:r>
            <a:endParaRPr lang="ru-RU" dirty="0" smtClean="0"/>
          </a:p>
          <a:p>
            <a:pPr marL="0" indent="0">
              <a:buNone/>
            </a:pPr>
            <a:r>
              <a:rPr lang="ru-RU" b="1" dirty="0" smtClean="0"/>
              <a:t>Пример: «ну я могу себе…то есть, мы на данный момент говорим о внутреннем...»</a:t>
            </a:r>
          </a:p>
          <a:p>
            <a:r>
              <a:rPr lang="ru-RU" dirty="0"/>
              <a:t>Грамматико-интонационная нерасчленённость, естественно, сказывается и на логике речи: мысли сливаются, порядок их следования становится нечётким, содержание текста делается расплывчатым, неопределённым.  </a:t>
            </a:r>
            <a:endParaRPr lang="ru-RU" dirty="0" smtClean="0"/>
          </a:p>
          <a:p>
            <a:pPr marL="0" indent="0">
              <a:buNone/>
            </a:pPr>
            <a:r>
              <a:rPr lang="ru-RU" b="1" dirty="0" smtClean="0"/>
              <a:t>Пример: «на данный момент мы говорим о внутреннем…ну внутренне я свободна»</a:t>
            </a:r>
          </a:p>
        </p:txBody>
      </p:sp>
    </p:spTree>
    <p:extLst>
      <p:ext uri="{BB962C8B-B14F-4D97-AF65-F5344CB8AC3E}">
        <p14:creationId xmlns:p14="http://schemas.microsoft.com/office/powerpoint/2010/main" val="126190521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7600" y="982132"/>
            <a:ext cx="9966036" cy="1303867"/>
          </a:xfrm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ru-RU" b="1" dirty="0" smtClean="0"/>
              <a:t>Отклонения от нормы в спонтанной речи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Одну группу представляют ошибки (англ. </a:t>
            </a:r>
            <a:r>
              <a:rPr lang="en-US" dirty="0"/>
              <a:t>errors</a:t>
            </a:r>
            <a:r>
              <a:rPr lang="ru-RU" dirty="0"/>
              <a:t>), обусловленные незнанием некоторого аспекта языковой системы. </a:t>
            </a:r>
            <a:r>
              <a:rPr lang="ru-RU" dirty="0" smtClean="0"/>
              <a:t>Этот тип ошибок</a:t>
            </a:r>
            <a:r>
              <a:rPr lang="ru-RU" dirty="0"/>
              <a:t> имеет устойчивый характер в речи </a:t>
            </a:r>
            <a:r>
              <a:rPr lang="ru-RU" dirty="0" smtClean="0"/>
              <a:t>говорящего, а также </a:t>
            </a:r>
            <a:r>
              <a:rPr lang="ru-RU" dirty="0"/>
              <a:t>характеризует как устную, так и письменную речь говорящего, как подготовленную, так и неподготовленную его </a:t>
            </a:r>
            <a:r>
              <a:rPr lang="ru-RU" dirty="0" smtClean="0"/>
              <a:t>речь.</a:t>
            </a:r>
          </a:p>
          <a:p>
            <a:r>
              <a:rPr lang="ru-RU" dirty="0"/>
              <a:t>Вторая группа - это ошибки, связанные с временным ослаблением внимания и контроля над речью в процессе речевой деятельности. О</a:t>
            </a:r>
            <a:r>
              <a:rPr lang="ru-RU" dirty="0" smtClean="0"/>
              <a:t>шибки </a:t>
            </a:r>
            <a:r>
              <a:rPr lang="ru-RU" dirty="0"/>
              <a:t>второго типа не имеют устойчивого систематического характера</a:t>
            </a:r>
            <a:r>
              <a:rPr lang="ru-RU" dirty="0" smtClean="0"/>
              <a:t>. </a:t>
            </a:r>
            <a:r>
              <a:rPr lang="ru-RU" dirty="0"/>
              <a:t>Второй тип ошибок характерен для неподготовленной спонтанной речи.</a:t>
            </a:r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9684684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ru-RU" dirty="0" smtClean="0"/>
              <a:t>Ошибка - Отклонение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ошибка</a:t>
            </a:r>
            <a:r>
              <a:rPr lang="ru-RU" dirty="0"/>
              <a:t> представляет собой регулярно повторяющееся в аналогичных ситуациях нарушение языковой нормы, не зависящее от физического или психического состояния </a:t>
            </a:r>
            <a:r>
              <a:rPr lang="ru-RU" dirty="0" smtClean="0"/>
              <a:t>человека.</a:t>
            </a:r>
          </a:p>
          <a:p>
            <a:r>
              <a:rPr lang="ru-RU" b="1" dirty="0"/>
              <a:t>отклонение</a:t>
            </a:r>
            <a:r>
              <a:rPr lang="ru-RU" dirty="0"/>
              <a:t> – это нарушение нормы в спонтанной речи, обусловленное ее ситуативностью и зависимостью от эмоционально-психологического состояния говорящего, не имеющее системного характера и выступающее, соответственно, обязательным признаком спонтанной речи, отражающим ее природу и сущность.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298344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ru-RU" b="1" dirty="0" smtClean="0"/>
              <a:t>Источники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i="1" dirty="0"/>
              <a:t>Устная речь</a:t>
            </a:r>
            <a:r>
              <a:rPr lang="ru-RU" dirty="0"/>
              <a:t> [</a:t>
            </a:r>
            <a:r>
              <a:rPr lang="cs-CZ" dirty="0"/>
              <a:t>online]. [cit. 2022-03-27]. Dostupné z: </a:t>
            </a:r>
            <a:r>
              <a:rPr lang="cs-CZ" dirty="0">
                <a:hlinkClick r:id="rId2"/>
              </a:rPr>
              <a:t>https://</a:t>
            </a:r>
            <a:r>
              <a:rPr lang="cs-CZ" dirty="0" smtClean="0">
                <a:hlinkClick r:id="rId2"/>
              </a:rPr>
              <a:t>studref.com/580609/literatura/ustnaya_pismennaya_rech</a:t>
            </a:r>
            <a:endParaRPr lang="ru-RU" dirty="0" smtClean="0"/>
          </a:p>
          <a:p>
            <a:r>
              <a:rPr lang="ru-RU" i="1" dirty="0"/>
              <a:t>О спонтанной речи</a:t>
            </a:r>
            <a:r>
              <a:rPr lang="ru-RU" dirty="0"/>
              <a:t> [</a:t>
            </a:r>
            <a:r>
              <a:rPr lang="cs-CZ" dirty="0"/>
              <a:t>online]. [cit. 2022-03-29]. Dostupné z: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www.vestnik.vsu.ru/pdf/phylolog/2011/01/2011-01-20.pdf</a:t>
            </a:r>
            <a:endParaRPr lang="ru-RU" dirty="0" smtClean="0"/>
          </a:p>
          <a:p>
            <a:r>
              <a:rPr lang="ru-RU" i="1" dirty="0"/>
              <a:t>Устная спонтанная речь</a:t>
            </a:r>
            <a:r>
              <a:rPr lang="ru-RU" dirty="0"/>
              <a:t> [</a:t>
            </a:r>
            <a:r>
              <a:rPr lang="cs-CZ" dirty="0"/>
              <a:t>online]. [cit. 2022-03-29]. Dostupné z: </a:t>
            </a:r>
            <a:r>
              <a:rPr lang="cs-CZ" dirty="0">
                <a:hlinkClick r:id="rId4"/>
              </a:rPr>
              <a:t>https://</a:t>
            </a:r>
            <a:r>
              <a:rPr lang="cs-CZ" dirty="0" smtClean="0">
                <a:hlinkClick r:id="rId4"/>
              </a:rPr>
              <a:t>nsportal.ru/shkola/russkiy-yazyk/library/2020/11/12/nepodgotovlennaya-rech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7755106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03056" y="2835564"/>
            <a:ext cx="7222836" cy="1080654"/>
          </a:xfrm>
          <a:solidFill>
            <a:srgbClr val="FFC000"/>
          </a:solidFill>
        </p:spPr>
        <p:txBody>
          <a:bodyPr/>
          <a:lstStyle/>
          <a:p>
            <a:r>
              <a:rPr lang="ru-RU" b="1" dirty="0" smtClean="0"/>
              <a:t>Спасибо за внимание!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92398" y="4719781"/>
            <a:ext cx="6815669" cy="258617"/>
          </a:xfrm>
        </p:spPr>
        <p:txBody>
          <a:bodyPr>
            <a:normAutofit fontScale="625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0324744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21926</TotalTime>
  <Words>533</Words>
  <Application>Microsoft Office PowerPoint</Application>
  <PresentationFormat>Произвольный</PresentationFormat>
  <Paragraphs>47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Натуральные материалы</vt:lpstr>
      <vt:lpstr>Специфика неподготовленной устной речи на основании анализа аудиозаписи </vt:lpstr>
      <vt:lpstr>Устная речь</vt:lpstr>
      <vt:lpstr>Неподготовленная речь</vt:lpstr>
      <vt:lpstr>Неподготовленная устная речь</vt:lpstr>
      <vt:lpstr>Анализ видео</vt:lpstr>
      <vt:lpstr>Специфические особенности неподготовленной устной речи</vt:lpstr>
      <vt:lpstr>Недостатки устной речи</vt:lpstr>
      <vt:lpstr>Отклонения от нормы в спонтанной речи</vt:lpstr>
      <vt:lpstr>Отклонения от нормы в спонтанной речи</vt:lpstr>
      <vt:lpstr>Ошибка - Отклонение</vt:lpstr>
      <vt:lpstr>Источники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Специфика неподготовленной устной речи на основании анализа аудиозаписи </dc:title>
  <dc:creator>Admin</dc:creator>
  <cp:lastModifiedBy>Lenovo</cp:lastModifiedBy>
  <cp:revision>25</cp:revision>
  <dcterms:created xsi:type="dcterms:W3CDTF">2022-03-13T17:26:48Z</dcterms:created>
  <dcterms:modified xsi:type="dcterms:W3CDTF">2024-02-13T08:53:31Z</dcterms:modified>
</cp:coreProperties>
</file>