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1" r:id="rId1"/>
  </p:sldMasterIdLst>
  <p:sldIdLst>
    <p:sldId id="256" r:id="rId2"/>
    <p:sldId id="257" r:id="rId3"/>
    <p:sldId id="281" r:id="rId4"/>
    <p:sldId id="261" r:id="rId5"/>
    <p:sldId id="258" r:id="rId6"/>
    <p:sldId id="282" r:id="rId7"/>
    <p:sldId id="273" r:id="rId8"/>
    <p:sldId id="276" r:id="rId9"/>
    <p:sldId id="280" r:id="rId10"/>
  </p:sldIdLst>
  <p:sldSz cx="9144000" cy="6858000" type="screen4x3"/>
  <p:notesSz cx="6634163" cy="97297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Zdeněk" initials="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800080"/>
    <a:srgbClr val="CC0099"/>
    <a:srgbClr val="E4A698"/>
    <a:srgbClr val="EFDAD5"/>
    <a:srgbClr val="EABBB0"/>
    <a:srgbClr val="FFE3DD"/>
    <a:srgbClr val="C6B2A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0CF87C-C9C2-4866-AE78-49B83395EA97}" type="datetimeFigureOut">
              <a:rPr lang="cs-CZ" smtClean="0"/>
              <a:pPr/>
              <a:t>16.11.2020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2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5.jp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4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476672"/>
            <a:ext cx="6787604" cy="2376264"/>
          </a:xfr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182880" indent="0" algn="ctr">
              <a:spcBef>
                <a:spcPts val="1200"/>
              </a:spcBef>
              <a:buNone/>
            </a:pPr>
            <a:r>
              <a:rPr lang="de-DE" sz="2900" b="1" cap="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TEMPORAL- und </a:t>
            </a:r>
            <a:r>
              <a:rPr lang="cs-CZ" sz="2900" b="1" cap="all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de-DE" sz="2900" b="1" cap="all" noProof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ttributsatz</a:t>
            </a:r>
            <a:r>
              <a:rPr lang="de-DE" sz="2900" b="1" cap="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br>
              <a:rPr lang="de-DE" sz="2900" b="1" cap="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2900" b="1" cap="al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Partizipialkonstruktion</a:t>
            </a:r>
            <a:r>
              <a:rPr lang="cs-CZ" sz="3200" b="1" cap="all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3200" b="1" cap="all" dirty="0" smtClean="0">
                <a:solidFill>
                  <a:schemeClr val="tx1"/>
                </a:solidFill>
                <a:effectLst/>
              </a:rPr>
            </a:br>
            <a:r>
              <a:rPr lang="de-DE" sz="2400" b="1" cap="all" dirty="0" smtClean="0">
                <a:solidFill>
                  <a:schemeClr val="tx1"/>
                </a:solidFill>
                <a:effectLst/>
              </a:rPr>
              <a:t>Hilfe  zum  </a:t>
            </a:r>
            <a:r>
              <a:rPr lang="cs-CZ" sz="2400" b="1" cap="all" dirty="0" smtClean="0">
                <a:solidFill>
                  <a:schemeClr val="tx1"/>
                </a:solidFill>
                <a:effectLst/>
              </a:rPr>
              <a:t>portfolio 08</a:t>
            </a:r>
            <a:br>
              <a:rPr lang="cs-CZ" sz="2400" b="1" cap="all" dirty="0" smtClean="0">
                <a:solidFill>
                  <a:schemeClr val="tx1"/>
                </a:solidFill>
                <a:effectLst/>
              </a:rPr>
            </a:br>
            <a:r>
              <a:rPr lang="cs-CZ" sz="2400" b="1" cap="all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2400" b="1" cap="all" dirty="0" smtClean="0">
                <a:solidFill>
                  <a:schemeClr val="tx1"/>
                </a:solidFill>
                <a:effectLst/>
              </a:rPr>
            </a:br>
            <a:r>
              <a:rPr lang="cs-CZ" sz="2200" b="1" i="1" spc="-150" dirty="0" smtClean="0">
                <a:solidFill>
                  <a:srgbClr val="000066"/>
                </a:solidFill>
                <a:effectLst/>
              </a:rPr>
              <a:t>Ing. Zdeněk Vávra, Ph.D.</a:t>
            </a:r>
            <a:br>
              <a:rPr lang="cs-CZ" sz="2200" b="1" i="1" spc="-150" dirty="0" smtClean="0">
                <a:solidFill>
                  <a:srgbClr val="000066"/>
                </a:solidFill>
                <a:effectLst/>
              </a:rPr>
            </a:br>
            <a:r>
              <a:rPr lang="de-DE" sz="2200" b="1" i="1" spc="-150" dirty="0" smtClean="0">
                <a:solidFill>
                  <a:srgbClr val="000066"/>
                </a:solidFill>
                <a:effectLst/>
              </a:rPr>
              <a:t>Vortrag</a:t>
            </a:r>
            <a:r>
              <a:rPr lang="cs-CZ" sz="2200" b="1" i="1" spc="-150" dirty="0" smtClean="0">
                <a:solidFill>
                  <a:srgbClr val="000066"/>
                </a:solidFill>
                <a:effectLst/>
              </a:rPr>
              <a:t> MOSN3, 16.11.2020</a:t>
            </a:r>
            <a:endParaRPr lang="de-DE" sz="2200" b="1" i="1" spc="-150" dirty="0">
              <a:solidFill>
                <a:srgbClr val="000066"/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2708920"/>
            <a:ext cx="7056784" cy="3456384"/>
          </a:xfrm>
        </p:spPr>
        <p:txBody>
          <a:bodyPr anchor="ctr">
            <a:noAutofit/>
          </a:bodyPr>
          <a:lstStyle/>
          <a:p>
            <a:pPr marL="342900" indent="-342900" algn="l">
              <a:buClr>
                <a:srgbClr val="004620"/>
              </a:buClr>
              <a:buAutoNum type="arabicPeriod"/>
            </a:pPr>
            <a:endParaRPr lang="cs-CZ" sz="1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Temporalsatz: </a:t>
            </a:r>
            <a:r>
              <a:rPr lang="cs-CZ" sz="1800" b="1" dirty="0" smtClean="0">
                <a:solidFill>
                  <a:schemeClr val="accent1">
                    <a:lumMod val="50000"/>
                  </a:schemeClr>
                </a:solidFill>
              </a:rPr>
              <a:t>a. </a:t>
            </a: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Vorzeitigkeit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cs-CZ" sz="1800" b="1" dirty="0" smtClean="0">
                <a:solidFill>
                  <a:schemeClr val="accent1">
                    <a:lumMod val="50000"/>
                  </a:schemeClr>
                </a:solidFill>
              </a:rPr>
              <a:t>b. </a:t>
            </a: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Gleichzeitigkeit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cs-CZ" sz="1800" b="1" dirty="0" smtClean="0">
                <a:solidFill>
                  <a:schemeClr val="accent1">
                    <a:lumMod val="50000"/>
                  </a:schemeClr>
                </a:solidFill>
              </a:rPr>
              <a:t>c. </a:t>
            </a: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Nachzeitigkeit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Attributsatz</a:t>
            </a:r>
            <a:r>
              <a:rPr lang="cs-CZ" sz="1800" b="1" dirty="0" smtClean="0">
                <a:solidFill>
                  <a:schemeClr val="accent1">
                    <a:lumMod val="50000"/>
                  </a:schemeClr>
                </a:solidFill>
              </a:rPr>
              <a:t>: a. </a:t>
            </a: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Relativsatz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cs-CZ" sz="1800" b="1" dirty="0" smtClean="0">
                <a:solidFill>
                  <a:schemeClr val="accent1">
                    <a:lumMod val="50000"/>
                  </a:schemeClr>
                </a:solidFill>
              </a:rPr>
              <a:t>b. </a:t>
            </a: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Weitere Attributsätze</a:t>
            </a:r>
          </a:p>
          <a:p>
            <a:pPr marL="342900" indent="-342900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Partizipialkonstruktion</a:t>
            </a:r>
          </a:p>
          <a:p>
            <a:pPr marL="0">
              <a:buClr>
                <a:srgbClr val="004620"/>
              </a:buClr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	mit Partizip I. und Partizip II.</a:t>
            </a:r>
          </a:p>
          <a:p>
            <a:pPr marL="342900" indent="-342900">
              <a:buClr>
                <a:srgbClr val="004620"/>
              </a:buClr>
              <a:buFont typeface="+mj-lt"/>
              <a:buAutoNum type="arabicPeriod" startAt="7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Literatur</a:t>
            </a:r>
            <a:endParaRPr lang="de-DE" sz="1800" dirty="0"/>
          </a:p>
        </p:txBody>
      </p:sp>
      <p:pic>
        <p:nvPicPr>
          <p:cNvPr id="1026" name="Picture 2" descr="C:\Users\Zdeněk\Desktop\imag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982" y="3140968"/>
            <a:ext cx="291112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560840" cy="936104"/>
          </a:xfr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Lücke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1: TEMPORALSATZ - a. </a:t>
            </a:r>
            <a:r>
              <a:rPr lang="de-DE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Vorzeitigkeit</a:t>
            </a:r>
            <a:endParaRPr lang="de-DE" sz="2800" b="1" cap="al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99592" y="1196752"/>
            <a:ext cx="8136904" cy="5445348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de-DE" sz="1800" dirty="0" smtClean="0"/>
              <a:t>In Temporalsätzen steht nie das Futur im NS.</a:t>
            </a:r>
          </a:p>
          <a:p>
            <a:pPr>
              <a:lnSpc>
                <a:spcPct val="110000"/>
              </a:lnSpc>
            </a:pPr>
            <a:r>
              <a:rPr lang="de-DE" sz="1800" b="1" dirty="0" smtClean="0">
                <a:solidFill>
                  <a:srgbClr val="C00000"/>
                </a:solidFill>
              </a:rPr>
              <a:t>a. Vorzeitigkeit: </a:t>
            </a:r>
            <a:r>
              <a:rPr lang="de-DE" sz="1800" dirty="0" smtClean="0"/>
              <a:t>Die Handlung im NS liegt vor der Handlung des HS</a:t>
            </a:r>
            <a:r>
              <a:rPr lang="cs-CZ" sz="1800" dirty="0" smtClean="0"/>
              <a:t>: </a:t>
            </a:r>
            <a:r>
              <a:rPr lang="cs-CZ" sz="1600" b="1" noProof="1">
                <a:solidFill>
                  <a:srgbClr val="002060"/>
                </a:solidFill>
              </a:rPr>
              <a:t>Sobald sie mich sah, verschwand sie. </a:t>
            </a:r>
            <a:r>
              <a:rPr lang="de-DE" sz="1600" dirty="0" smtClean="0"/>
              <a:t> </a:t>
            </a:r>
          </a:p>
          <a:p>
            <a:pPr>
              <a:lnSpc>
                <a:spcPct val="110000"/>
              </a:lnSpc>
            </a:pPr>
            <a:r>
              <a:rPr lang="de-DE" sz="1800" u="sng" dirty="0" smtClean="0"/>
              <a:t>Konjunktionen</a:t>
            </a:r>
            <a:r>
              <a:rPr lang="de-DE" sz="1800" dirty="0" smtClean="0"/>
              <a:t>: </a:t>
            </a:r>
            <a:r>
              <a:rPr lang="de-DE" sz="1800" b="1" dirty="0" smtClean="0">
                <a:solidFill>
                  <a:srgbClr val="00B050"/>
                </a:solidFill>
              </a:rPr>
              <a:t>nachdem</a:t>
            </a:r>
            <a:r>
              <a:rPr lang="de-DE" sz="1800" dirty="0" smtClean="0"/>
              <a:t>, </a:t>
            </a:r>
            <a:r>
              <a:rPr lang="de-DE" sz="1800" b="1" dirty="0" smtClean="0">
                <a:solidFill>
                  <a:srgbClr val="00B050"/>
                </a:solidFill>
              </a:rPr>
              <a:t>seitdem</a:t>
            </a:r>
            <a:r>
              <a:rPr lang="cs-CZ" sz="1800" dirty="0" smtClean="0"/>
              <a:t>, </a:t>
            </a:r>
            <a:r>
              <a:rPr lang="de-DE" sz="1800" b="1" dirty="0" smtClean="0">
                <a:solidFill>
                  <a:srgbClr val="00B050"/>
                </a:solidFill>
              </a:rPr>
              <a:t>kaum </a:t>
            </a:r>
            <a:r>
              <a:rPr lang="de-DE" sz="1800" b="1" dirty="0">
                <a:solidFill>
                  <a:srgbClr val="00B050"/>
                </a:solidFill>
              </a:rPr>
              <a:t>dass </a:t>
            </a:r>
            <a:r>
              <a:rPr lang="de-DE" sz="1800" dirty="0" smtClean="0"/>
              <a:t>(</a:t>
            </a:r>
            <a:r>
              <a:rPr lang="de-DE" sz="1800" i="1" dirty="0" smtClean="0"/>
              <a:t>dass</a:t>
            </a:r>
            <a:r>
              <a:rPr lang="de-DE" sz="1800" dirty="0" smtClean="0"/>
              <a:t> weglassbar </a:t>
            </a:r>
            <a:r>
              <a:rPr lang="de-DE" sz="1800" dirty="0" smtClean="0">
                <a:latin typeface="Times New Roman"/>
                <a:cs typeface="Times New Roman"/>
              </a:rPr>
              <a:t>→</a:t>
            </a:r>
            <a:r>
              <a:rPr lang="de-DE" sz="1800" dirty="0" smtClean="0"/>
              <a:t> indirekte Wortfolge), </a:t>
            </a:r>
            <a:r>
              <a:rPr lang="de-DE" sz="1800" b="1" dirty="0">
                <a:solidFill>
                  <a:srgbClr val="00B050"/>
                </a:solidFill>
              </a:rPr>
              <a:t>sobald</a:t>
            </a:r>
            <a:r>
              <a:rPr lang="de-DE" sz="1800" dirty="0"/>
              <a:t>, </a:t>
            </a:r>
            <a:r>
              <a:rPr lang="de-DE" sz="1800" b="1" dirty="0">
                <a:solidFill>
                  <a:srgbClr val="00B050"/>
                </a:solidFill>
              </a:rPr>
              <a:t>sowie</a:t>
            </a:r>
            <a:r>
              <a:rPr lang="de-DE" sz="1800" dirty="0"/>
              <a:t> (temporal), </a:t>
            </a:r>
            <a:r>
              <a:rPr lang="de-DE" sz="1800" b="1" dirty="0" smtClean="0">
                <a:solidFill>
                  <a:srgbClr val="00B050"/>
                </a:solidFill>
              </a:rPr>
              <a:t>als</a:t>
            </a:r>
            <a:r>
              <a:rPr lang="de-DE" sz="1800" dirty="0" smtClean="0"/>
              <a:t> (auch Gleichzeitigkeit)</a:t>
            </a:r>
          </a:p>
          <a:p>
            <a:pPr>
              <a:lnSpc>
                <a:spcPct val="110000"/>
              </a:lnSpc>
            </a:pPr>
            <a:r>
              <a:rPr lang="de-DE" sz="1800" dirty="0" smtClean="0"/>
              <a:t>Bei Satzgefügen mit </a:t>
            </a:r>
            <a:r>
              <a:rPr lang="de-DE" sz="1800" b="1" i="1" dirty="0" smtClean="0">
                <a:solidFill>
                  <a:srgbClr val="C00000"/>
                </a:solidFill>
              </a:rPr>
              <a:t>nachdem</a:t>
            </a:r>
            <a:r>
              <a:rPr lang="de-DE" sz="1800" i="1" dirty="0" smtClean="0"/>
              <a:t> </a:t>
            </a:r>
            <a:r>
              <a:rPr lang="de-DE" sz="1800" dirty="0" smtClean="0"/>
              <a:t>und </a:t>
            </a:r>
            <a:r>
              <a:rPr lang="de-DE" sz="1800" b="1" i="1" dirty="0" smtClean="0">
                <a:solidFill>
                  <a:srgbClr val="C00000"/>
                </a:solidFill>
              </a:rPr>
              <a:t>kaum dass </a:t>
            </a:r>
            <a:r>
              <a:rPr lang="de-DE" sz="1800" dirty="0" smtClean="0"/>
              <a:t>ist üblicherweise </a:t>
            </a:r>
            <a:r>
              <a:rPr lang="de-DE" sz="1800" b="1" dirty="0" smtClean="0">
                <a:solidFill>
                  <a:srgbClr val="C00000"/>
                </a:solidFill>
              </a:rPr>
              <a:t>Zeitenwechsel</a:t>
            </a:r>
            <a:r>
              <a:rPr lang="de-DE" sz="1800" dirty="0" smtClean="0">
                <a:solidFill>
                  <a:srgbClr val="C00000"/>
                </a:solidFill>
              </a:rPr>
              <a:t> </a:t>
            </a:r>
            <a:r>
              <a:rPr lang="de-DE" sz="1800" dirty="0" smtClean="0"/>
              <a:t>notwendig. </a:t>
            </a:r>
            <a:r>
              <a:rPr lang="de-DE" sz="1800" dirty="0" smtClean="0">
                <a:solidFill>
                  <a:srgbClr val="800080"/>
                </a:solidFill>
              </a:rPr>
              <a:t>Bei </a:t>
            </a:r>
            <a:r>
              <a:rPr lang="de-DE" sz="1800" b="1" i="1" dirty="0" smtClean="0">
                <a:solidFill>
                  <a:srgbClr val="800080"/>
                </a:solidFill>
              </a:rPr>
              <a:t>kaum dass </a:t>
            </a:r>
            <a:r>
              <a:rPr lang="de-DE" sz="1800" dirty="0" smtClean="0">
                <a:solidFill>
                  <a:srgbClr val="800080"/>
                </a:solidFill>
              </a:rPr>
              <a:t>folgt eine Handlung sofort auf die andere,</a:t>
            </a:r>
            <a:r>
              <a:rPr lang="de-DE" sz="1800" dirty="0" smtClean="0"/>
              <a:t> </a:t>
            </a:r>
            <a:r>
              <a:rPr lang="de-DE" sz="1800" i="1" dirty="0" smtClean="0">
                <a:solidFill>
                  <a:srgbClr val="800080"/>
                </a:solidFill>
              </a:rPr>
              <a:t>„bei </a:t>
            </a:r>
            <a:r>
              <a:rPr lang="de-DE" sz="1800" b="1" i="1" dirty="0" smtClean="0">
                <a:solidFill>
                  <a:srgbClr val="800080"/>
                </a:solidFill>
              </a:rPr>
              <a:t>nachdem</a:t>
            </a:r>
            <a:r>
              <a:rPr lang="de-DE" sz="1800" i="1" dirty="0" smtClean="0">
                <a:solidFill>
                  <a:srgbClr val="800080"/>
                </a:solidFill>
              </a:rPr>
              <a:t> kann eine gewisse Zeitspanne zwischen den beiden Handlungen liegen“.</a:t>
            </a:r>
            <a:r>
              <a:rPr lang="de-DE" sz="1800" i="1" dirty="0" smtClean="0"/>
              <a:t> </a:t>
            </a:r>
            <a:r>
              <a:rPr lang="de-DE" sz="1600" dirty="0" smtClean="0"/>
              <a:t>[Dreyer/Schmitt 1991: 139].</a:t>
            </a:r>
          </a:p>
          <a:p>
            <a:pPr>
              <a:lnSpc>
                <a:spcPct val="110000"/>
              </a:lnSpc>
            </a:pPr>
            <a:r>
              <a:rPr lang="de-DE" sz="1800" b="1" dirty="0" smtClean="0">
                <a:solidFill>
                  <a:srgbClr val="00B050"/>
                </a:solidFill>
              </a:rPr>
              <a:t>Perfekt </a:t>
            </a:r>
            <a:r>
              <a:rPr lang="de-DE" sz="1800" b="1" dirty="0" smtClean="0">
                <a:solidFill>
                  <a:srgbClr val="C00000"/>
                </a:solidFill>
              </a:rPr>
              <a:t>– </a:t>
            </a:r>
            <a:r>
              <a:rPr lang="de-DE" sz="1800" b="1" dirty="0" smtClean="0">
                <a:solidFill>
                  <a:srgbClr val="002060"/>
                </a:solidFill>
              </a:rPr>
              <a:t>Präsens </a:t>
            </a:r>
            <a:r>
              <a:rPr lang="de-DE" sz="1800" b="1" dirty="0" smtClean="0">
                <a:solidFill>
                  <a:schemeClr val="accent6">
                    <a:lumMod val="50000"/>
                  </a:schemeClr>
                </a:solidFill>
              </a:rPr>
              <a:t>(Futur) </a:t>
            </a:r>
            <a:r>
              <a:rPr lang="de-DE" sz="1800" b="1" dirty="0" smtClean="0">
                <a:solidFill>
                  <a:srgbClr val="002060"/>
                </a:solidFill>
              </a:rPr>
              <a:t>: 				</a:t>
            </a:r>
            <a:r>
              <a:rPr lang="de-DE" sz="1800" b="1" dirty="0" smtClean="0">
                <a:solidFill>
                  <a:srgbClr val="C00000"/>
                </a:solidFill>
              </a:rPr>
              <a:t>	</a:t>
            </a:r>
            <a:r>
              <a:rPr lang="de-DE" sz="1600" b="1" dirty="0" smtClean="0">
                <a:solidFill>
                  <a:srgbClr val="00B050"/>
                </a:solidFill>
              </a:rPr>
              <a:t>Nachdem er sein Wort nicht gehalten hat, </a:t>
            </a:r>
            <a:r>
              <a:rPr lang="de-DE" sz="1600" b="1" dirty="0" smtClean="0">
                <a:solidFill>
                  <a:srgbClr val="002060"/>
                </a:solidFill>
              </a:rPr>
              <a:t>glaube ich ihm nicht mehr.</a:t>
            </a:r>
            <a:r>
              <a:rPr lang="de-DE" sz="1600" b="1" dirty="0" smtClean="0">
                <a:solidFill>
                  <a:srgbClr val="00B050"/>
                </a:solidFill>
              </a:rPr>
              <a:t> 	</a:t>
            </a:r>
            <a:r>
              <a:rPr lang="de-DE" sz="1600" b="1" dirty="0" smtClean="0">
                <a:solidFill>
                  <a:srgbClr val="002060"/>
                </a:solidFill>
              </a:rPr>
              <a:t>Wir sehen den ersten Gasthof,</a:t>
            </a:r>
            <a:r>
              <a:rPr lang="de-DE" sz="1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de-DE" sz="1600" b="1" dirty="0" smtClean="0">
                <a:solidFill>
                  <a:srgbClr val="00B050"/>
                </a:solidFill>
              </a:rPr>
              <a:t>nachdem wir 20 km gewandert sind.	Nachdem wir in Berlin angekommen sind, </a:t>
            </a:r>
            <a:r>
              <a:rPr lang="de-DE" sz="1600" b="1" dirty="0" smtClean="0">
                <a:solidFill>
                  <a:schemeClr val="accent6">
                    <a:lumMod val="50000"/>
                  </a:schemeClr>
                </a:solidFill>
              </a:rPr>
              <a:t>werden wir zuerst ausruhen. </a:t>
            </a:r>
          </a:p>
          <a:p>
            <a:pPr>
              <a:lnSpc>
                <a:spcPct val="110000"/>
              </a:lnSpc>
            </a:pPr>
            <a:r>
              <a:rPr lang="de-DE" sz="1800" b="1" dirty="0" smtClean="0">
                <a:solidFill>
                  <a:srgbClr val="FF0000"/>
                </a:solidFill>
              </a:rPr>
              <a:t>Plusquamperfekt</a:t>
            </a:r>
            <a:r>
              <a:rPr lang="de-DE" sz="1800" b="1" dirty="0" smtClean="0">
                <a:solidFill>
                  <a:srgbClr val="00B050"/>
                </a:solidFill>
              </a:rPr>
              <a:t> </a:t>
            </a:r>
            <a:r>
              <a:rPr lang="de-DE" sz="1800" b="1" dirty="0" smtClean="0">
                <a:solidFill>
                  <a:srgbClr val="C00000"/>
                </a:solidFill>
              </a:rPr>
              <a:t>– </a:t>
            </a:r>
            <a:r>
              <a:rPr lang="de-DE" sz="1800" b="1" dirty="0" smtClean="0">
                <a:solidFill>
                  <a:srgbClr val="002060"/>
                </a:solidFill>
              </a:rPr>
              <a:t>Präteritum </a:t>
            </a:r>
            <a:r>
              <a:rPr lang="de-DE" sz="1800" b="1" dirty="0" smtClean="0">
                <a:solidFill>
                  <a:schemeClr val="accent6">
                    <a:lumMod val="50000"/>
                  </a:schemeClr>
                </a:solidFill>
              </a:rPr>
              <a:t>(Perfekt) </a:t>
            </a:r>
            <a:r>
              <a:rPr lang="de-DE" sz="1800" b="1" dirty="0" smtClean="0">
                <a:solidFill>
                  <a:srgbClr val="002060"/>
                </a:solidFill>
              </a:rPr>
              <a:t>: 			</a:t>
            </a:r>
            <a:r>
              <a:rPr lang="de-DE" sz="1800" b="1" dirty="0" smtClean="0">
                <a:solidFill>
                  <a:srgbClr val="C00000"/>
                </a:solidFill>
              </a:rPr>
              <a:t>	</a:t>
            </a:r>
            <a:r>
              <a:rPr lang="de-DE" sz="1600" b="1" dirty="0" smtClean="0">
                <a:solidFill>
                  <a:srgbClr val="FF0000"/>
                </a:solidFill>
              </a:rPr>
              <a:t>Nachdem er fünf Schnäpse getrunken hatte, </a:t>
            </a:r>
            <a:r>
              <a:rPr lang="de-DE" sz="1600" b="1" dirty="0" smtClean="0">
                <a:solidFill>
                  <a:srgbClr val="002060"/>
                </a:solidFill>
              </a:rPr>
              <a:t>fiel er in tiefen Schlaf.</a:t>
            </a:r>
            <a:r>
              <a:rPr lang="de-DE" sz="1600" b="1" dirty="0" smtClean="0">
                <a:solidFill>
                  <a:srgbClr val="00B050"/>
                </a:solidFill>
              </a:rPr>
              <a:t>    </a:t>
            </a:r>
            <a:r>
              <a:rPr lang="de-DE" sz="1800" b="1" dirty="0" smtClean="0">
                <a:solidFill>
                  <a:srgbClr val="00B050"/>
                </a:solidFill>
              </a:rPr>
              <a:t>	</a:t>
            </a:r>
            <a:r>
              <a:rPr lang="de-DE" sz="1600" b="1" dirty="0" smtClean="0">
                <a:solidFill>
                  <a:srgbClr val="FF0000"/>
                </a:solidFill>
              </a:rPr>
              <a:t>Nachdem ich beleidigt worden war, </a:t>
            </a:r>
            <a:r>
              <a:rPr lang="de-DE" sz="1600" b="1" dirty="0" smtClean="0">
                <a:solidFill>
                  <a:srgbClr val="002060"/>
                </a:solidFill>
              </a:rPr>
              <a:t>warf ich die Tür hinter mir zu. 	</a:t>
            </a:r>
            <a:r>
              <a:rPr lang="de-DE" sz="1600" b="1" dirty="0" smtClean="0">
                <a:solidFill>
                  <a:srgbClr val="FF0000"/>
                </a:solidFill>
              </a:rPr>
              <a:t>Nachdem sie ertrunken war, </a:t>
            </a:r>
            <a:r>
              <a:rPr lang="de-DE" sz="1600" b="1" dirty="0" smtClean="0">
                <a:solidFill>
                  <a:schemeClr val="accent6">
                    <a:lumMod val="50000"/>
                  </a:schemeClr>
                </a:solidFill>
              </a:rPr>
              <a:t>hat man sie lange nicht gefunden.</a:t>
            </a:r>
            <a:endParaRPr lang="de-DE" sz="1600" b="1" dirty="0" smtClean="0">
              <a:solidFill>
                <a:srgbClr val="002060"/>
              </a:solidFill>
            </a:endParaRPr>
          </a:p>
          <a:p>
            <a:pPr marL="82296" indent="0">
              <a:lnSpc>
                <a:spcPct val="110000"/>
              </a:lnSpc>
              <a:buNone/>
            </a:pPr>
            <a:endParaRPr lang="de-DE" sz="1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lnSpc>
                <a:spcPct val="110000"/>
              </a:lnSpc>
            </a:pPr>
            <a:endParaRPr lang="cs-CZ" sz="1600" b="1" noProof="1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404664"/>
            <a:ext cx="5688632" cy="1368152"/>
          </a:xfr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Lücke</a:t>
            </a:r>
            <a:r>
              <a:rPr lang="cs-CZ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2: </a:t>
            </a:r>
            <a:r>
              <a:rPr lang="cs-CZ" sz="3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TEMPORALSATZ  </a:t>
            </a:r>
            <a:r>
              <a:rPr lang="cs-CZ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cs-CZ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cs-CZ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b. </a:t>
            </a:r>
            <a:r>
              <a:rPr lang="de-DE" sz="3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Gleichzeitigkeit</a:t>
            </a:r>
            <a:endParaRPr lang="de-DE" sz="3000" b="1" cap="all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827584" y="1916832"/>
            <a:ext cx="8316416" cy="4725268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de-DE" sz="1800" b="1" dirty="0" smtClean="0">
                <a:solidFill>
                  <a:srgbClr val="C00000"/>
                </a:solidFill>
              </a:rPr>
              <a:t>a. Gleichzeitigkeit: </a:t>
            </a:r>
            <a:r>
              <a:rPr lang="de-DE" sz="1800" dirty="0" smtClean="0"/>
              <a:t>Die zwei (oder mehr) Handlungen laufen gleichzeitig ab. </a:t>
            </a:r>
            <a:r>
              <a:rPr lang="de-DE" sz="1600" b="1" dirty="0" smtClean="0">
                <a:solidFill>
                  <a:srgbClr val="002060"/>
                </a:solidFill>
              </a:rPr>
              <a:t>Während ich aufräume, siehst du ruhig fern.</a:t>
            </a:r>
            <a:r>
              <a:rPr lang="de-DE" sz="1800" dirty="0" smtClean="0"/>
              <a:t> </a:t>
            </a:r>
            <a:r>
              <a:rPr lang="de-DE" sz="1800" dirty="0" smtClean="0">
                <a:solidFill>
                  <a:srgbClr val="800080"/>
                </a:solidFill>
              </a:rPr>
              <a:t>„Die Zeiten im Haupt- und Nebensatz sind immer gleich</a:t>
            </a:r>
            <a:r>
              <a:rPr lang="de-DE" sz="1800" i="1" dirty="0" smtClean="0">
                <a:solidFill>
                  <a:srgbClr val="800080"/>
                </a:solidFill>
              </a:rPr>
              <a:t>“.</a:t>
            </a:r>
            <a:r>
              <a:rPr lang="de-DE" sz="1800" i="1" dirty="0" smtClean="0"/>
              <a:t> </a:t>
            </a:r>
            <a:r>
              <a:rPr lang="de-DE" sz="1600" dirty="0" smtClean="0"/>
              <a:t>[Dreyer/Schmitt 1991: 138]. </a:t>
            </a:r>
            <a:endParaRPr lang="cs-CZ" sz="1600" dirty="0" smtClean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de-DE" sz="1600" u="sng" dirty="0"/>
              <a:t>Konjunktionen</a:t>
            </a:r>
            <a:r>
              <a:rPr lang="de-DE" sz="1600" dirty="0"/>
              <a:t>: </a:t>
            </a:r>
            <a:r>
              <a:rPr lang="de-DE" sz="1600" b="1" dirty="0">
                <a:solidFill>
                  <a:srgbClr val="00B050"/>
                </a:solidFill>
              </a:rPr>
              <a:t>während</a:t>
            </a:r>
            <a:r>
              <a:rPr lang="de-DE" sz="1600" dirty="0"/>
              <a:t>, </a:t>
            </a:r>
            <a:r>
              <a:rPr lang="de-DE" sz="1600" b="1" dirty="0">
                <a:solidFill>
                  <a:srgbClr val="00B050"/>
                </a:solidFill>
              </a:rPr>
              <a:t>als</a:t>
            </a:r>
            <a:r>
              <a:rPr lang="de-DE" sz="1600" dirty="0"/>
              <a:t> (steht nur</a:t>
            </a:r>
            <a:r>
              <a:rPr lang="cs-CZ" sz="1600" dirty="0"/>
              <a:t> </a:t>
            </a:r>
            <a:r>
              <a:rPr lang="de-DE" sz="1600" dirty="0"/>
              <a:t>bei einmaligen Handlungen in der Vergangenheit), </a:t>
            </a:r>
            <a:r>
              <a:rPr lang="de-DE" sz="1600" b="1" dirty="0">
                <a:solidFill>
                  <a:srgbClr val="00B050"/>
                </a:solidFill>
              </a:rPr>
              <a:t>wenn</a:t>
            </a:r>
            <a:r>
              <a:rPr lang="de-DE" sz="1600" dirty="0"/>
              <a:t> (immer wenn / jedes</a:t>
            </a:r>
            <a:r>
              <a:rPr lang="cs-CZ" sz="1600" dirty="0"/>
              <a:t> M</a:t>
            </a:r>
            <a:r>
              <a:rPr lang="de-DE" sz="1600" dirty="0"/>
              <a:t>al wenn), </a:t>
            </a:r>
            <a:r>
              <a:rPr lang="de-DE" sz="1600" b="1" dirty="0">
                <a:solidFill>
                  <a:srgbClr val="00B050"/>
                </a:solidFill>
              </a:rPr>
              <a:t>sooft</a:t>
            </a:r>
            <a:r>
              <a:rPr lang="de-DE" sz="1600" dirty="0"/>
              <a:t>, </a:t>
            </a:r>
            <a:r>
              <a:rPr lang="de-DE" sz="1600" b="1" dirty="0">
                <a:solidFill>
                  <a:srgbClr val="00B050"/>
                </a:solidFill>
              </a:rPr>
              <a:t>solange</a:t>
            </a:r>
            <a:endParaRPr lang="cs-CZ" sz="1600" b="1" dirty="0">
              <a:solidFill>
                <a:srgbClr val="00B050"/>
              </a:solidFill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endParaRPr lang="cs-CZ" sz="1600" dirty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endParaRPr lang="de-DE" sz="1600" dirty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endParaRPr lang="cs-CZ" sz="700" dirty="0" smtClean="0"/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de-DE" sz="1800" dirty="0" smtClean="0"/>
              <a:t>Im Vergleich zu anderen NS verwendet man </a:t>
            </a:r>
            <a:r>
              <a:rPr lang="cs-CZ" sz="1800" dirty="0" smtClean="0"/>
              <a:t>relativ </a:t>
            </a:r>
            <a:r>
              <a:rPr lang="de-DE" sz="1800" dirty="0" smtClean="0"/>
              <a:t>häufig</a:t>
            </a:r>
            <a:r>
              <a:rPr lang="cs-CZ" sz="1800" dirty="0" smtClean="0"/>
              <a:t> </a:t>
            </a:r>
            <a:r>
              <a:rPr lang="de-DE" sz="1800" dirty="0" smtClean="0"/>
              <a:t>das Präteritum: 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cs-CZ" sz="2000" b="1" noProof="1" smtClean="0">
                <a:solidFill>
                  <a:srgbClr val="002060"/>
                </a:solidFill>
              </a:rPr>
              <a:t>		</a:t>
            </a:r>
            <a:r>
              <a:rPr lang="cs-CZ" sz="1600" b="1" noProof="1" smtClean="0">
                <a:solidFill>
                  <a:srgbClr val="00B050"/>
                </a:solidFill>
              </a:rPr>
              <a:t>Als</a:t>
            </a:r>
            <a:r>
              <a:rPr lang="cs-CZ" sz="1600" b="1" noProof="1" smtClean="0">
                <a:solidFill>
                  <a:srgbClr val="002060"/>
                </a:solidFill>
              </a:rPr>
              <a:t> </a:t>
            </a:r>
            <a:r>
              <a:rPr lang="cs-CZ" sz="1600" b="1" noProof="1">
                <a:solidFill>
                  <a:srgbClr val="002060"/>
                </a:solidFill>
              </a:rPr>
              <a:t>ich zum Bahnhof kam, war </a:t>
            </a:r>
            <a:r>
              <a:rPr lang="cs-CZ" sz="1600" b="1" noProof="1" smtClean="0">
                <a:solidFill>
                  <a:srgbClr val="002060"/>
                </a:solidFill>
              </a:rPr>
              <a:t>der Zug </a:t>
            </a:r>
            <a:r>
              <a:rPr lang="cs-CZ" sz="1600" b="1" noProof="1">
                <a:solidFill>
                  <a:srgbClr val="002060"/>
                </a:solidFill>
              </a:rPr>
              <a:t>schon weg. </a:t>
            </a:r>
            <a:r>
              <a:rPr lang="cs-CZ" sz="1600" b="1" noProof="1" smtClean="0">
                <a:solidFill>
                  <a:srgbClr val="002060"/>
                </a:solidFill>
              </a:rPr>
              <a:t>			</a:t>
            </a:r>
            <a:r>
              <a:rPr lang="cs-CZ" sz="1600" b="1" noProof="1" smtClean="0">
                <a:solidFill>
                  <a:srgbClr val="00B050"/>
                </a:solidFill>
              </a:rPr>
              <a:t>Sooft</a:t>
            </a:r>
            <a:r>
              <a:rPr lang="cs-CZ" sz="1600" b="1" noProof="1" smtClean="0">
                <a:solidFill>
                  <a:srgbClr val="002060"/>
                </a:solidFill>
              </a:rPr>
              <a:t> es an der Tür läutete, erschrak er furchtbar.</a:t>
            </a:r>
            <a:endParaRPr lang="cs-CZ" sz="1600" noProof="1" smtClean="0"/>
          </a:p>
          <a:p>
            <a:pPr>
              <a:lnSpc>
                <a:spcPct val="110000"/>
              </a:lnSpc>
            </a:pPr>
            <a:r>
              <a:rPr lang="de-DE" sz="1600" b="1" dirty="0" smtClean="0">
                <a:solidFill>
                  <a:srgbClr val="00B050"/>
                </a:solidFill>
              </a:rPr>
              <a:t>Besonderheit: </a:t>
            </a:r>
            <a:r>
              <a:rPr lang="de-DE" sz="1600" dirty="0" smtClean="0"/>
              <a:t>Als </a:t>
            </a:r>
            <a:r>
              <a:rPr lang="de-DE" sz="1600" b="1" dirty="0" smtClean="0"/>
              <a:t>historisches</a:t>
            </a:r>
            <a:r>
              <a:rPr lang="de-DE" sz="1600" dirty="0" smtClean="0"/>
              <a:t> </a:t>
            </a:r>
            <a:r>
              <a:rPr lang="de-DE" sz="1600" b="1" dirty="0" smtClean="0"/>
              <a:t>Präsens</a:t>
            </a:r>
            <a:r>
              <a:rPr lang="de-DE" sz="1600" dirty="0" smtClean="0"/>
              <a:t> (lat. </a:t>
            </a:r>
            <a:r>
              <a:rPr lang="de-DE" sz="1600" noProof="1" smtClean="0"/>
              <a:t>praesens historicum</a:t>
            </a:r>
            <a:r>
              <a:rPr lang="de-DE" sz="1600" dirty="0" smtClean="0"/>
              <a:t>) bezeichnet man die Verwendung des </a:t>
            </a:r>
            <a:r>
              <a:rPr lang="de-DE" sz="1600" b="1" dirty="0" smtClean="0"/>
              <a:t>Präsens</a:t>
            </a:r>
            <a:r>
              <a:rPr lang="de-DE" sz="1600" dirty="0" smtClean="0"/>
              <a:t> in Erzählungen von Vergangenem:</a:t>
            </a:r>
          </a:p>
          <a:p>
            <a:pPr>
              <a:lnSpc>
                <a:spcPct val="110000"/>
              </a:lnSpc>
            </a:pPr>
            <a:r>
              <a:rPr lang="de-DE" sz="1600" b="1" dirty="0" smtClean="0">
                <a:solidFill>
                  <a:srgbClr val="00B050"/>
                </a:solidFill>
              </a:rPr>
              <a:t>Wie </a:t>
            </a:r>
            <a:r>
              <a:rPr lang="de-DE" sz="1600" b="1" dirty="0" smtClean="0">
                <a:solidFill>
                  <a:srgbClr val="002060"/>
                </a:solidFill>
              </a:rPr>
              <a:t>das Licht schon aus ist, da kommt Ingeborg leise ins Schlafzimmer und gibt mir einen Kuss. /</a:t>
            </a:r>
            <a:r>
              <a:rPr lang="de-DE" sz="1600" dirty="0" smtClean="0">
                <a:solidFill>
                  <a:srgbClr val="002060"/>
                </a:solidFill>
              </a:rPr>
              <a:t> </a:t>
            </a:r>
            <a:r>
              <a:rPr lang="de-DE" sz="1600" b="1" dirty="0" smtClean="0">
                <a:solidFill>
                  <a:srgbClr val="00B050"/>
                </a:solidFill>
              </a:rPr>
              <a:t>Als </a:t>
            </a:r>
            <a:r>
              <a:rPr lang="de-DE" sz="1600" b="1" dirty="0" smtClean="0">
                <a:solidFill>
                  <a:srgbClr val="002060"/>
                </a:solidFill>
              </a:rPr>
              <a:t>ich morgen aufwache, ist all mein Geld weg!</a:t>
            </a:r>
            <a:endParaRPr lang="de-DE" sz="1600" b="1" dirty="0">
              <a:solidFill>
                <a:srgbClr val="00B05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1470334" y="48691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ovéPole 8"/>
          <p:cNvSpPr txBox="1"/>
          <p:nvPr/>
        </p:nvSpPr>
        <p:spPr>
          <a:xfrm>
            <a:off x="1475657" y="3573016"/>
            <a:ext cx="6842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i="1" dirty="0" smtClean="0"/>
              <a:t>„</a:t>
            </a:r>
            <a:r>
              <a:rPr lang="de-DE" sz="1600" b="1" i="1" dirty="0" smtClean="0">
                <a:solidFill>
                  <a:srgbClr val="00B050"/>
                </a:solidFill>
              </a:rPr>
              <a:t>Wenn</a:t>
            </a:r>
            <a:r>
              <a:rPr lang="de-DE" sz="1600" i="1" dirty="0" smtClean="0">
                <a:solidFill>
                  <a:srgbClr val="00B050"/>
                </a:solidFill>
              </a:rPr>
              <a:t> </a:t>
            </a:r>
            <a:r>
              <a:rPr lang="de-DE" sz="1600" i="1" dirty="0" smtClean="0"/>
              <a:t>ich in die Rente gehe, mache ich keinen Handschlag mehr. Das erste halbe Jahr werde ich nur im Schaukelstuhl sitzen.</a:t>
            </a:r>
            <a:r>
              <a:rPr lang="cs-CZ" sz="1600" i="1" dirty="0" smtClean="0"/>
              <a:t> </a:t>
            </a:r>
          </a:p>
          <a:p>
            <a:r>
              <a:rPr lang="cs-CZ" sz="1600" i="1" dirty="0" smtClean="0"/>
              <a:t>-</a:t>
            </a:r>
            <a:r>
              <a:rPr lang="de-DE" sz="1600" i="1" dirty="0" smtClean="0"/>
              <a:t> Und dann</a:t>
            </a:r>
            <a:r>
              <a:rPr lang="cs-CZ" sz="1600" i="1" dirty="0" smtClean="0"/>
              <a:t>? -</a:t>
            </a:r>
            <a:r>
              <a:rPr lang="de-DE" sz="1600" i="1" dirty="0" smtClean="0"/>
              <a:t> Dann fange ich an zu schaukeln</a:t>
            </a:r>
            <a:r>
              <a:rPr lang="cs-CZ" sz="1600" i="1" dirty="0" smtClean="0"/>
              <a:t>.</a:t>
            </a:r>
            <a:r>
              <a:rPr lang="de-DE" sz="1500" i="1" dirty="0" smtClean="0"/>
              <a:t>“</a:t>
            </a:r>
            <a:r>
              <a:rPr lang="cs-CZ" sz="1500" i="1" dirty="0" smtClean="0"/>
              <a:t>              </a:t>
            </a:r>
            <a:r>
              <a:rPr lang="de-DE" sz="1500" dirty="0" smtClean="0"/>
              <a:t>[</a:t>
            </a:r>
            <a:r>
              <a:rPr lang="cs-CZ" sz="1500" dirty="0" smtClean="0"/>
              <a:t>Vávra 1999</a:t>
            </a:r>
            <a:r>
              <a:rPr lang="de-DE" sz="1500" dirty="0" smtClean="0"/>
              <a:t>: </a:t>
            </a:r>
            <a:r>
              <a:rPr lang="cs-CZ" sz="1500" dirty="0" smtClean="0"/>
              <a:t>95</a:t>
            </a:r>
            <a:r>
              <a:rPr lang="de-DE" sz="1500" dirty="0" smtClean="0"/>
              <a:t>].</a:t>
            </a:r>
            <a:r>
              <a:rPr lang="de-DE" sz="1500" i="1" dirty="0" smtClean="0"/>
              <a:t> </a:t>
            </a:r>
            <a:endParaRPr lang="de-DE" sz="1500" i="1" dirty="0"/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7272808" cy="864096"/>
          </a:xfr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Lücke 3: TEMPORALSATZ  </a:t>
            </a:r>
            <a:br>
              <a:rPr lang="de-DE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de-DE" sz="2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c. Nachzeitigkeit – meist gleiche Tempora</a:t>
            </a:r>
            <a:endParaRPr lang="de-DE" sz="2600" b="1" cap="al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xfrm>
            <a:off x="971600" y="1052736"/>
            <a:ext cx="5544616" cy="5167496"/>
          </a:xfrm>
        </p:spPr>
        <p:txBody>
          <a:bodyPr anchor="ctr">
            <a:noAutofit/>
          </a:bodyPr>
          <a:lstStyle/>
          <a:p>
            <a:pPr marL="82296" indent="0">
              <a:lnSpc>
                <a:spcPct val="110000"/>
              </a:lnSpc>
              <a:buNone/>
            </a:pPr>
            <a:endParaRPr lang="cs-CZ" sz="1800" b="1" dirty="0">
              <a:solidFill>
                <a:srgbClr val="C00000"/>
              </a:solidFill>
            </a:endParaRPr>
          </a:p>
          <a:p>
            <a:pPr marL="82296" indent="0">
              <a:lnSpc>
                <a:spcPct val="110000"/>
              </a:lnSpc>
              <a:buNone/>
            </a:pPr>
            <a:endParaRPr lang="cs-CZ" sz="1800" b="1" dirty="0" smtClean="0">
              <a:solidFill>
                <a:srgbClr val="C00000"/>
              </a:solidFill>
            </a:endParaRPr>
          </a:p>
          <a:p>
            <a:pPr marL="82296" indent="0">
              <a:lnSpc>
                <a:spcPct val="110000"/>
              </a:lnSpc>
              <a:buNone/>
            </a:pPr>
            <a:r>
              <a:rPr lang="de-DE" sz="1800" b="1" dirty="0" smtClean="0">
                <a:solidFill>
                  <a:srgbClr val="C00000"/>
                </a:solidFill>
              </a:rPr>
              <a:t>Nachzeitigkeit: </a:t>
            </a:r>
            <a:r>
              <a:rPr lang="de-DE" sz="1800" dirty="0" smtClean="0"/>
              <a:t>Die Handlung im NS geschieht zeitlich nach der Handlung im HS. </a:t>
            </a:r>
            <a:r>
              <a:rPr lang="cs-CZ" sz="1800" dirty="0" smtClean="0"/>
              <a:t>	</a:t>
            </a:r>
          </a:p>
          <a:p>
            <a:pPr marL="82296" indent="0" algn="ctr">
              <a:lnSpc>
                <a:spcPct val="110000"/>
              </a:lnSpc>
              <a:buNone/>
            </a:pPr>
            <a:r>
              <a:rPr lang="de-DE" sz="1600" b="1" dirty="0" smtClean="0">
                <a:solidFill>
                  <a:srgbClr val="002060"/>
                </a:solidFill>
              </a:rPr>
              <a:t>Hör auf zu rauchen, bevor es zu spät ist.</a:t>
            </a:r>
            <a:r>
              <a:rPr lang="de-DE" sz="1600" dirty="0" smtClean="0"/>
              <a:t>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de-DE" sz="1800" dirty="0" smtClean="0">
                <a:solidFill>
                  <a:srgbClr val="800080"/>
                </a:solidFill>
              </a:rPr>
              <a:t>„Trotzdem wird im Deutschen im Allgemeinen im Haupt- und Nebensatz </a:t>
            </a:r>
            <a:r>
              <a:rPr lang="de-DE" sz="1800" b="1" dirty="0" smtClean="0">
                <a:solidFill>
                  <a:srgbClr val="800080"/>
                </a:solidFill>
              </a:rPr>
              <a:t>die gleiche Zeit </a:t>
            </a:r>
            <a:r>
              <a:rPr lang="de-DE" sz="1800" dirty="0" smtClean="0">
                <a:solidFill>
                  <a:srgbClr val="800080"/>
                </a:solidFill>
              </a:rPr>
              <a:t>gebraucht</a:t>
            </a:r>
            <a:r>
              <a:rPr lang="de-DE" sz="1800" i="1" dirty="0" smtClean="0">
                <a:solidFill>
                  <a:srgbClr val="800080"/>
                </a:solidFill>
              </a:rPr>
              <a:t>“.</a:t>
            </a:r>
            <a:r>
              <a:rPr lang="de-DE" sz="1800" i="1" dirty="0" smtClean="0"/>
              <a:t> 		</a:t>
            </a:r>
            <a:r>
              <a:rPr lang="de-DE" sz="1600" dirty="0" smtClean="0"/>
              <a:t>[Dreyer/Schmitt 1991: 138].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de-DE" sz="1800" u="sng" dirty="0" smtClean="0"/>
              <a:t>Konjunktionen</a:t>
            </a:r>
            <a:r>
              <a:rPr lang="de-DE" sz="1800" dirty="0" smtClean="0"/>
              <a:t>: </a:t>
            </a:r>
            <a:r>
              <a:rPr lang="de-DE" sz="1800" b="1" dirty="0" smtClean="0">
                <a:solidFill>
                  <a:srgbClr val="00B050"/>
                </a:solidFill>
              </a:rPr>
              <a:t>bis, bevor = ehe </a:t>
            </a:r>
            <a:endParaRPr lang="de-DE" sz="1800" dirty="0" smtClean="0"/>
          </a:p>
          <a:p>
            <a:pPr marL="82296" indent="0">
              <a:lnSpc>
                <a:spcPct val="110000"/>
              </a:lnSpc>
              <a:buNone/>
            </a:pPr>
            <a:r>
              <a:rPr lang="de-DE" sz="1600" b="1" noProof="1" smtClean="0">
                <a:solidFill>
                  <a:srgbClr val="00B050"/>
                </a:solidFill>
              </a:rPr>
              <a:t>	</a:t>
            </a:r>
            <a:r>
              <a:rPr lang="de-DE" sz="1600" b="1" noProof="1" smtClean="0">
                <a:solidFill>
                  <a:srgbClr val="002060"/>
                </a:solidFill>
              </a:rPr>
              <a:t>Wir </a:t>
            </a:r>
            <a:r>
              <a:rPr lang="de-DE" sz="1600" b="1" noProof="1">
                <a:solidFill>
                  <a:srgbClr val="002060"/>
                </a:solidFill>
              </a:rPr>
              <a:t>müssen etwas unternehmen, 	</a:t>
            </a:r>
            <a:r>
              <a:rPr lang="cs-CZ" sz="1600" b="1" noProof="1">
                <a:solidFill>
                  <a:srgbClr val="002060"/>
                </a:solidFill>
              </a:rPr>
              <a:t>	</a:t>
            </a:r>
            <a:r>
              <a:rPr lang="de-DE" sz="1600" b="1" noProof="1">
                <a:solidFill>
                  <a:srgbClr val="00B050"/>
                </a:solidFill>
              </a:rPr>
              <a:t>bevor </a:t>
            </a:r>
            <a:r>
              <a:rPr lang="de-DE" sz="1600" b="1" noProof="1">
                <a:solidFill>
                  <a:srgbClr val="002060"/>
                </a:solidFill>
              </a:rPr>
              <a:t>ein Unglück geschieht. </a:t>
            </a:r>
            <a:r>
              <a:rPr lang="cs-CZ" sz="1600" b="1" noProof="1">
                <a:solidFill>
                  <a:srgbClr val="002060"/>
                </a:solidFill>
              </a:rPr>
              <a:t>	</a:t>
            </a:r>
            <a:r>
              <a:rPr lang="cs-CZ" sz="1600" b="1" noProof="1" smtClean="0">
                <a:solidFill>
                  <a:srgbClr val="002060"/>
                </a:solidFill>
              </a:rPr>
              <a:t>	</a:t>
            </a:r>
            <a:r>
              <a:rPr lang="de-DE" sz="1600" b="1" noProof="1" smtClean="0">
                <a:solidFill>
                  <a:srgbClr val="00B050"/>
                </a:solidFill>
              </a:rPr>
              <a:t>Bevor </a:t>
            </a:r>
            <a:r>
              <a:rPr lang="de-DE" sz="1600" b="1" noProof="1" smtClean="0">
                <a:solidFill>
                  <a:srgbClr val="002060"/>
                </a:solidFill>
              </a:rPr>
              <a:t>sie abreiste, besuchte sie uns noch. 	</a:t>
            </a:r>
            <a:r>
              <a:rPr lang="de-DE" sz="1600" b="1" noProof="1" smtClean="0">
                <a:solidFill>
                  <a:srgbClr val="00B050"/>
                </a:solidFill>
              </a:rPr>
              <a:t>Ehe </a:t>
            </a:r>
            <a:r>
              <a:rPr lang="de-DE" sz="1600" b="1" noProof="1" smtClean="0">
                <a:solidFill>
                  <a:srgbClr val="002060"/>
                </a:solidFill>
              </a:rPr>
              <a:t>sie abreiste, besuchte sie uns noch. </a:t>
            </a:r>
            <a:r>
              <a:rPr lang="cs-CZ" sz="1600" b="1" noProof="1" smtClean="0">
                <a:solidFill>
                  <a:srgbClr val="002060"/>
                </a:solidFill>
              </a:rPr>
              <a:t>	</a:t>
            </a:r>
            <a:r>
              <a:rPr lang="de-DE" sz="1600" b="1" noProof="1" smtClean="0"/>
              <a:t>(in der Werbung auch elliptisch:)</a:t>
            </a:r>
            <a:r>
              <a:rPr lang="de-DE" sz="1600" b="1" noProof="1" smtClean="0">
                <a:solidFill>
                  <a:srgbClr val="002060"/>
                </a:solidFill>
              </a:rPr>
              <a:t>	</a:t>
            </a:r>
            <a:r>
              <a:rPr lang="de-DE" sz="1600" b="1" noProof="1" smtClean="0">
                <a:solidFill>
                  <a:srgbClr val="00B050"/>
                </a:solidFill>
              </a:rPr>
              <a:t>	Bevor </a:t>
            </a:r>
            <a:r>
              <a:rPr lang="de-DE" sz="1600" b="1" noProof="1" smtClean="0">
                <a:solidFill>
                  <a:srgbClr val="002060"/>
                </a:solidFill>
              </a:rPr>
              <a:t>die Erkältung Sie kalt erwischt! </a:t>
            </a:r>
            <a:endParaRPr lang="cs-CZ" sz="1600" b="1" noProof="1" smtClean="0">
              <a:solidFill>
                <a:srgbClr val="002060"/>
              </a:solidFill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de-DE" sz="1800" dirty="0" smtClean="0"/>
              <a:t>Dem tschechischen </a:t>
            </a:r>
            <a:r>
              <a:rPr lang="cs-CZ" sz="1800" b="1" i="1" dirty="0" smtClean="0">
                <a:solidFill>
                  <a:srgbClr val="FF0000"/>
                </a:solidFill>
              </a:rPr>
              <a:t>dokud</a:t>
            </a:r>
            <a:r>
              <a:rPr lang="de-DE" sz="1800" b="1" i="1" dirty="0" smtClean="0">
                <a:solidFill>
                  <a:srgbClr val="FF0000"/>
                </a:solidFill>
              </a:rPr>
              <a:t> ne </a:t>
            </a:r>
            <a:r>
              <a:rPr lang="de-DE" sz="1800" dirty="0" smtClean="0"/>
              <a:t>entspricht </a:t>
            </a:r>
            <a:r>
              <a:rPr lang="de-DE" sz="1800" b="1" i="1" dirty="0" smtClean="0">
                <a:solidFill>
                  <a:srgbClr val="00B050"/>
                </a:solidFill>
              </a:rPr>
              <a:t>bis</a:t>
            </a:r>
            <a:r>
              <a:rPr lang="de-DE" sz="1800" dirty="0" smtClean="0"/>
              <a:t>:</a:t>
            </a:r>
          </a:p>
          <a:p>
            <a:pPr marL="82296" indent="0">
              <a:lnSpc>
                <a:spcPct val="110000"/>
              </a:lnSpc>
              <a:buNone/>
            </a:pPr>
            <a:r>
              <a:rPr lang="cs-CZ" sz="1600" b="1" noProof="1" smtClean="0">
                <a:solidFill>
                  <a:srgbClr val="002060"/>
                </a:solidFill>
              </a:rPr>
              <a:t>	Ich warte</a:t>
            </a:r>
            <a:r>
              <a:rPr lang="de-DE" sz="1600" b="1" noProof="1" smtClean="0">
                <a:solidFill>
                  <a:srgbClr val="002060"/>
                </a:solidFill>
              </a:rPr>
              <a:t>,</a:t>
            </a:r>
            <a:r>
              <a:rPr lang="cs-CZ" sz="1600" b="1" noProof="1" smtClean="0">
                <a:solidFill>
                  <a:srgbClr val="002060"/>
                </a:solidFill>
              </a:rPr>
              <a:t> </a:t>
            </a:r>
            <a:r>
              <a:rPr lang="cs-CZ" sz="1600" b="1" noProof="1" smtClean="0">
                <a:solidFill>
                  <a:srgbClr val="00B050"/>
                </a:solidFill>
              </a:rPr>
              <a:t>bis </a:t>
            </a:r>
            <a:r>
              <a:rPr lang="cs-CZ" sz="1600" b="1" noProof="1" smtClean="0">
                <a:solidFill>
                  <a:srgbClr val="002060"/>
                </a:solidFill>
              </a:rPr>
              <a:t>du mit der Arbeit fertig bist</a:t>
            </a:r>
            <a:r>
              <a:rPr lang="de-DE" sz="1600" b="1" noProof="1" smtClean="0">
                <a:solidFill>
                  <a:srgbClr val="002060"/>
                </a:solidFill>
              </a:rPr>
              <a:t>.</a:t>
            </a:r>
            <a:r>
              <a:rPr lang="cs-CZ" sz="1600" b="1" noProof="1" smtClean="0">
                <a:solidFill>
                  <a:srgbClr val="002060"/>
                </a:solidFill>
              </a:rPr>
              <a:t>	Wir blieben draußen, </a:t>
            </a:r>
            <a:r>
              <a:rPr lang="cs-CZ" sz="1600" b="1" noProof="1">
                <a:solidFill>
                  <a:srgbClr val="00B050"/>
                </a:solidFill>
              </a:rPr>
              <a:t>bis</a:t>
            </a:r>
            <a:r>
              <a:rPr lang="cs-CZ" sz="1600" b="1" noProof="1" smtClean="0">
                <a:solidFill>
                  <a:srgbClr val="002060"/>
                </a:solidFill>
              </a:rPr>
              <a:t> es dunkel wurde.</a:t>
            </a:r>
            <a:r>
              <a:rPr lang="cs-CZ" sz="1600" b="1" noProof="1">
                <a:solidFill>
                  <a:srgbClr val="002060"/>
                </a:solidFill>
              </a:rPr>
              <a:t>	</a:t>
            </a:r>
            <a:r>
              <a:rPr lang="cs-CZ" sz="1600" b="1" noProof="1">
                <a:solidFill>
                  <a:srgbClr val="00B050"/>
                </a:solidFill>
              </a:rPr>
              <a:t>Bis</a:t>
            </a:r>
            <a:r>
              <a:rPr lang="cs-CZ" sz="1600" b="1" noProof="1" smtClean="0">
                <a:solidFill>
                  <a:srgbClr val="002060"/>
                </a:solidFill>
              </a:rPr>
              <a:t> er umzog, konnte er keine Stelle finden.</a:t>
            </a:r>
            <a:endParaRPr lang="de-DE" sz="1600" dirty="0"/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597" y="1484784"/>
            <a:ext cx="2663403" cy="4547716"/>
          </a:xfrm>
        </p:spPr>
      </p:pic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31640" y="272853"/>
            <a:ext cx="7128792" cy="1211931"/>
          </a:xfr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-50000"/>
                      </a14:imgEffect>
                      <a14:imgEffect>
                        <a14:colorTemperature colorTemp="8800"/>
                      </a14:imgEffect>
                      <a14:imgEffect>
                        <a14:brightnessContrast contrast="-40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C00000"/>
                </a:solidFill>
              </a:rPr>
              <a:t>Lücke 4: </a:t>
            </a:r>
            <a:r>
              <a:rPr lang="cs-CZ" sz="3200" b="1" dirty="0" smtClean="0">
                <a:solidFill>
                  <a:srgbClr val="C00000"/>
                </a:solidFill>
              </a:rPr>
              <a:t>RELATIVSATZ</a:t>
            </a:r>
            <a:br>
              <a:rPr lang="cs-CZ" sz="3200" b="1" dirty="0" smtClean="0">
                <a:solidFill>
                  <a:srgbClr val="C00000"/>
                </a:solidFill>
              </a:rPr>
            </a:br>
            <a:r>
              <a:rPr lang="de-DE" sz="2000" dirty="0" smtClean="0">
                <a:solidFill>
                  <a:schemeClr val="tx1"/>
                </a:solidFill>
                <a:effectLst/>
              </a:rPr>
              <a:t>Relativsätze sind NS, die von einem Substantiv abhängen und die Erklärungen zu diesem Substantiv geben.</a:t>
            </a:r>
            <a:endParaRPr lang="de-DE" sz="18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4293096"/>
            <a:ext cx="7812484" cy="2232248"/>
          </a:xfrm>
        </p:spPr>
        <p:txBody>
          <a:bodyPr anchor="ctr">
            <a:normAutofit lnSpcReduction="10000"/>
          </a:bodyPr>
          <a:lstStyle/>
          <a:p>
            <a:pPr>
              <a:buClr>
                <a:schemeClr val="accent2">
                  <a:lumMod val="50000"/>
                </a:schemeClr>
              </a:buClr>
            </a:pPr>
            <a:r>
              <a:rPr lang="de-DE" altLang="de-DE" sz="1800" dirty="0" smtClean="0">
                <a:solidFill>
                  <a:schemeClr val="tx1"/>
                </a:solidFill>
              </a:rPr>
              <a:t>HS vor Relativsätzen werden häufig </a:t>
            </a:r>
            <a:r>
              <a:rPr lang="de-DE" altLang="de-DE" sz="1800" b="1" dirty="0" smtClean="0">
                <a:solidFill>
                  <a:srgbClr val="C00000"/>
                </a:solidFill>
              </a:rPr>
              <a:t>ausgerahmt</a:t>
            </a:r>
            <a:r>
              <a:rPr lang="de-DE" altLang="de-DE" sz="1800" dirty="0" smtClean="0">
                <a:solidFill>
                  <a:schemeClr val="tx1"/>
                </a:solidFill>
              </a:rPr>
              <a:t> (=  ausgeklammert), </a:t>
            </a:r>
            <a:r>
              <a:rPr lang="cs-CZ" altLang="de-DE" sz="1800" dirty="0" smtClean="0">
                <a:solidFill>
                  <a:schemeClr val="tx1"/>
                </a:solidFill>
              </a:rPr>
              <a:t>	</a:t>
            </a:r>
            <a:r>
              <a:rPr lang="de-DE" altLang="de-DE" sz="1800" dirty="0" smtClean="0">
                <a:solidFill>
                  <a:schemeClr val="tx1"/>
                </a:solidFill>
              </a:rPr>
              <a:t>d.h. dass die Satzklammer verletzt wird, um isolierte trennbare </a:t>
            </a:r>
            <a:r>
              <a:rPr lang="cs-CZ" altLang="de-DE" sz="1800" dirty="0" smtClean="0">
                <a:solidFill>
                  <a:schemeClr val="tx1"/>
                </a:solidFill>
              </a:rPr>
              <a:t>	</a:t>
            </a:r>
            <a:r>
              <a:rPr lang="de-DE" altLang="de-DE" sz="1800" dirty="0" smtClean="0">
                <a:solidFill>
                  <a:schemeClr val="tx1"/>
                </a:solidFill>
              </a:rPr>
              <a:t>Präfixe oder isolierte FV hinter einem Relativsatz zu vermeiden:</a:t>
            </a:r>
          </a:p>
          <a:p>
            <a:pPr marL="0"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cs-CZ" altLang="de-DE" sz="1800" b="1" i="1" dirty="0" smtClean="0">
              <a:solidFill>
                <a:srgbClr val="800080"/>
              </a:solidFill>
            </a:endParaRPr>
          </a:p>
          <a:p>
            <a:pPr marL="0"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de-DE" altLang="de-DE" sz="1800" b="1" i="1" dirty="0" smtClean="0">
                <a:solidFill>
                  <a:srgbClr val="800080"/>
                </a:solidFill>
              </a:rPr>
              <a:t>„Der Bergbau </a:t>
            </a:r>
            <a:r>
              <a:rPr lang="de-DE" altLang="de-DE" sz="1800" b="1" i="1" dirty="0">
                <a:solidFill>
                  <a:srgbClr val="C00000"/>
                </a:solidFill>
              </a:rPr>
              <a:t>hatte</a:t>
            </a:r>
            <a:r>
              <a:rPr lang="de-DE" altLang="de-DE" sz="1800" b="1" i="1" dirty="0" smtClean="0">
                <a:solidFill>
                  <a:srgbClr val="800080"/>
                </a:solidFill>
              </a:rPr>
              <a:t> in der Niederlausitz ein Erbe, das sehr hässlich war, </a:t>
            </a:r>
            <a:r>
              <a:rPr lang="de-DE" altLang="de-DE" sz="1800" b="1" i="1" dirty="0">
                <a:solidFill>
                  <a:srgbClr val="C00000"/>
                </a:solidFill>
              </a:rPr>
              <a:t>hinterlassen</a:t>
            </a:r>
            <a:r>
              <a:rPr lang="de-DE" altLang="de-DE" sz="1800" b="1" i="1" dirty="0" smtClean="0">
                <a:solidFill>
                  <a:srgbClr val="800080"/>
                </a:solidFill>
              </a:rPr>
              <a:t>. </a:t>
            </a:r>
          </a:p>
          <a:p>
            <a:pPr marL="0"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de-DE" altLang="de-DE" sz="1800" b="1" i="1" dirty="0" smtClean="0">
                <a:solidFill>
                  <a:srgbClr val="800080"/>
                </a:solidFill>
              </a:rPr>
              <a:t>→ Der Bergbau </a:t>
            </a:r>
            <a:r>
              <a:rPr lang="de-DE" altLang="de-DE" sz="1800" b="1" i="1" dirty="0" smtClean="0">
                <a:solidFill>
                  <a:srgbClr val="C00000"/>
                </a:solidFill>
              </a:rPr>
              <a:t>hatte </a:t>
            </a:r>
            <a:r>
              <a:rPr lang="de-DE" altLang="de-DE" sz="1800" b="1" i="1" dirty="0" smtClean="0">
                <a:solidFill>
                  <a:srgbClr val="800080"/>
                </a:solidFill>
              </a:rPr>
              <a:t>in der Niederlausitz ein Erbe </a:t>
            </a:r>
            <a:r>
              <a:rPr lang="de-DE" altLang="de-DE" sz="1800" b="1" i="1" dirty="0">
                <a:solidFill>
                  <a:srgbClr val="C00000"/>
                </a:solidFill>
              </a:rPr>
              <a:t>hinterlassen</a:t>
            </a:r>
            <a:r>
              <a:rPr lang="de-DE" altLang="de-DE" sz="1800" b="1" i="1" dirty="0" smtClean="0">
                <a:solidFill>
                  <a:srgbClr val="800080"/>
                </a:solidFill>
              </a:rPr>
              <a:t>, das sehr hässlich war.“</a:t>
            </a:r>
            <a:r>
              <a:rPr lang="cs-CZ" altLang="de-DE" sz="1800" i="1" dirty="0" smtClean="0">
                <a:solidFill>
                  <a:schemeClr val="tx1"/>
                </a:solidFill>
              </a:rPr>
              <a:t>			</a:t>
            </a:r>
            <a:r>
              <a:rPr lang="de-DE" sz="1600" dirty="0" smtClean="0">
                <a:solidFill>
                  <a:schemeClr val="tx1"/>
                </a:solidFill>
              </a:rPr>
              <a:t>[Helbig/</a:t>
            </a:r>
            <a:r>
              <a:rPr lang="de-DE" sz="1600" dirty="0" err="1" smtClean="0">
                <a:solidFill>
                  <a:schemeClr val="tx1"/>
                </a:solidFill>
              </a:rPr>
              <a:t>Buscha</a:t>
            </a:r>
            <a:r>
              <a:rPr lang="de-DE" sz="1600" dirty="0" smtClean="0">
                <a:solidFill>
                  <a:schemeClr val="tx1"/>
                </a:solidFill>
              </a:rPr>
              <a:t> 2000: 216] </a:t>
            </a:r>
            <a:endParaRPr lang="cs-CZ" sz="1700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217748" y="-603448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493288"/>
              </p:ext>
            </p:extLst>
          </p:nvPr>
        </p:nvGraphicFramePr>
        <p:xfrm>
          <a:off x="1331640" y="1676561"/>
          <a:ext cx="7200000" cy="2472520"/>
        </p:xfrm>
        <a:graphic>
          <a:graphicData uri="http://schemas.openxmlformats.org/drawingml/2006/table">
            <a:tbl>
              <a:tblPr/>
              <a:tblGrid>
                <a:gridCol w="1440000"/>
                <a:gridCol w="1440000"/>
                <a:gridCol w="1440000"/>
                <a:gridCol w="1440000"/>
                <a:gridCol w="1440000"/>
              </a:tblGrid>
              <a:tr h="307225">
                <a:tc>
                  <a:txBody>
                    <a:bodyPr/>
                    <a:lstStyle/>
                    <a:p>
                      <a:pPr algn="l" fontAlgn="ctr"/>
                      <a:r>
                        <a:rPr lang="de-DE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de-DE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9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000000"/>
                          </a:solidFill>
                          <a:effectLst/>
                        </a:rPr>
                        <a:t>Singular</a:t>
                      </a:r>
                      <a:endParaRPr lang="de-DE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000000"/>
                          </a:solidFill>
                          <a:effectLst/>
                        </a:rPr>
                        <a:t>Plural</a:t>
                      </a:r>
                      <a:endParaRPr lang="de-DE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99"/>
                    </a:solidFill>
                  </a:tcPr>
                </a:tc>
              </a:tr>
              <a:tr h="428210">
                <a:tc>
                  <a:txBody>
                    <a:bodyPr/>
                    <a:lstStyle/>
                    <a:p>
                      <a:pPr algn="l" fontAlgn="ctr"/>
                      <a:endParaRPr lang="de-DE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0" dirty="0">
                          <a:solidFill>
                            <a:srgbClr val="000000"/>
                          </a:solidFill>
                          <a:effectLst/>
                        </a:rPr>
                        <a:t>Maskulin</a:t>
                      </a:r>
                      <a:endParaRPr lang="de-DE" b="0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0" dirty="0">
                          <a:solidFill>
                            <a:srgbClr val="000000"/>
                          </a:solidFill>
                          <a:effectLst/>
                        </a:rPr>
                        <a:t>Neutrum</a:t>
                      </a:r>
                      <a:endParaRPr lang="de-DE" b="0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0" dirty="0">
                          <a:solidFill>
                            <a:srgbClr val="000000"/>
                          </a:solidFill>
                          <a:effectLst/>
                        </a:rPr>
                        <a:t>Feminin</a:t>
                      </a:r>
                      <a:endParaRPr lang="de-DE" b="0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</a:tr>
              <a:tr h="428210">
                <a:tc>
                  <a:txBody>
                    <a:bodyPr/>
                    <a:lstStyle/>
                    <a:p>
                      <a:pPr algn="l" fontAlgn="ctr"/>
                      <a:r>
                        <a:rPr lang="de-DE" b="0" dirty="0">
                          <a:solidFill>
                            <a:srgbClr val="000000"/>
                          </a:solidFill>
                          <a:effectLst/>
                        </a:rPr>
                        <a:t>Nominativ</a:t>
                      </a:r>
                      <a:endParaRPr lang="de-DE" b="0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002060"/>
                          </a:solidFill>
                          <a:effectLst/>
                        </a:rPr>
                        <a:t>der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002060"/>
                          </a:solidFill>
                          <a:effectLst/>
                        </a:rPr>
                        <a:t>das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FF0000"/>
                          </a:solidFill>
                          <a:effectLst/>
                        </a:rPr>
                        <a:t>die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FF0000"/>
                          </a:solidFill>
                          <a:effectLst/>
                        </a:rPr>
                        <a:t>die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428210">
                <a:tc>
                  <a:txBody>
                    <a:bodyPr/>
                    <a:lstStyle/>
                    <a:p>
                      <a:pPr algn="l" fontAlgn="ctr"/>
                      <a:r>
                        <a:rPr lang="de-DE" b="0" dirty="0">
                          <a:solidFill>
                            <a:srgbClr val="000000"/>
                          </a:solidFill>
                          <a:effectLst/>
                        </a:rPr>
                        <a:t>Genitiv</a:t>
                      </a:r>
                      <a:endParaRPr lang="de-DE" b="0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>
                          <a:solidFill>
                            <a:srgbClr val="002060"/>
                          </a:solidFill>
                          <a:effectLst/>
                        </a:rPr>
                        <a:t>dessen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002060"/>
                          </a:solidFill>
                          <a:effectLst/>
                        </a:rPr>
                        <a:t>dessen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FF0000"/>
                          </a:solidFill>
                          <a:effectLst/>
                        </a:rPr>
                        <a:t>deren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FF0000"/>
                          </a:solidFill>
                          <a:effectLst/>
                        </a:rPr>
                        <a:t>deren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428210">
                <a:tc>
                  <a:txBody>
                    <a:bodyPr/>
                    <a:lstStyle/>
                    <a:p>
                      <a:pPr algn="l" fontAlgn="ctr"/>
                      <a:r>
                        <a:rPr lang="de-DE" b="0" dirty="0">
                          <a:solidFill>
                            <a:srgbClr val="000000"/>
                          </a:solidFill>
                          <a:effectLst/>
                        </a:rPr>
                        <a:t>Dativ</a:t>
                      </a:r>
                      <a:endParaRPr lang="de-DE" b="0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>
                          <a:solidFill>
                            <a:srgbClr val="002060"/>
                          </a:solidFill>
                          <a:effectLst/>
                        </a:rPr>
                        <a:t>dem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002060"/>
                          </a:solidFill>
                          <a:effectLst/>
                        </a:rPr>
                        <a:t>dem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FF0000"/>
                          </a:solidFill>
                          <a:effectLst/>
                        </a:rPr>
                        <a:t>der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FF0000"/>
                          </a:solidFill>
                          <a:effectLst/>
                        </a:rPr>
                        <a:t>denen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428210">
                <a:tc>
                  <a:txBody>
                    <a:bodyPr/>
                    <a:lstStyle/>
                    <a:p>
                      <a:pPr algn="l" fontAlgn="ctr"/>
                      <a:r>
                        <a:rPr lang="de-DE" b="0" dirty="0">
                          <a:solidFill>
                            <a:srgbClr val="000000"/>
                          </a:solidFill>
                          <a:effectLst/>
                        </a:rPr>
                        <a:t>Akkusativ</a:t>
                      </a:r>
                      <a:endParaRPr lang="de-DE" b="0" dirty="0">
                        <a:effectLst/>
                      </a:endParaRP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>
                          <a:solidFill>
                            <a:srgbClr val="002060"/>
                          </a:solidFill>
                          <a:effectLst/>
                        </a:rPr>
                        <a:t>den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002060"/>
                          </a:solidFill>
                          <a:effectLst/>
                        </a:rPr>
                        <a:t>das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FF0000"/>
                          </a:solidFill>
                          <a:effectLst/>
                        </a:rPr>
                        <a:t>die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b="1" dirty="0">
                          <a:solidFill>
                            <a:srgbClr val="FF0000"/>
                          </a:solidFill>
                          <a:effectLst/>
                        </a:rPr>
                        <a:t>die</a:t>
                      </a:r>
                    </a:p>
                  </a:txBody>
                  <a:tcPr marL="47625" marR="47625" marT="28575" marB="28575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331640" y="2418235"/>
            <a:ext cx="7291660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900" b="0" i="0" u="none" strike="noStrike" cap="none" normalizeH="0" baseline="0" dirty="0" smtClean="0">
                <a:ln>
                  <a:noFill/>
                </a:ln>
                <a:solidFill>
                  <a:srgbClr val="343932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de-DE" altLang="de-DE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6" name="Zvu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6952816" cy="1143000"/>
          </a:xfr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2800" b="1" dirty="0" smtClean="0">
                <a:solidFill>
                  <a:srgbClr val="C00000"/>
                </a:solidFill>
              </a:rPr>
              <a:t>Lücke 5: WEITERE ATTRIBUTSÄTZE</a:t>
            </a:r>
            <a:br>
              <a:rPr lang="de-DE" sz="2800" b="1" dirty="0" smtClean="0">
                <a:solidFill>
                  <a:srgbClr val="C00000"/>
                </a:solidFill>
              </a:rPr>
            </a:br>
            <a:r>
              <a:rPr lang="de-DE" sz="2800" b="1" dirty="0" smtClean="0">
                <a:solidFill>
                  <a:srgbClr val="C00000"/>
                </a:solidFill>
              </a:rPr>
              <a:t>- Bezug auf das vorangehende </a:t>
            </a:r>
            <a:r>
              <a:rPr lang="de-DE" sz="2800" b="1" dirty="0" smtClean="0">
                <a:solidFill>
                  <a:schemeClr val="tx1"/>
                </a:solidFill>
              </a:rPr>
              <a:t>Nomen</a:t>
            </a:r>
            <a:endParaRPr lang="de-DE" sz="2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628800"/>
            <a:ext cx="7704856" cy="47085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endParaRPr lang="cs-CZ" sz="1700" b="1" dirty="0" smtClean="0"/>
          </a:p>
          <a:p>
            <a:pPr marL="82296" indent="0">
              <a:buNone/>
            </a:pPr>
            <a:r>
              <a:rPr lang="de-DE" sz="1800" b="1" dirty="0" smtClean="0"/>
              <a:t>Form A: indirekte Frage</a:t>
            </a:r>
          </a:p>
          <a:p>
            <a:r>
              <a:rPr lang="de-DE" sz="1800" b="1" i="1" dirty="0" smtClean="0">
                <a:solidFill>
                  <a:srgbClr val="C00000"/>
                </a:solidFill>
              </a:rPr>
              <a:t>Ich habe auf seine </a:t>
            </a:r>
            <a:r>
              <a:rPr lang="de-DE" sz="1800" b="1" i="1" u="sng" dirty="0" smtClean="0">
                <a:solidFill>
                  <a:srgbClr val="C00000"/>
                </a:solidFill>
              </a:rPr>
              <a:t>Frage, wie viel</a:t>
            </a:r>
            <a:r>
              <a:rPr lang="de-DE" sz="1800" b="1" i="1" dirty="0" smtClean="0">
                <a:solidFill>
                  <a:srgbClr val="C00000"/>
                </a:solidFill>
              </a:rPr>
              <a:t> ich verdiene, nicht geantwortet</a:t>
            </a:r>
            <a:r>
              <a:rPr lang="de-DE" sz="1800" i="1" dirty="0" smtClean="0"/>
              <a:t>. </a:t>
            </a:r>
          </a:p>
          <a:p>
            <a:r>
              <a:rPr lang="de-DE" sz="1800" b="1" i="1" u="sng" dirty="0">
                <a:solidFill>
                  <a:srgbClr val="C00000"/>
                </a:solidFill>
              </a:rPr>
              <a:t>Der Zweifel, ob </a:t>
            </a:r>
            <a:r>
              <a:rPr lang="de-DE" sz="1800" b="1" i="1" dirty="0">
                <a:solidFill>
                  <a:srgbClr val="C00000"/>
                </a:solidFill>
              </a:rPr>
              <a:t>seine Frau fremdgeht, hat ihn lange geplagt. </a:t>
            </a:r>
          </a:p>
          <a:p>
            <a:endParaRPr lang="de-DE" sz="1800" b="1" dirty="0" smtClean="0"/>
          </a:p>
          <a:p>
            <a:pPr marL="82296" indent="0">
              <a:buNone/>
            </a:pPr>
            <a:r>
              <a:rPr lang="de-DE" sz="1800" b="1" dirty="0" smtClean="0"/>
              <a:t>Form B: dass-Satz</a:t>
            </a:r>
          </a:p>
          <a:p>
            <a:pPr>
              <a:lnSpc>
                <a:spcPct val="110000"/>
              </a:lnSpc>
            </a:pPr>
            <a:r>
              <a:rPr lang="de-DE" sz="1800" b="1" i="1" u="sng" dirty="0">
                <a:solidFill>
                  <a:srgbClr val="C00000"/>
                </a:solidFill>
              </a:rPr>
              <a:t>Die Gefahr, dass</a:t>
            </a:r>
            <a:r>
              <a:rPr lang="de-DE" sz="1800" b="1" i="1" dirty="0">
                <a:solidFill>
                  <a:srgbClr val="C00000"/>
                </a:solidFill>
              </a:rPr>
              <a:t> man im Spielcasino Geld verliert, ist sehr groß. </a:t>
            </a:r>
            <a:endParaRPr lang="cs-CZ" sz="1800" b="1" i="1" dirty="0" smtClean="0">
              <a:solidFill>
                <a:srgbClr val="C00000"/>
              </a:solidFill>
            </a:endParaRPr>
          </a:p>
          <a:p>
            <a:pPr>
              <a:lnSpc>
                <a:spcPct val="110000"/>
              </a:lnSpc>
            </a:pPr>
            <a:r>
              <a:rPr lang="de-DE" sz="1800" b="1" i="1" u="sng" dirty="0" smtClean="0">
                <a:solidFill>
                  <a:srgbClr val="C00000"/>
                </a:solidFill>
              </a:rPr>
              <a:t>Die Tatsache, dass</a:t>
            </a:r>
            <a:r>
              <a:rPr lang="de-DE" sz="1800" b="1" i="1" dirty="0" smtClean="0">
                <a:solidFill>
                  <a:srgbClr val="C00000"/>
                </a:solidFill>
              </a:rPr>
              <a:t> er an Gott glaubt, macht ihn sympathisch</a:t>
            </a:r>
            <a:r>
              <a:rPr lang="cs-CZ" sz="1800" b="1" i="1" dirty="0" smtClean="0">
                <a:solidFill>
                  <a:srgbClr val="C00000"/>
                </a:solidFill>
              </a:rPr>
              <a:t>.</a:t>
            </a:r>
            <a:endParaRPr lang="de-DE" sz="1800" b="1" i="1" dirty="0" smtClean="0">
              <a:solidFill>
                <a:srgbClr val="C00000"/>
              </a:solidFill>
            </a:endParaRPr>
          </a:p>
          <a:p>
            <a:pPr marL="82296" indent="0">
              <a:buNone/>
            </a:pPr>
            <a:endParaRPr lang="de-DE" sz="1800" b="1" dirty="0" smtClean="0"/>
          </a:p>
          <a:p>
            <a:pPr marL="82296" indent="0">
              <a:buNone/>
            </a:pPr>
            <a:r>
              <a:rPr lang="de-DE" sz="1800" b="1" dirty="0" smtClean="0"/>
              <a:t>Form C: Infinitivkonstruktion</a:t>
            </a:r>
          </a:p>
          <a:p>
            <a:pPr>
              <a:lnSpc>
                <a:spcPct val="120000"/>
              </a:lnSpc>
            </a:pPr>
            <a:r>
              <a:rPr lang="de-DE" sz="1800" b="1" i="1" u="sng" dirty="0">
                <a:solidFill>
                  <a:srgbClr val="C00000"/>
                </a:solidFill>
              </a:rPr>
              <a:t>Seine Idee, eine </a:t>
            </a:r>
            <a:r>
              <a:rPr lang="de-DE" sz="1800" b="1" i="1" u="sng" dirty="0" err="1">
                <a:solidFill>
                  <a:srgbClr val="C00000"/>
                </a:solidFill>
              </a:rPr>
              <a:t>photovoltaische</a:t>
            </a:r>
            <a:r>
              <a:rPr lang="de-DE" sz="1800" b="1" i="1" u="sng" dirty="0">
                <a:solidFill>
                  <a:srgbClr val="C00000"/>
                </a:solidFill>
              </a:rPr>
              <a:t> Solaranlage zu installieren</a:t>
            </a:r>
            <a:r>
              <a:rPr lang="de-DE" sz="1800" b="1" i="1" dirty="0">
                <a:solidFill>
                  <a:srgbClr val="C00000"/>
                </a:solidFill>
              </a:rPr>
              <a:t>, ist super. </a:t>
            </a:r>
            <a:endParaRPr lang="cs-CZ" sz="1800" b="1" i="1" dirty="0" smtClean="0">
              <a:solidFill>
                <a:srgbClr val="C00000"/>
              </a:solidFill>
            </a:endParaRPr>
          </a:p>
          <a:p>
            <a:pPr>
              <a:lnSpc>
                <a:spcPct val="120000"/>
              </a:lnSpc>
            </a:pPr>
            <a:endParaRPr lang="de-DE" sz="1800" b="1" i="1" dirty="0">
              <a:solidFill>
                <a:srgbClr val="C00000"/>
              </a:solidFill>
            </a:endParaRPr>
          </a:p>
          <a:p>
            <a:pPr marL="82296" indent="0">
              <a:buNone/>
            </a:pPr>
            <a:r>
              <a:rPr lang="de-DE" sz="1800" b="1" i="1" dirty="0" smtClean="0">
                <a:solidFill>
                  <a:srgbClr val="FF3300"/>
                </a:solidFill>
              </a:rPr>
              <a:t>VORSICHT:</a:t>
            </a:r>
            <a:r>
              <a:rPr lang="de-DE" sz="1800" i="1" dirty="0" smtClean="0"/>
              <a:t> Die Mehrheit von indirekten Fragesätzen, dass-Sätzen und Infinitivkonstruktionen sind </a:t>
            </a:r>
            <a:r>
              <a:rPr lang="de-DE" sz="1800" b="1" i="1" dirty="0" smtClean="0">
                <a:solidFill>
                  <a:srgbClr val="FF3300"/>
                </a:solidFill>
              </a:rPr>
              <a:t>keine</a:t>
            </a:r>
            <a:r>
              <a:rPr lang="de-DE" sz="1800" i="1" dirty="0" smtClean="0"/>
              <a:t> Attributsätze, sondern z.B. </a:t>
            </a:r>
            <a:r>
              <a:rPr lang="cs-CZ" sz="1800" i="1" dirty="0" smtClean="0"/>
              <a:t>Subjekt- oder </a:t>
            </a:r>
            <a:r>
              <a:rPr lang="de-DE" sz="1800" i="1" dirty="0" smtClean="0"/>
              <a:t>Objektsätze.</a:t>
            </a:r>
            <a:endParaRPr lang="de-DE" sz="1700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6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98178" y="332656"/>
            <a:ext cx="6952816" cy="1503040"/>
          </a:xfr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PARTIZIPIALKONSTRUKTION  MIT …</a:t>
            </a:r>
            <a:br>
              <a:rPr lang="cs-CZ" sz="2800" b="1" dirty="0" smtClean="0">
                <a:solidFill>
                  <a:srgbClr val="C00000"/>
                </a:solidFill>
              </a:rPr>
            </a:br>
            <a:r>
              <a:rPr lang="de-DE" sz="2800" b="1" dirty="0" smtClean="0">
                <a:solidFill>
                  <a:srgbClr val="002060"/>
                </a:solidFill>
              </a:rPr>
              <a:t>Lücke </a:t>
            </a:r>
            <a:r>
              <a:rPr lang="cs-CZ" sz="2800" b="1" dirty="0" smtClean="0">
                <a:solidFill>
                  <a:srgbClr val="002060"/>
                </a:solidFill>
              </a:rPr>
              <a:t>6</a:t>
            </a:r>
            <a:r>
              <a:rPr lang="de-DE" sz="2800" b="1" dirty="0" smtClean="0">
                <a:solidFill>
                  <a:srgbClr val="002060"/>
                </a:solidFill>
              </a:rPr>
              <a:t>: Partizip</a:t>
            </a:r>
            <a:r>
              <a:rPr lang="cs-CZ" sz="2800" b="1" dirty="0" smtClean="0">
                <a:solidFill>
                  <a:srgbClr val="002060"/>
                </a:solidFill>
              </a:rPr>
              <a:t> I.</a:t>
            </a:r>
            <a:br>
              <a:rPr lang="cs-CZ" sz="2800" b="1" dirty="0" smtClean="0">
                <a:solidFill>
                  <a:srgbClr val="002060"/>
                </a:solidFill>
              </a:rPr>
            </a:br>
            <a:r>
              <a:rPr lang="de-DE" sz="2800" b="1" dirty="0" smtClean="0">
                <a:solidFill>
                  <a:srgbClr val="C00000"/>
                </a:solidFill>
              </a:rPr>
              <a:t>Lücke</a:t>
            </a:r>
            <a:r>
              <a:rPr lang="cs-CZ" sz="2800" b="1" dirty="0" smtClean="0">
                <a:solidFill>
                  <a:srgbClr val="C00000"/>
                </a:solidFill>
              </a:rPr>
              <a:t> 7: </a:t>
            </a:r>
            <a:r>
              <a:rPr lang="de-DE" sz="2800" b="1" dirty="0" smtClean="0">
                <a:solidFill>
                  <a:srgbClr val="C00000"/>
                </a:solidFill>
              </a:rPr>
              <a:t>Partizip</a:t>
            </a:r>
            <a:r>
              <a:rPr lang="cs-CZ" sz="2800" b="1" dirty="0" smtClean="0">
                <a:solidFill>
                  <a:srgbClr val="C00000"/>
                </a:solidFill>
              </a:rPr>
              <a:t> II.</a:t>
            </a:r>
            <a:endParaRPr lang="de-DE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204864"/>
            <a:ext cx="7704856" cy="4248472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de-DE" sz="1800" b="1" dirty="0" smtClean="0">
                <a:solidFill>
                  <a:srgbClr val="002060"/>
                </a:solidFill>
              </a:rPr>
              <a:t>Partizipialkonstruktion (auch: Partizipialsatz)</a:t>
            </a:r>
            <a:endParaRPr lang="de-DE" sz="1800" i="1" dirty="0" smtClean="0">
              <a:solidFill>
                <a:srgbClr val="002060"/>
              </a:solidFill>
            </a:endParaRPr>
          </a:p>
          <a:p>
            <a:pPr marL="82296" indent="0">
              <a:buNone/>
            </a:pPr>
            <a:r>
              <a:rPr lang="de-DE" sz="1600" dirty="0" smtClean="0">
                <a:solidFill>
                  <a:schemeClr val="dk1"/>
                </a:solidFill>
              </a:rPr>
              <a:t>→ häufig in der Belletristik und in der Fachsprache der Geschichte und Literatur</a:t>
            </a:r>
          </a:p>
          <a:p>
            <a:pPr marL="82296" indent="0">
              <a:buNone/>
            </a:pPr>
            <a:r>
              <a:rPr lang="de-DE" sz="1600" dirty="0" smtClean="0">
                <a:solidFill>
                  <a:schemeClr val="dk1"/>
                </a:solidFill>
              </a:rPr>
              <a:t>→ wird mit einem Partizip I. (Partizip Präsens) oder einem Partizip II. (Partizip Perfekt) gebildet.</a:t>
            </a:r>
          </a:p>
          <a:p>
            <a:pPr marL="82296" indent="0">
              <a:buNone/>
            </a:pPr>
            <a:r>
              <a:rPr lang="de-DE" sz="1600" dirty="0" smtClean="0">
                <a:solidFill>
                  <a:schemeClr val="dk1"/>
                </a:solidFill>
              </a:rPr>
              <a:t>→ </a:t>
            </a:r>
            <a:r>
              <a:rPr lang="de-DE" sz="1600" b="1" dirty="0" smtClean="0">
                <a:solidFill>
                  <a:srgbClr val="00B050"/>
                </a:solidFill>
              </a:rPr>
              <a:t>bezieht sich auf das Subjekt des HS.</a:t>
            </a:r>
          </a:p>
          <a:p>
            <a:pPr marL="82296" indent="0">
              <a:buNone/>
            </a:pPr>
            <a:r>
              <a:rPr lang="de-DE" sz="1600" dirty="0" smtClean="0">
                <a:solidFill>
                  <a:schemeClr val="dk1"/>
                </a:solidFill>
              </a:rPr>
              <a:t>→ das Partizip wird meist erweitert, d.h. es stehen vor ihm weitere Wörter, die zu ihm gehören.</a:t>
            </a:r>
          </a:p>
          <a:p>
            <a:pPr marL="82296" indent="0">
              <a:buNone/>
            </a:pPr>
            <a:r>
              <a:rPr lang="de-DE" sz="1600" dirty="0" smtClean="0">
                <a:solidFill>
                  <a:schemeClr val="dk1"/>
                </a:solidFill>
              </a:rPr>
              <a:t>→ kann meist in einen Instrumental- oder Temporalsatz umgeformt werden (siehe P 08)</a:t>
            </a:r>
          </a:p>
          <a:p>
            <a:pPr marL="82296" indent="0">
              <a:buNone/>
            </a:pPr>
            <a:endParaRPr lang="de-DE" sz="1600" dirty="0" smtClean="0">
              <a:solidFill>
                <a:schemeClr val="dk1"/>
              </a:solidFill>
            </a:endParaRPr>
          </a:p>
          <a:p>
            <a:pPr marL="82296" indent="0">
              <a:buNone/>
            </a:pPr>
            <a:r>
              <a:rPr lang="de-DE" sz="1800" b="1" i="1" dirty="0" smtClean="0">
                <a:solidFill>
                  <a:srgbClr val="002060"/>
                </a:solidFill>
              </a:rPr>
              <a:t>Vor Anstrengung </a:t>
            </a:r>
            <a:r>
              <a:rPr lang="de-DE" sz="1800" b="1" i="1" u="sng" dirty="0" smtClean="0">
                <a:solidFill>
                  <a:srgbClr val="002060"/>
                </a:solidFill>
              </a:rPr>
              <a:t>keuchend</a:t>
            </a:r>
            <a:r>
              <a:rPr lang="de-DE" sz="1800" b="1" i="1" dirty="0" smtClean="0">
                <a:solidFill>
                  <a:srgbClr val="002060"/>
                </a:solidFill>
              </a:rPr>
              <a:t>, habe </a:t>
            </a:r>
            <a:r>
              <a:rPr lang="de-DE" sz="1800" b="1" i="1" dirty="0" smtClean="0">
                <a:solidFill>
                  <a:srgbClr val="00B050"/>
                </a:solidFill>
              </a:rPr>
              <a:t>ich </a:t>
            </a:r>
            <a:r>
              <a:rPr lang="de-DE" sz="1800" b="1" i="1" dirty="0" smtClean="0">
                <a:solidFill>
                  <a:srgbClr val="002060"/>
                </a:solidFill>
              </a:rPr>
              <a:t>lieber geschwiegen.</a:t>
            </a:r>
          </a:p>
          <a:p>
            <a:pPr marL="82296" indent="0">
              <a:buNone/>
            </a:pPr>
            <a:r>
              <a:rPr lang="de-DE" sz="1800" b="1" i="1" dirty="0" smtClean="0">
                <a:solidFill>
                  <a:srgbClr val="002060"/>
                </a:solidFill>
              </a:rPr>
              <a:t>„Auf einen Sieg </a:t>
            </a:r>
            <a:r>
              <a:rPr lang="de-DE" sz="1800" b="1" i="1" u="sng" dirty="0" smtClean="0">
                <a:solidFill>
                  <a:srgbClr val="002060"/>
                </a:solidFill>
              </a:rPr>
              <a:t>hoffend</a:t>
            </a:r>
            <a:r>
              <a:rPr lang="de-DE" sz="1800" b="1" i="1" dirty="0" smtClean="0">
                <a:solidFill>
                  <a:srgbClr val="002060"/>
                </a:solidFill>
              </a:rPr>
              <a:t>, drückte </a:t>
            </a:r>
            <a:r>
              <a:rPr lang="de-DE" sz="1800" b="1" i="1" dirty="0" smtClean="0">
                <a:solidFill>
                  <a:srgbClr val="00B050"/>
                </a:solidFill>
              </a:rPr>
              <a:t>sie </a:t>
            </a:r>
            <a:r>
              <a:rPr lang="de-DE" sz="1800" b="1" i="1" dirty="0" smtClean="0">
                <a:solidFill>
                  <a:srgbClr val="002060"/>
                </a:solidFill>
              </a:rPr>
              <a:t>ihrer Mannschaft die Daumen.</a:t>
            </a:r>
            <a:endParaRPr lang="cs-CZ" sz="1800" b="1" i="1" dirty="0" smtClean="0">
              <a:solidFill>
                <a:srgbClr val="002060"/>
              </a:solidFill>
            </a:endParaRPr>
          </a:p>
          <a:p>
            <a:pPr marL="82296" indent="0">
              <a:buNone/>
            </a:pPr>
            <a:r>
              <a:rPr lang="de-DE" sz="1800" b="1" i="1" dirty="0" smtClean="0">
                <a:solidFill>
                  <a:srgbClr val="C00000"/>
                </a:solidFill>
              </a:rPr>
              <a:t>Den Kopf in den Nacken </a:t>
            </a:r>
            <a:r>
              <a:rPr lang="de-DE" sz="1800" b="1" i="1" u="sng" dirty="0" smtClean="0">
                <a:solidFill>
                  <a:srgbClr val="C00000"/>
                </a:solidFill>
              </a:rPr>
              <a:t>gelegt</a:t>
            </a:r>
            <a:r>
              <a:rPr lang="de-DE" sz="1800" b="1" i="1" dirty="0" smtClean="0">
                <a:solidFill>
                  <a:srgbClr val="C00000"/>
                </a:solidFill>
              </a:rPr>
              <a:t>, schaute </a:t>
            </a:r>
            <a:r>
              <a:rPr lang="de-DE" sz="1800" b="1" i="1" dirty="0" smtClean="0">
                <a:solidFill>
                  <a:srgbClr val="00B050"/>
                </a:solidFill>
              </a:rPr>
              <a:t>er</a:t>
            </a:r>
            <a:r>
              <a:rPr lang="de-DE" sz="1800" b="1" i="1" dirty="0" smtClean="0">
                <a:solidFill>
                  <a:srgbClr val="002060"/>
                </a:solidFill>
              </a:rPr>
              <a:t> </a:t>
            </a:r>
            <a:r>
              <a:rPr lang="de-DE" sz="1800" b="1" i="1" dirty="0" smtClean="0">
                <a:solidFill>
                  <a:srgbClr val="C00000"/>
                </a:solidFill>
              </a:rPr>
              <a:t>zum Himmel“</a:t>
            </a:r>
            <a:r>
              <a:rPr lang="de-DE" sz="1800" b="1" i="1" dirty="0" smtClean="0">
                <a:solidFill>
                  <a:srgbClr val="002060"/>
                </a:solidFill>
              </a:rPr>
              <a:t>.</a:t>
            </a:r>
            <a:endParaRPr lang="de-DE" sz="1800" b="1" i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de-DE" sz="1400" i="1" dirty="0" smtClean="0">
                <a:solidFill>
                  <a:schemeClr val="dk1"/>
                </a:solidFill>
              </a:rPr>
              <a:t>						</a:t>
            </a:r>
            <a:r>
              <a:rPr lang="de-DE" sz="1400" dirty="0" smtClean="0"/>
              <a:t>[Bornemann 2012: 48]</a:t>
            </a:r>
          </a:p>
          <a:p>
            <a:endParaRPr lang="de-DE" sz="1400" b="1" i="1" dirty="0" smtClean="0"/>
          </a:p>
          <a:p>
            <a:pPr marL="82296" indent="0">
              <a:buNone/>
            </a:pPr>
            <a:r>
              <a:rPr lang="de-DE" sz="1600" b="1" dirty="0" smtClean="0">
                <a:solidFill>
                  <a:srgbClr val="FF0000"/>
                </a:solidFill>
              </a:rPr>
              <a:t>Vorsicht</a:t>
            </a:r>
            <a:r>
              <a:rPr lang="de-DE" sz="1600" dirty="0" smtClean="0">
                <a:solidFill>
                  <a:schemeClr val="dk1"/>
                </a:solidFill>
              </a:rPr>
              <a:t>: nicht jedes im Satz stehende Partizip ist unbedingt auch eine Partizipialkonstruktion (</a:t>
            </a:r>
            <a:r>
              <a:rPr lang="de-DE" sz="1600" i="1" dirty="0" smtClean="0">
                <a:solidFill>
                  <a:schemeClr val="dk1"/>
                </a:solidFill>
              </a:rPr>
              <a:t>Ich sah </a:t>
            </a:r>
            <a:r>
              <a:rPr lang="de-DE" sz="1600" i="1" dirty="0" smtClean="0">
                <a:solidFill>
                  <a:srgbClr val="FF0000"/>
                </a:solidFill>
              </a:rPr>
              <a:t>lachende</a:t>
            </a:r>
            <a:r>
              <a:rPr lang="de-DE" sz="1600" i="1" dirty="0" smtClean="0">
                <a:solidFill>
                  <a:schemeClr val="dk1"/>
                </a:solidFill>
              </a:rPr>
              <a:t> Kinder</a:t>
            </a:r>
            <a:r>
              <a:rPr lang="de-DE" sz="1600" dirty="0" smtClean="0">
                <a:solidFill>
                  <a:schemeClr val="dk1"/>
                </a:solidFill>
              </a:rPr>
              <a:t>. = P I. übernimmt die Funktion eines Adjektivs → ein einfaches Attribut, keine </a:t>
            </a:r>
            <a:r>
              <a:rPr lang="cs-CZ" sz="1600" dirty="0" smtClean="0">
                <a:solidFill>
                  <a:schemeClr val="dk1"/>
                </a:solidFill>
              </a:rPr>
              <a:t>„</a:t>
            </a:r>
            <a:r>
              <a:rPr lang="de-DE" sz="1600" dirty="0" smtClean="0">
                <a:solidFill>
                  <a:schemeClr val="dk1"/>
                </a:solidFill>
              </a:rPr>
              <a:t>echte</a:t>
            </a:r>
            <a:r>
              <a:rPr lang="cs-CZ" sz="1600" dirty="0" smtClean="0">
                <a:solidFill>
                  <a:schemeClr val="dk1"/>
                </a:solidFill>
              </a:rPr>
              <a:t>“ </a:t>
            </a:r>
            <a:r>
              <a:rPr lang="de-DE" sz="1600" dirty="0" smtClean="0">
                <a:solidFill>
                  <a:schemeClr val="dk1"/>
                </a:solidFill>
              </a:rPr>
              <a:t>Partizipialkonstruktion!)</a:t>
            </a:r>
            <a:endParaRPr lang="de-DE" sz="1600" b="1" i="1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5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88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Literatur</a:t>
            </a:r>
            <a:endParaRPr lang="de-DE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844824"/>
            <a:ext cx="7920880" cy="4492476"/>
          </a:xfr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2">
                  <a:lumMod val="90000"/>
                  <a:tint val="44500"/>
                  <a:satMod val="160000"/>
                </a:schemeClr>
              </a:gs>
              <a:gs pos="100000">
                <a:schemeClr val="bg2">
                  <a:lumMod val="9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de-DE" sz="2400" dirty="0" smtClean="0"/>
              <a:t>BORNEMANN, M. (2012). </a:t>
            </a:r>
            <a:r>
              <a:rPr lang="de-DE" sz="2400" i="1" dirty="0" smtClean="0"/>
              <a:t>DUDEN. Schulgrammatik extra. 5. bis 10. Klasse. </a:t>
            </a:r>
            <a:r>
              <a:rPr lang="de-DE" sz="2400" dirty="0" smtClean="0"/>
              <a:t>Mannheim/Zürich, Dudenverlag.</a:t>
            </a:r>
          </a:p>
          <a:p>
            <a:r>
              <a:rPr lang="de-DE" sz="2400" dirty="0" smtClean="0"/>
              <a:t>DREYER, H.; SCHMITT, R. (1991). </a:t>
            </a:r>
            <a:r>
              <a:rPr lang="de-DE" sz="2400" i="1" dirty="0" smtClean="0"/>
              <a:t>Lehr- und Übungsbuch der deutschen Grammatik. </a:t>
            </a:r>
            <a:r>
              <a:rPr lang="de-DE" sz="2400" dirty="0" smtClean="0"/>
              <a:t>München, Verlag für Deutsch.</a:t>
            </a:r>
          </a:p>
          <a:p>
            <a:r>
              <a:rPr lang="de-DE" sz="2400" dirty="0" smtClean="0"/>
              <a:t>HELBIG, G.; BUSCHA, J. (2000). </a:t>
            </a:r>
            <a:r>
              <a:rPr lang="de-DE" sz="2400" i="1" dirty="0" smtClean="0"/>
              <a:t>Übungsgrammatik Deutsch. </a:t>
            </a:r>
            <a:r>
              <a:rPr lang="de-DE" sz="2400" dirty="0" smtClean="0"/>
              <a:t>Berlin/München, Langenscheidt.</a:t>
            </a:r>
          </a:p>
          <a:p>
            <a:r>
              <a:rPr lang="de-DE" sz="2400" dirty="0" smtClean="0"/>
              <a:t>VÁVRA, Z. (1999). </a:t>
            </a:r>
            <a:r>
              <a:rPr lang="de-DE" sz="2400" i="1" dirty="0" smtClean="0"/>
              <a:t>Grammatik II. </a:t>
            </a:r>
            <a:r>
              <a:rPr lang="de-DE" sz="2400" dirty="0" smtClean="0"/>
              <a:t>Praha, </a:t>
            </a:r>
            <a:r>
              <a:rPr lang="de-DE" sz="2400" noProof="1" smtClean="0"/>
              <a:t>Rolino</a:t>
            </a:r>
            <a:r>
              <a:rPr lang="de-DE" sz="2400" dirty="0" smtClean="0"/>
              <a:t>.</a:t>
            </a:r>
          </a:p>
          <a:p>
            <a:r>
              <a:rPr lang="de-DE" sz="2400" dirty="0" smtClean="0"/>
              <a:t>WEINRICH, H. et al. (1993). </a:t>
            </a:r>
            <a:r>
              <a:rPr lang="de-DE" sz="2400" i="1" dirty="0" smtClean="0"/>
              <a:t>Textgrammatik der deutschen Sprache.</a:t>
            </a:r>
            <a:r>
              <a:rPr lang="de-DE" sz="2400" dirty="0" smtClean="0"/>
              <a:t> Mannheim, Leipzig, Wien, Zürich, Dudenverlag.</a:t>
            </a:r>
            <a:endParaRPr lang="de-DE" sz="2400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1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724128" y="1124744"/>
            <a:ext cx="2899172" cy="4176464"/>
          </a:xfrm>
        </p:spPr>
        <p:txBody>
          <a:bodyPr/>
          <a:lstStyle/>
          <a:p>
            <a:pPr algn="r"/>
            <a:r>
              <a:rPr lang="de-DE" sz="2400" dirty="0" smtClean="0">
                <a:solidFill>
                  <a:srgbClr val="002060"/>
                </a:solidFill>
                <a:latin typeface="Times New Roman"/>
                <a:cs typeface="Times New Roman"/>
              </a:rPr>
              <a:t>Frau Biber, Sie haben im Garten eine neue Vogelscheuche? – </a:t>
            </a:r>
            <a:r>
              <a:rPr lang="de-DE" sz="24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Ach  wo, Frau Wiesel! Das ist mein Ehemann. </a:t>
            </a:r>
            <a:r>
              <a:rPr lang="de-DE" sz="24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Seitdem</a:t>
            </a:r>
            <a:r>
              <a:rPr lang="de-DE" sz="2400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Times New Roman"/>
              </a:rPr>
              <a:t> er in der Rente ist, verkleidet er sich so jedes Jahr zum Halloween.</a:t>
            </a:r>
            <a:endParaRPr lang="de-DE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38200" y="5085184"/>
            <a:ext cx="4525888" cy="576064"/>
          </a:xfrm>
        </p:spPr>
        <p:txBody>
          <a:bodyPr>
            <a:normAutofit/>
          </a:bodyPr>
          <a:lstStyle/>
          <a:p>
            <a:r>
              <a:rPr lang="de-DE" sz="2200" b="1" dirty="0" smtClean="0">
                <a:solidFill>
                  <a:srgbClr val="0070C0"/>
                </a:solidFill>
              </a:rPr>
              <a:t>Danke für Ihre Aufmerksamkeit</a:t>
            </a:r>
            <a:r>
              <a:rPr lang="cs-CZ" sz="2200" b="1" dirty="0" smtClean="0">
                <a:solidFill>
                  <a:srgbClr val="0070C0"/>
                </a:solidFill>
              </a:rPr>
              <a:t>!</a:t>
            </a:r>
            <a:endParaRPr lang="de-DE" sz="2200" b="1" dirty="0">
              <a:solidFill>
                <a:srgbClr val="0070C0"/>
              </a:solidFill>
            </a:endParaRPr>
          </a:p>
        </p:txBody>
      </p:sp>
      <p:pic>
        <p:nvPicPr>
          <p:cNvPr id="11" name="Zástupný symbol pro obrázek 10"/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8" b="18158"/>
          <a:stretch>
            <a:fillRect/>
          </a:stretch>
        </p:blipFill>
        <p:spPr>
          <a:xfrm>
            <a:off x="899592" y="1196752"/>
            <a:ext cx="4419600" cy="3820822"/>
          </a:xfrm>
        </p:spPr>
      </p:pic>
      <p:pic>
        <p:nvPicPr>
          <p:cNvPr id="2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704</Words>
  <Application>Microsoft Office PowerPoint</Application>
  <PresentationFormat>Předvádění na obrazovce (4:3)</PresentationFormat>
  <Paragraphs>107</Paragraphs>
  <Slides>9</Slides>
  <Notes>0</Notes>
  <HiddenSlides>0</HiddenSlides>
  <MMClips>9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TEMPORAL- und Attributsatz, Partizipialkonstruktion Hilfe  zum  portfolio 08  Ing. Zdeněk Vávra, Ph.D. Vortrag MOSN3, 16.11.2020</vt:lpstr>
      <vt:lpstr>Lücke 1: TEMPORALSATZ - a. Vorzeitigkeit</vt:lpstr>
      <vt:lpstr>Lücke 2: TEMPORALSATZ   b. Gleichzeitigkeit</vt:lpstr>
      <vt:lpstr>Lücke 3: TEMPORALSATZ   c. Nachzeitigkeit – meist gleiche Tempora</vt:lpstr>
      <vt:lpstr>Lücke 4: RELATIVSATZ Relativsätze sind NS, die von einem Substantiv abhängen und die Erklärungen zu diesem Substantiv geben.</vt:lpstr>
      <vt:lpstr>Lücke 5: WEITERE ATTRIBUTSÄTZE - Bezug auf das vorangehende Nomen</vt:lpstr>
      <vt:lpstr>PARTIZIPIALKONSTRUKTION  MIT … Lücke 6: Partizip I. Lücke 7: Partizip II.</vt:lpstr>
      <vt:lpstr>Literatur</vt:lpstr>
      <vt:lpstr>Frau Biber, Sie haben im Garten eine neue Vogelscheuche? – Ach  wo, Frau Wiesel! Das ist mein Ehemann. Seitdem er in der Rente ist, verkleidet er sich so jedes Jahr zum Halloween.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PŘÍNOS KONCEPTU RUDOLFA STEINERA K ROZVOJI ČINNOSTNÍHO VYUČOVÁNÍ</dc:title>
  <dc:creator>Zdeněk Vávra</dc:creator>
  <cp:lastModifiedBy>Zdeněk</cp:lastModifiedBy>
  <cp:revision>228</cp:revision>
  <cp:lastPrinted>2018-05-09T07:46:56Z</cp:lastPrinted>
  <dcterms:created xsi:type="dcterms:W3CDTF">2011-03-31T11:23:57Z</dcterms:created>
  <dcterms:modified xsi:type="dcterms:W3CDTF">2020-11-16T17:42:38Z</dcterms:modified>
</cp:coreProperties>
</file>