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Times New Roman Bold" charset="0"/>
      <p:regular r:id="rId19"/>
      <p:bold r:id="rId20"/>
    </p:embeddedFont>
    <p:embeddedFont>
      <p:font typeface="Times New Roman Medium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novo" initials="L" lastIdx="1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1" d="100"/>
          <a:sy n="51" d="100"/>
        </p:scale>
        <p:origin x="-456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3:22.206" idx="1">
    <p:pos x="8252" y="2645"/>
    <p:text>Обычно заголовки без точек пишутся.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3:36.639" idx="2">
    <p:pos x="4408" y="2692"/>
    <p:text>я</p:text>
  </p:cm>
  <p:cm authorId="0" dt="2024-03-21T22:53:47.743" idx="3">
    <p:pos x="3280" y="3021"/>
    <p:text>Не знаю такого слова</p:text>
  </p:cm>
  <p:cm authorId="0" dt="2024-03-21T22:53:57.991" idx="4">
    <p:pos x="3938" y="3021"/>
    <p:text>запятая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4:21.118" idx="5">
    <p:pos x="6207" y="2469"/>
    <p:text>е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5:01.246" idx="6">
    <p:pos x="6289" y="1034"/>
    <p:text>Длинные тире</p:text>
  </p:cm>
  <p:cm authorId="0" dt="2024-03-21T22:55:12.038" idx="7">
    <p:pos x="4914" y="1893"/>
    <p:text>Одно Н</p:text>
  </p:cm>
  <p:cm authorId="0" dt="2024-03-21T22:55:43.093" idx="8">
    <p:pos x="10239" y="4467"/>
    <p:text>Длинное тире</p:text>
  </p:cm>
  <p:cm authorId="0" dt="2024-03-21T22:55:53.269" idx="9">
    <p:pos x="8040" y="4467"/>
    <p:text>ukončení činnosti</p:text>
  </p:cm>
  <p:cm authorId="0" dt="2024-03-21T22:56:01.211" idx="10">
    <p:pos x="5772" y="5325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6:13.773" idx="11">
    <p:pos x="1998" y="1211"/>
    <p:text>е</p:tex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6:33.085" idx="12">
    <p:pos x="3280" y="3221"/>
    <p:text>с Ь</p:text>
  </p:cm>
  <p:cm authorId="0" dt="2024-03-21T22:56:40.604" idx="13">
    <p:pos x="3209" y="4561"/>
    <p:text>В этом слове опечатка</p:text>
  </p:cm>
  <p:cm authorId="0" dt="2024-03-21T22:56:50.229" idx="14">
    <p:pos x="7888" y="4561"/>
    <p:text>С заглавной оба слова</p:tex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3-21T22:57:38.141" idx="15">
    <p:pos x="10709" y="1634"/>
    <p:text>Ссылки на русском должны быть полностью на русском. Я понимаю, что Вы делали через генератор ссылок, но он у Вас был чешский, поэтому потом ссылки нужно подправить.</p:text>
  </p:cm>
  <p:cm authorId="0" dt="2024-03-21T22:57:59.857" idx="16">
    <p:pos x="5607" y="3585"/>
    <p:text>А дату цитирования? Больше других данных не было?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olsu.ru/upload/medialibrary/ffd/13_sffmgafdeemhyfamea.pdf" TargetMode="External"/><Relationship Id="rId7" Type="http://schemas.openxmlformats.org/officeDocument/2006/relationships/comments" Target="../comments/comment7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goldapple.ru/dostavka-i-oplata#nav-receiving-order" TargetMode="External"/><Relationship Id="rId5" Type="http://schemas.openxmlformats.org/officeDocument/2006/relationships/hyperlink" Target="https://journal.tinkoff.ru/ask/zaloba/" TargetMode="External"/><Relationship Id="rId4" Type="http://schemas.openxmlformats.org/officeDocument/2006/relationships/hyperlink" Target="https://www.nalog.gov.ru/rn77/apply_fts/pretrial/complaint_form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6" name="Freeform 6"/>
          <p:cNvSpPr/>
          <p:nvPr/>
        </p:nvSpPr>
        <p:spPr>
          <a:xfrm>
            <a:off x="8518120" y="0"/>
            <a:ext cx="9769880" cy="10287000"/>
          </a:xfrm>
          <a:custGeom>
            <a:avLst/>
            <a:gdLst/>
            <a:ahLst/>
            <a:cxnLst/>
            <a:rect l="l" t="t" r="r" b="b"/>
            <a:pathLst>
              <a:path w="9769880" h="10287000">
                <a:moveTo>
                  <a:pt x="0" y="0"/>
                </a:moveTo>
                <a:lnTo>
                  <a:pt x="9769880" y="0"/>
                </a:lnTo>
                <a:lnTo>
                  <a:pt x="976988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 l="-246" t="-768" r="-7127" b="-1208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028700" y="3717844"/>
            <a:ext cx="16230600" cy="2851311"/>
            <a:chOff x="0" y="0"/>
            <a:chExt cx="21640800" cy="3801748"/>
          </a:xfrm>
        </p:grpSpPr>
        <p:sp>
          <p:nvSpPr>
            <p:cNvPr id="8" name="AutoShape 8"/>
            <p:cNvSpPr/>
            <p:nvPr/>
          </p:nvSpPr>
          <p:spPr>
            <a:xfrm>
              <a:off x="0" y="3789003"/>
              <a:ext cx="21640800" cy="12745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9" name="AutoShape 9"/>
            <p:cNvSpPr/>
            <p:nvPr/>
          </p:nvSpPr>
          <p:spPr>
            <a:xfrm>
              <a:off x="0" y="0"/>
              <a:ext cx="21640800" cy="12745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638063"/>
              <a:ext cx="18999538" cy="23414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491"/>
                </a:lnSpc>
              </a:pP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Оформление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возврата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товара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 и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услуг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.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Жалобы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: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правовые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аспекты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, </a:t>
              </a:r>
              <a:r>
                <a:rPr lang="en-US" sz="5900" spc="-59" dirty="0" err="1">
                  <a:solidFill>
                    <a:srgbClr val="FFFFFF"/>
                  </a:solidFill>
                  <a:latin typeface="Times New Roman"/>
                </a:rPr>
                <a:t>структура</a:t>
              </a:r>
              <a:r>
                <a:rPr lang="en-US" sz="5900" spc="-59" dirty="0">
                  <a:solidFill>
                    <a:srgbClr val="FFFFFF"/>
                  </a:solidFill>
                  <a:latin typeface="Times New Roman"/>
                </a:rPr>
                <a:t>.</a:t>
              </a: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028700" y="8385810"/>
            <a:ext cx="4010459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400" spc="72">
                <a:solidFill>
                  <a:srgbClr val="FFFFFF"/>
                </a:solidFill>
                <a:latin typeface="Times New Roman"/>
              </a:rPr>
              <a:t>Анастасия Кублова</a:t>
            </a:r>
          </a:p>
          <a:p>
            <a:pPr>
              <a:lnSpc>
                <a:spcPts val="3359"/>
              </a:lnSpc>
              <a:spcBef>
                <a:spcPct val="0"/>
              </a:spcBef>
            </a:pPr>
            <a:r>
              <a:rPr lang="en-US" sz="2400" spc="72">
                <a:solidFill>
                  <a:srgbClr val="FFFFFF"/>
                </a:solidFill>
                <a:latin typeface="Times New Roman"/>
              </a:rPr>
              <a:t>Марина Мирошникова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591522"/>
            <a:ext cx="6667500" cy="874356"/>
            <a:chOff x="0" y="0"/>
            <a:chExt cx="2126876" cy="27891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Возврат товара/услуг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144000" y="1903056"/>
            <a:ext cx="6667500" cy="874356"/>
            <a:chOff x="0" y="0"/>
            <a:chExt cx="2126876" cy="27891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Причины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144000" y="3215562"/>
            <a:ext cx="6667500" cy="874356"/>
            <a:chOff x="0" y="0"/>
            <a:chExt cx="2126876" cy="27891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Процесс возврата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144000" y="4528067"/>
            <a:ext cx="6667500" cy="874356"/>
            <a:chOff x="0" y="0"/>
            <a:chExt cx="2126876" cy="27891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Жалоба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144000" y="5840573"/>
            <a:ext cx="6667500" cy="874356"/>
            <a:chOff x="0" y="0"/>
            <a:chExt cx="2126876" cy="27891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Причины подачи жалоб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0" y="0"/>
            <a:ext cx="8421838" cy="10287000"/>
          </a:xfrm>
          <a:custGeom>
            <a:avLst/>
            <a:gdLst/>
            <a:ahLst/>
            <a:cxnLst/>
            <a:rect l="l" t="t" r="r" b="b"/>
            <a:pathLst>
              <a:path w="8421838" h="10287000">
                <a:moveTo>
                  <a:pt x="0" y="0"/>
                </a:moveTo>
                <a:lnTo>
                  <a:pt x="8421838" y="0"/>
                </a:lnTo>
                <a:lnTo>
                  <a:pt x="842183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7503099" y="591522"/>
            <a:ext cx="897095" cy="874356"/>
            <a:chOff x="0" y="0"/>
            <a:chExt cx="286166" cy="27891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1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7503099" y="1903056"/>
            <a:ext cx="897095" cy="874356"/>
            <a:chOff x="0" y="0"/>
            <a:chExt cx="286166" cy="278912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2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503099" y="3215562"/>
            <a:ext cx="897095" cy="874356"/>
            <a:chOff x="0" y="0"/>
            <a:chExt cx="286166" cy="278912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3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503099" y="4528067"/>
            <a:ext cx="897095" cy="874356"/>
            <a:chOff x="0" y="0"/>
            <a:chExt cx="286166" cy="278912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4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7503099" y="5840573"/>
            <a:ext cx="897095" cy="874356"/>
            <a:chOff x="0" y="0"/>
            <a:chExt cx="286166" cy="27891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5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503099" y="7153079"/>
            <a:ext cx="897095" cy="874356"/>
            <a:chOff x="0" y="0"/>
            <a:chExt cx="286166" cy="278912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5" name="TextBox 35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6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9144000" y="7153079"/>
            <a:ext cx="6667500" cy="874356"/>
            <a:chOff x="0" y="0"/>
            <a:chExt cx="2126876" cy="278912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8" name="TextBox 38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Правовые аспекты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9144000" y="8465585"/>
            <a:ext cx="6667500" cy="874356"/>
            <a:chOff x="0" y="0"/>
            <a:chExt cx="2126876" cy="278912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41" name="TextBox 41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Структура документа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7503099" y="8465585"/>
            <a:ext cx="897095" cy="874356"/>
            <a:chOff x="0" y="0"/>
            <a:chExt cx="286166" cy="278912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44" name="TextBox 44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7</a:t>
              </a:r>
            </a:p>
          </p:txBody>
        </p:sp>
      </p:grpSp>
      <p:sp>
        <p:nvSpPr>
          <p:cNvPr id="45" name="TextBox 45"/>
          <p:cNvSpPr txBox="1"/>
          <p:nvPr/>
        </p:nvSpPr>
        <p:spPr>
          <a:xfrm>
            <a:off x="16246365" y="8265560"/>
            <a:ext cx="1012935" cy="968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Times New Roman Medium"/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6" name="AutoShape 6"/>
          <p:cNvSpPr/>
          <p:nvPr/>
        </p:nvSpPr>
        <p:spPr>
          <a:xfrm>
            <a:off x="11219421" y="1476376"/>
            <a:ext cx="6039879" cy="9703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" name="Freeform 7"/>
          <p:cNvSpPr/>
          <p:nvPr/>
        </p:nvSpPr>
        <p:spPr>
          <a:xfrm>
            <a:off x="10474551" y="0"/>
            <a:ext cx="7813449" cy="10287000"/>
          </a:xfrm>
          <a:custGeom>
            <a:avLst/>
            <a:gdLst/>
            <a:ahLst/>
            <a:cxnLst/>
            <a:rect l="l" t="t" r="r" b="b"/>
            <a:pathLst>
              <a:path w="7813449" h="10287000">
                <a:moveTo>
                  <a:pt x="0" y="0"/>
                </a:moveTo>
                <a:lnTo>
                  <a:pt x="7813449" y="0"/>
                </a:lnTo>
                <a:lnTo>
                  <a:pt x="781344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8700" y="2184258"/>
            <a:ext cx="6198238" cy="1819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00"/>
              </a:lnSpc>
            </a:pPr>
            <a:r>
              <a:rPr lang="en-US" sz="6000">
                <a:solidFill>
                  <a:srgbClr val="FFFFFF"/>
                </a:solidFill>
                <a:latin typeface="Times New Roman"/>
              </a:rPr>
              <a:t>Возврат товара/услуг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402964" y="4281487"/>
            <a:ext cx="7313972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  <a:spcBef>
                <a:spcPct val="0"/>
              </a:spcBef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-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это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процесс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возвращение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товара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/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услуги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предовляющему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лицу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в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соответствии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с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политикой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возврата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654640" y="8308975"/>
            <a:ext cx="1604660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03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219421" y="914400"/>
            <a:ext cx="6039879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ВОЗВРАТ ТОВАРА ИЛИ УСЛУГ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5110292"/>
            <a:ext cx="18288000" cy="33208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8359965" y="4965349"/>
            <a:ext cx="312247" cy="312247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6" name="AutoShape 6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7" name="AutoShape 7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8" name="AutoShape 8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6192805" y="4970773"/>
            <a:ext cx="312247" cy="312247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4756608" y="4987377"/>
            <a:ext cx="312247" cy="312247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9796161" y="4970773"/>
            <a:ext cx="312247" cy="312247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3399496" y="4970773"/>
            <a:ext cx="312247" cy="312247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1967116" y="4970773"/>
            <a:ext cx="312247" cy="312247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9" name="AutoShape 19"/>
          <p:cNvSpPr/>
          <p:nvPr/>
        </p:nvSpPr>
        <p:spPr>
          <a:xfrm>
            <a:off x="12651612" y="1476376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0" name="Freeform 20"/>
          <p:cNvSpPr/>
          <p:nvPr/>
        </p:nvSpPr>
        <p:spPr>
          <a:xfrm>
            <a:off x="15430446" y="7429446"/>
            <a:ext cx="2857554" cy="2857554"/>
          </a:xfrm>
          <a:custGeom>
            <a:avLst/>
            <a:gdLst/>
            <a:ahLst/>
            <a:cxnLst/>
            <a:rect l="l" t="t" r="r" b="b"/>
            <a:pathLst>
              <a:path w="2857554" h="2857554">
                <a:moveTo>
                  <a:pt x="0" y="0"/>
                </a:moveTo>
                <a:lnTo>
                  <a:pt x="2857554" y="0"/>
                </a:lnTo>
                <a:lnTo>
                  <a:pt x="2857554" y="2857554"/>
                </a:lnTo>
                <a:lnTo>
                  <a:pt x="0" y="28575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028700" y="2863662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Неудовлетворительное качество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28700" y="6457950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Несоответствие описанию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310464" y="2852815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Неполная комплектация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312805" y="6457950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Неправильный размер/модель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596911" y="2863662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Отмена или изменение заказа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5925532" y="8299453"/>
            <a:ext cx="1338449" cy="9588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Times New Roman Bold"/>
              </a:rPr>
              <a:t>04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636520" y="914400"/>
            <a:ext cx="6627462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ПРИЧИНЫ ВОЗВРАТА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3596911" y="6457950"/>
            <a:ext cx="3667071" cy="836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spc="68">
                <a:solidFill>
                  <a:srgbClr val="FFFFFF"/>
                </a:solidFill>
                <a:latin typeface="Times New Roman"/>
              </a:rPr>
              <a:t>Прекращение деятельности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6" name="Freeform 6"/>
          <p:cNvSpPr/>
          <p:nvPr/>
        </p:nvSpPr>
        <p:spPr>
          <a:xfrm>
            <a:off x="11420168" y="0"/>
            <a:ext cx="6867832" cy="8407495"/>
          </a:xfrm>
          <a:custGeom>
            <a:avLst/>
            <a:gdLst/>
            <a:ahLst/>
            <a:cxnLst/>
            <a:rect l="l" t="t" r="r" b="b"/>
            <a:pathLst>
              <a:path w="6867832" h="8407495">
                <a:moveTo>
                  <a:pt x="0" y="0"/>
                </a:moveTo>
                <a:lnTo>
                  <a:pt x="6867832" y="0"/>
                </a:lnTo>
                <a:lnTo>
                  <a:pt x="6867832" y="8407495"/>
                </a:lnTo>
                <a:lnTo>
                  <a:pt x="0" y="84074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3178007" y="965542"/>
            <a:ext cx="4081293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УСЛОВИЯ ВОЗВРАТА</a:t>
            </a:r>
          </a:p>
        </p:txBody>
      </p:sp>
      <p:sp>
        <p:nvSpPr>
          <p:cNvPr id="8" name="AutoShape 8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Freeform 9"/>
          <p:cNvSpPr/>
          <p:nvPr/>
        </p:nvSpPr>
        <p:spPr>
          <a:xfrm>
            <a:off x="6917518" y="4503"/>
            <a:ext cx="4502651" cy="6198125"/>
          </a:xfrm>
          <a:custGeom>
            <a:avLst/>
            <a:gdLst/>
            <a:ahLst/>
            <a:cxnLst/>
            <a:rect l="l" t="t" r="r" b="b"/>
            <a:pathLst>
              <a:path w="4502651" h="6198125">
                <a:moveTo>
                  <a:pt x="0" y="0"/>
                </a:moveTo>
                <a:lnTo>
                  <a:pt x="4502650" y="0"/>
                </a:lnTo>
                <a:lnTo>
                  <a:pt x="4502650" y="6198125"/>
                </a:lnTo>
                <a:lnTo>
                  <a:pt x="0" y="61981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9999"/>
            </a:blip>
            <a:stretch>
              <a:fillRect l="-12520" t="-32" b="-32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333865" y="4503"/>
            <a:ext cx="3583653" cy="4387054"/>
          </a:xfrm>
          <a:custGeom>
            <a:avLst/>
            <a:gdLst/>
            <a:ahLst/>
            <a:cxnLst/>
            <a:rect l="l" t="t" r="r" b="b"/>
            <a:pathLst>
              <a:path w="3583653" h="4387054">
                <a:moveTo>
                  <a:pt x="0" y="0"/>
                </a:moveTo>
                <a:lnTo>
                  <a:pt x="3583653" y="0"/>
                </a:lnTo>
                <a:lnTo>
                  <a:pt x="3583653" y="4387054"/>
                </a:lnTo>
                <a:lnTo>
                  <a:pt x="0" y="43870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99"/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91570" y="2162562"/>
            <a:ext cx="7089486" cy="1511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00"/>
              </a:lnSpc>
            </a:pPr>
            <a:r>
              <a:rPr lang="en-US" sz="5000">
                <a:solidFill>
                  <a:srgbClr val="FFFFFF"/>
                </a:solidFill>
                <a:latin typeface="Times New Roman"/>
              </a:rPr>
              <a:t>Товары надлежащего качества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920851" y="8312416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05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35782" y="3791482"/>
            <a:ext cx="7690546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с момента получения заказа прошло не более 7 дней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635782" y="5340616"/>
            <a:ext cx="7690546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сохранен товарный вид, комплектация и потребительские свойства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635782" y="7417066"/>
            <a:ext cx="7690546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у ювелирных изделий сохранены бирки и упаковки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3178007" y="965542"/>
            <a:ext cx="4081293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УСЛОВИЯ ВОЗВРАТА</a:t>
            </a:r>
          </a:p>
        </p:txBody>
      </p:sp>
      <p:sp>
        <p:nvSpPr>
          <p:cNvPr id="7" name="AutoShape 7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Freeform 8"/>
          <p:cNvSpPr/>
          <p:nvPr/>
        </p:nvSpPr>
        <p:spPr>
          <a:xfrm>
            <a:off x="2391020" y="5737962"/>
            <a:ext cx="3715973" cy="4549038"/>
          </a:xfrm>
          <a:custGeom>
            <a:avLst/>
            <a:gdLst/>
            <a:ahLst/>
            <a:cxnLst/>
            <a:rect l="l" t="t" r="r" b="b"/>
            <a:pathLst>
              <a:path w="3715973" h="4549038">
                <a:moveTo>
                  <a:pt x="0" y="0"/>
                </a:moveTo>
                <a:lnTo>
                  <a:pt x="3715973" y="0"/>
                </a:lnTo>
                <a:lnTo>
                  <a:pt x="3715973" y="4549038"/>
                </a:lnTo>
                <a:lnTo>
                  <a:pt x="0" y="4549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106993" y="3759009"/>
            <a:ext cx="5332521" cy="6527991"/>
          </a:xfrm>
          <a:custGeom>
            <a:avLst/>
            <a:gdLst/>
            <a:ahLst/>
            <a:cxnLst/>
            <a:rect l="l" t="t" r="r" b="b"/>
            <a:pathLst>
              <a:path w="5332521" h="6527991">
                <a:moveTo>
                  <a:pt x="0" y="0"/>
                </a:moveTo>
                <a:lnTo>
                  <a:pt x="5332521" y="0"/>
                </a:lnTo>
                <a:lnTo>
                  <a:pt x="5332521" y="6527991"/>
                </a:lnTo>
                <a:lnTo>
                  <a:pt x="0" y="65279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9999"/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439514" y="1903187"/>
            <a:ext cx="6848486" cy="8383813"/>
          </a:xfrm>
          <a:custGeom>
            <a:avLst/>
            <a:gdLst/>
            <a:ahLst/>
            <a:cxnLst/>
            <a:rect l="l" t="t" r="r" b="b"/>
            <a:pathLst>
              <a:path w="6848486" h="8383813">
                <a:moveTo>
                  <a:pt x="0" y="0"/>
                </a:moveTo>
                <a:lnTo>
                  <a:pt x="6848486" y="0"/>
                </a:lnTo>
                <a:lnTo>
                  <a:pt x="6848486" y="8383813"/>
                </a:lnTo>
                <a:lnTo>
                  <a:pt x="0" y="83838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0000"/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91570" y="2162562"/>
            <a:ext cx="7655824" cy="1511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00"/>
              </a:lnSpc>
            </a:pPr>
            <a:r>
              <a:rPr lang="en-US" sz="5000">
                <a:solidFill>
                  <a:srgbClr val="FFFFFF"/>
                </a:solidFill>
                <a:latin typeface="Times New Roman"/>
              </a:rPr>
              <a:t>Товары ненадлежащего качества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06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35782" y="3916065"/>
            <a:ext cx="7690546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оформление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возврата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в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течении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одного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месяца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635782" y="5623662"/>
            <a:ext cx="7690546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действует на товары, купленные онлайн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ЗАЯВЛЕНИЕ НА ВОЗВРАТ</a:t>
            </a:r>
          </a:p>
        </p:txBody>
      </p:sp>
      <p:sp>
        <p:nvSpPr>
          <p:cNvPr id="3" name="AutoShape 3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4" name="Freeform 4"/>
          <p:cNvSpPr/>
          <p:nvPr/>
        </p:nvSpPr>
        <p:spPr>
          <a:xfrm>
            <a:off x="462362" y="493995"/>
            <a:ext cx="10265773" cy="9299009"/>
          </a:xfrm>
          <a:custGeom>
            <a:avLst/>
            <a:gdLst/>
            <a:ahLst/>
            <a:cxnLst/>
            <a:rect l="l" t="t" r="r" b="b"/>
            <a:pathLst>
              <a:path w="10265773" h="9299009">
                <a:moveTo>
                  <a:pt x="0" y="0"/>
                </a:moveTo>
                <a:lnTo>
                  <a:pt x="10265773" y="0"/>
                </a:lnTo>
                <a:lnTo>
                  <a:pt x="10265773" y="9299010"/>
                </a:lnTo>
                <a:lnTo>
                  <a:pt x="0" y="92990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815" t="-3665" r="-18017" b="-6035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07</a:t>
            </a:r>
          </a:p>
        </p:txBody>
      </p:sp>
      <p:sp>
        <p:nvSpPr>
          <p:cNvPr id="6" name="Freeform 6"/>
          <p:cNvSpPr/>
          <p:nvPr/>
        </p:nvSpPr>
        <p:spPr>
          <a:xfrm>
            <a:off x="15287969" y="0"/>
            <a:ext cx="3000031" cy="10287000"/>
          </a:xfrm>
          <a:custGeom>
            <a:avLst/>
            <a:gdLst/>
            <a:ahLst/>
            <a:cxnLst/>
            <a:rect l="l" t="t" r="r" b="b"/>
            <a:pathLst>
              <a:path w="3000031" h="10287000">
                <a:moveTo>
                  <a:pt x="0" y="0"/>
                </a:moveTo>
                <a:lnTo>
                  <a:pt x="3000031" y="0"/>
                </a:lnTo>
                <a:lnTo>
                  <a:pt x="300003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 l="-52363" r="-43141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178007" y="965542"/>
            <a:ext cx="4081293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ЖАЛОБЫ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6" name="AutoShape 6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7" name="AutoShape 7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Freeform 8"/>
          <p:cNvSpPr/>
          <p:nvPr/>
        </p:nvSpPr>
        <p:spPr>
          <a:xfrm>
            <a:off x="10474551" y="0"/>
            <a:ext cx="7813449" cy="10287000"/>
          </a:xfrm>
          <a:custGeom>
            <a:avLst/>
            <a:gdLst/>
            <a:ahLst/>
            <a:cxnLst/>
            <a:rect l="l" t="t" r="r" b="b"/>
            <a:pathLst>
              <a:path w="7813449" h="10287000">
                <a:moveTo>
                  <a:pt x="0" y="0"/>
                </a:moveTo>
                <a:lnTo>
                  <a:pt x="7813449" y="0"/>
                </a:lnTo>
                <a:lnTo>
                  <a:pt x="781344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28700" y="2497514"/>
            <a:ext cx="6198238" cy="98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00"/>
              </a:lnSpc>
            </a:pPr>
            <a:r>
              <a:rPr lang="en-US" sz="6000">
                <a:solidFill>
                  <a:srgbClr val="FFFFFF"/>
                </a:solidFill>
                <a:latin typeface="Times New Roman"/>
              </a:rPr>
              <a:t>Жалоба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566412" y="3757612"/>
            <a:ext cx="7313972" cy="2657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- это вербальное, имеющее адресата, выражение недовольства по поводу каких-либо объективных обстоятельств или действий третьего лица.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654640" y="8308975"/>
            <a:ext cx="1604660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08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5110292"/>
            <a:ext cx="18288000" cy="3320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3" name="TextBox 3"/>
          <p:cNvSpPr txBox="1"/>
          <p:nvPr/>
        </p:nvSpPr>
        <p:spPr>
          <a:xfrm>
            <a:off x="1722084" y="2945762"/>
            <a:ext cx="3667071" cy="469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74">
                <a:solidFill>
                  <a:srgbClr val="FFFFFF"/>
                </a:solidFill>
                <a:latin typeface="Times New Roman"/>
              </a:rPr>
              <a:t>Жалобы на услуги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310464" y="6521396"/>
            <a:ext cx="3667071" cy="9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74">
                <a:solidFill>
                  <a:srgbClr val="FFFFFF"/>
                </a:solidFill>
                <a:latin typeface="Times New Roman"/>
              </a:rPr>
              <a:t>Жалобы на поведение персонала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079196" y="2726687"/>
            <a:ext cx="3667071" cy="9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74">
                <a:solidFill>
                  <a:srgbClr val="FFFFFF"/>
                </a:solidFill>
                <a:latin typeface="Times New Roman"/>
              </a:rPr>
              <a:t>Жалобы на товар и его качество</a:t>
            </a: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8359965" y="4965349"/>
            <a:ext cx="312247" cy="312247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15925532" y="8299453"/>
            <a:ext cx="1338449" cy="9588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Times New Roman Bold"/>
              </a:rPr>
              <a:t>09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10" name="AutoShape 10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11" name="AutoShape 11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12" name="AutoShape 12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10636520" y="914400"/>
            <a:ext cx="6627462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ПРИЧИНЫ ОФОРМЛЕНИЯ ЖАЛОБ</a:t>
            </a:r>
          </a:p>
        </p:txBody>
      </p: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6192805" y="4970773"/>
            <a:ext cx="312247" cy="312247"/>
            <a:chOff x="0" y="0"/>
            <a:chExt cx="6350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4756608" y="4987377"/>
            <a:ext cx="312247" cy="312247"/>
            <a:chOff x="0" y="0"/>
            <a:chExt cx="6350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9796161" y="4970773"/>
            <a:ext cx="312247" cy="312247"/>
            <a:chOff x="0" y="0"/>
            <a:chExt cx="6350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3399496" y="4970773"/>
            <a:ext cx="312247" cy="312247"/>
            <a:chOff x="0" y="0"/>
            <a:chExt cx="6350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22" name="Group 22"/>
          <p:cNvGrpSpPr>
            <a:grpSpLocks noChangeAspect="1"/>
          </p:cNvGrpSpPr>
          <p:nvPr/>
        </p:nvGrpSpPr>
        <p:grpSpPr>
          <a:xfrm>
            <a:off x="1967116" y="4970773"/>
            <a:ext cx="312247" cy="312247"/>
            <a:chOff x="0" y="0"/>
            <a:chExt cx="6350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870" y="0"/>
                    <a:pt x="6350000" y="1421130"/>
                    <a:pt x="6350000" y="3175000"/>
                  </a:cubicBezTo>
                  <a:cubicBezTo>
                    <a:pt x="6350000" y="4928870"/>
                    <a:pt x="4928870" y="6350000"/>
                    <a:pt x="3175000" y="6350000"/>
                  </a:cubicBezTo>
                  <a:cubicBezTo>
                    <a:pt x="1421130" y="6350000"/>
                    <a:pt x="0" y="4928870"/>
                    <a:pt x="0" y="3175000"/>
                  </a:cubicBezTo>
                  <a:cubicBezTo>
                    <a:pt x="0" y="1421130"/>
                    <a:pt x="1421130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4" name="AutoShape 24"/>
          <p:cNvSpPr/>
          <p:nvPr/>
        </p:nvSpPr>
        <p:spPr>
          <a:xfrm>
            <a:off x="12651612" y="1476376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5" name="Freeform 25"/>
          <p:cNvSpPr/>
          <p:nvPr/>
        </p:nvSpPr>
        <p:spPr>
          <a:xfrm>
            <a:off x="15430446" y="7429446"/>
            <a:ext cx="2857554" cy="2857554"/>
          </a:xfrm>
          <a:custGeom>
            <a:avLst/>
            <a:gdLst/>
            <a:ahLst/>
            <a:cxnLst/>
            <a:rect l="l" t="t" r="r" b="b"/>
            <a:pathLst>
              <a:path w="2857554" h="2857554">
                <a:moveTo>
                  <a:pt x="0" y="0"/>
                </a:moveTo>
                <a:lnTo>
                  <a:pt x="2857554" y="0"/>
                </a:lnTo>
                <a:lnTo>
                  <a:pt x="2857554" y="2857554"/>
                </a:lnTo>
                <a:lnTo>
                  <a:pt x="0" y="28575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4606154"/>
            <a:ext cx="3149718" cy="3015739"/>
          </a:xfrm>
          <a:custGeom>
            <a:avLst/>
            <a:gdLst/>
            <a:ahLst/>
            <a:cxnLst/>
            <a:rect l="l" t="t" r="r" b="b"/>
            <a:pathLst>
              <a:path w="3149718" h="3015739">
                <a:moveTo>
                  <a:pt x="0" y="0"/>
                </a:moveTo>
                <a:lnTo>
                  <a:pt x="3149718" y="0"/>
                </a:lnTo>
                <a:lnTo>
                  <a:pt x="3149718" y="3015739"/>
                </a:lnTo>
                <a:lnTo>
                  <a:pt x="0" y="30157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 t="-13660" b="-13660"/>
            </a:stretch>
          </a:blipFill>
        </p:spPr>
      </p:sp>
      <p:grpSp>
        <p:nvGrpSpPr>
          <p:cNvPr id="3" name="Group 3"/>
          <p:cNvGrpSpPr/>
          <p:nvPr/>
        </p:nvGrpSpPr>
        <p:grpSpPr>
          <a:xfrm rot="-10800000">
            <a:off x="1028700" y="1028700"/>
            <a:ext cx="486157" cy="339063"/>
            <a:chOff x="0" y="0"/>
            <a:chExt cx="648209" cy="452084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6" name="AutoShape 6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0157537" y="965542"/>
            <a:ext cx="7101763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ПРАВОВЫЕ АСПЕКТЫ</a:t>
            </a:r>
          </a:p>
        </p:txBody>
      </p:sp>
      <p:sp>
        <p:nvSpPr>
          <p:cNvPr id="8" name="AutoShape 8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Freeform 9"/>
          <p:cNvSpPr/>
          <p:nvPr/>
        </p:nvSpPr>
        <p:spPr>
          <a:xfrm>
            <a:off x="15157" y="0"/>
            <a:ext cx="3134560" cy="4606154"/>
          </a:xfrm>
          <a:custGeom>
            <a:avLst/>
            <a:gdLst/>
            <a:ahLst/>
            <a:cxnLst/>
            <a:rect l="l" t="t" r="r" b="b"/>
            <a:pathLst>
              <a:path w="3134560" h="4606154">
                <a:moveTo>
                  <a:pt x="0" y="0"/>
                </a:moveTo>
                <a:lnTo>
                  <a:pt x="3134561" y="0"/>
                </a:lnTo>
                <a:lnTo>
                  <a:pt x="3134561" y="4606154"/>
                </a:lnTo>
                <a:lnTo>
                  <a:pt x="0" y="46061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9718" y="5618231"/>
            <a:ext cx="3149718" cy="4628428"/>
          </a:xfrm>
          <a:custGeom>
            <a:avLst/>
            <a:gdLst/>
            <a:ahLst/>
            <a:cxnLst/>
            <a:rect l="l" t="t" r="r" b="b"/>
            <a:pathLst>
              <a:path w="3149718" h="4628428">
                <a:moveTo>
                  <a:pt x="0" y="0"/>
                </a:moveTo>
                <a:lnTo>
                  <a:pt x="3149718" y="0"/>
                </a:lnTo>
                <a:lnTo>
                  <a:pt x="3149718" y="4628427"/>
                </a:lnTo>
                <a:lnTo>
                  <a:pt x="0" y="46284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9999"/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3149718" y="30785"/>
            <a:ext cx="3149718" cy="2993466"/>
          </a:xfrm>
          <a:custGeom>
            <a:avLst/>
            <a:gdLst/>
            <a:ahLst/>
            <a:cxnLst/>
            <a:rect l="l" t="t" r="r" b="b"/>
            <a:pathLst>
              <a:path w="3149718" h="2993466">
                <a:moveTo>
                  <a:pt x="0" y="0"/>
                </a:moveTo>
                <a:lnTo>
                  <a:pt x="3149718" y="0"/>
                </a:lnTo>
                <a:lnTo>
                  <a:pt x="3149718" y="2993466"/>
                </a:lnTo>
                <a:lnTo>
                  <a:pt x="0" y="29934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9999"/>
            </a:blip>
            <a:stretch>
              <a:fillRect t="-2109" b="-2109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149718" y="3024251"/>
            <a:ext cx="3149718" cy="2602491"/>
          </a:xfrm>
          <a:custGeom>
            <a:avLst/>
            <a:gdLst/>
            <a:ahLst/>
            <a:cxnLst/>
            <a:rect l="l" t="t" r="r" b="b"/>
            <a:pathLst>
              <a:path w="3149718" h="2602491">
                <a:moveTo>
                  <a:pt x="0" y="0"/>
                </a:moveTo>
                <a:lnTo>
                  <a:pt x="3149718" y="0"/>
                </a:lnTo>
                <a:lnTo>
                  <a:pt x="3149718" y="2602491"/>
                </a:lnTo>
                <a:lnTo>
                  <a:pt x="0" y="26024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0000"/>
            </a:blip>
            <a:stretch>
              <a:fillRect t="-9444" b="-9444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5157" y="7621893"/>
            <a:ext cx="3134560" cy="2624765"/>
          </a:xfrm>
          <a:custGeom>
            <a:avLst/>
            <a:gdLst/>
            <a:ahLst/>
            <a:cxnLst/>
            <a:rect l="l" t="t" r="r" b="b"/>
            <a:pathLst>
              <a:path w="3134560" h="2624765">
                <a:moveTo>
                  <a:pt x="0" y="0"/>
                </a:moveTo>
                <a:lnTo>
                  <a:pt x="3134561" y="0"/>
                </a:lnTo>
                <a:lnTo>
                  <a:pt x="3134561" y="2624765"/>
                </a:lnTo>
                <a:lnTo>
                  <a:pt x="0" y="26247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30000"/>
            </a:blip>
            <a:stretch>
              <a:fillRect t="-9711" b="-9711"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5920851" y="8299453"/>
            <a:ext cx="1338449" cy="9588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Times New Roman Bold"/>
              </a:rPr>
              <a:t>10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423932" y="2072761"/>
            <a:ext cx="6835368" cy="1819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600"/>
              </a:lnSpc>
            </a:pPr>
            <a:r>
              <a:rPr lang="en-US" sz="6000">
                <a:solidFill>
                  <a:srgbClr val="FFFFFF"/>
                </a:solidFill>
                <a:latin typeface="Times New Roman"/>
              </a:rPr>
              <a:t>Законодательные документы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806339" y="4387343"/>
            <a:ext cx="7690546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Конституция РФ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Процессуальное законодательство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Подзаконные акты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1028700" y="1028700"/>
            <a:ext cx="486157" cy="339063"/>
            <a:chOff x="0" y="0"/>
            <a:chExt cx="648209" cy="452084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4" name="AutoShape 4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0157537" y="965542"/>
            <a:ext cx="7101763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ПРАВОВЫЕ АСПЕКТЫ</a:t>
            </a:r>
          </a:p>
        </p:txBody>
      </p:sp>
      <p:sp>
        <p:nvSpPr>
          <p:cNvPr id="7" name="AutoShape 7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Freeform 8"/>
          <p:cNvSpPr/>
          <p:nvPr/>
        </p:nvSpPr>
        <p:spPr>
          <a:xfrm>
            <a:off x="353961" y="290986"/>
            <a:ext cx="7456055" cy="9705028"/>
          </a:xfrm>
          <a:custGeom>
            <a:avLst/>
            <a:gdLst/>
            <a:ahLst/>
            <a:cxnLst/>
            <a:rect l="l" t="t" r="r" b="b"/>
            <a:pathLst>
              <a:path w="7456055" h="9705028">
                <a:moveTo>
                  <a:pt x="0" y="0"/>
                </a:moveTo>
                <a:lnTo>
                  <a:pt x="7456055" y="0"/>
                </a:lnTo>
                <a:lnTo>
                  <a:pt x="7456055" y="9705028"/>
                </a:lnTo>
                <a:lnTo>
                  <a:pt x="0" y="97050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5920851" y="8299453"/>
            <a:ext cx="1338449" cy="9588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Times New Roman Bold"/>
              </a:rPr>
              <a:t>11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423932" y="2072761"/>
            <a:ext cx="6835368" cy="981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600"/>
              </a:lnSpc>
            </a:pPr>
            <a:r>
              <a:rPr lang="en-US" sz="6000">
                <a:solidFill>
                  <a:srgbClr val="FFFFFF"/>
                </a:solidFill>
                <a:latin typeface="Times New Roman"/>
              </a:rPr>
              <a:t>Органы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806339" y="3863468"/>
            <a:ext cx="7690546" cy="2657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Непосредственно предприятие или поставщик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Роспотребнадзор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Росздравнадзор </a:t>
            </a:r>
          </a:p>
          <a:p>
            <a:pPr marL="647698" lvl="1" indent="-323849">
              <a:lnSpc>
                <a:spcPts val="4199"/>
              </a:lnSpc>
              <a:buFont typeface="Arial"/>
              <a:buChar char="•"/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Прокуратура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521939" y="0"/>
            <a:ext cx="5854782" cy="10268699"/>
          </a:xfrm>
          <a:custGeom>
            <a:avLst/>
            <a:gdLst/>
            <a:ahLst/>
            <a:cxnLst/>
            <a:rect l="l" t="t" r="r" b="b"/>
            <a:pathLst>
              <a:path w="5854782" h="10268699">
                <a:moveTo>
                  <a:pt x="0" y="0"/>
                </a:moveTo>
                <a:lnTo>
                  <a:pt x="5854782" y="0"/>
                </a:lnTo>
                <a:lnTo>
                  <a:pt x="5854782" y="10268699"/>
                </a:lnTo>
                <a:lnTo>
                  <a:pt x="0" y="102686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1028700"/>
            <a:ext cx="486157" cy="339063"/>
            <a:chOff x="0" y="0"/>
            <a:chExt cx="648209" cy="452084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  <p:sp>
          <p:nvSpPr>
            <p:cNvPr id="5" name="AutoShape 5"/>
            <p:cNvSpPr/>
            <p:nvPr/>
          </p:nvSpPr>
          <p:spPr>
            <a:xfrm>
              <a:off x="0" y="215970"/>
              <a:ext cx="648209" cy="20144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6" name="AutoShape 6"/>
            <p:cNvSpPr/>
            <p:nvPr/>
          </p:nvSpPr>
          <p:spPr>
            <a:xfrm>
              <a:off x="0" y="431940"/>
              <a:ext cx="648209" cy="20144"/>
            </a:xfrm>
            <a:prstGeom prst="rect">
              <a:avLst/>
            </a:prstGeom>
            <a:solidFill>
              <a:srgbClr val="FFFFFF">
                <a:alpha val="49804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СТРУКТУРА ДОКУМЕНТА</a:t>
            </a:r>
          </a:p>
        </p:txBody>
      </p:sp>
      <p:sp>
        <p:nvSpPr>
          <p:cNvPr id="8" name="AutoShape 8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id="9" name="Group 9"/>
          <p:cNvGrpSpPr/>
          <p:nvPr/>
        </p:nvGrpSpPr>
        <p:grpSpPr>
          <a:xfrm>
            <a:off x="5115580" y="2780108"/>
            <a:ext cx="6667500" cy="874356"/>
            <a:chOff x="0" y="0"/>
            <a:chExt cx="2126876" cy="27891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Заголовок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115580" y="4311689"/>
            <a:ext cx="6667500" cy="874356"/>
            <a:chOff x="0" y="0"/>
            <a:chExt cx="2126876" cy="27891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Описание ситуации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115580" y="5843270"/>
            <a:ext cx="6667500" cy="874356"/>
            <a:chOff x="0" y="0"/>
            <a:chExt cx="2126876" cy="27891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Желаемый результат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115580" y="1248528"/>
            <a:ext cx="6667500" cy="874356"/>
            <a:chOff x="0" y="0"/>
            <a:chExt cx="2126876" cy="27891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Контактные данные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5115580" y="7374851"/>
            <a:ext cx="6667500" cy="874356"/>
            <a:chOff x="0" y="0"/>
            <a:chExt cx="2126876" cy="278912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Подпись заявителя и дата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916291" y="591522"/>
            <a:ext cx="897095" cy="874356"/>
            <a:chOff x="0" y="0"/>
            <a:chExt cx="286166" cy="278912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1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3916291" y="2122883"/>
            <a:ext cx="897095" cy="874356"/>
            <a:chOff x="0" y="0"/>
            <a:chExt cx="286166" cy="278912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2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3916291" y="3654464"/>
            <a:ext cx="897095" cy="874356"/>
            <a:chOff x="0" y="0"/>
            <a:chExt cx="286166" cy="27891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3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3916291" y="5186045"/>
            <a:ext cx="897095" cy="874356"/>
            <a:chOff x="0" y="0"/>
            <a:chExt cx="286166" cy="278912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5" name="TextBox 35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4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3916291" y="6717626"/>
            <a:ext cx="897095" cy="874356"/>
            <a:chOff x="0" y="0"/>
            <a:chExt cx="286166" cy="278912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38" name="TextBox 38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5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3916291" y="8249207"/>
            <a:ext cx="897095" cy="874356"/>
            <a:chOff x="0" y="0"/>
            <a:chExt cx="286166" cy="278912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286166" cy="278912"/>
            </a:xfrm>
            <a:custGeom>
              <a:avLst/>
              <a:gdLst/>
              <a:ahLst/>
              <a:cxnLst/>
              <a:rect l="l" t="t" r="r" b="b"/>
              <a:pathLst>
                <a:path w="286166" h="278912">
                  <a:moveTo>
                    <a:pt x="139456" y="0"/>
                  </a:moveTo>
                  <a:lnTo>
                    <a:pt x="146710" y="0"/>
                  </a:lnTo>
                  <a:cubicBezTo>
                    <a:pt x="183696" y="0"/>
                    <a:pt x="219167" y="14693"/>
                    <a:pt x="245320" y="40846"/>
                  </a:cubicBezTo>
                  <a:cubicBezTo>
                    <a:pt x="271473" y="66999"/>
                    <a:pt x="286166" y="102470"/>
                    <a:pt x="286166" y="139456"/>
                  </a:cubicBezTo>
                  <a:lnTo>
                    <a:pt x="286166" y="139456"/>
                  </a:lnTo>
                  <a:cubicBezTo>
                    <a:pt x="286166" y="176442"/>
                    <a:pt x="271473" y="211913"/>
                    <a:pt x="245320" y="238066"/>
                  </a:cubicBezTo>
                  <a:cubicBezTo>
                    <a:pt x="219167" y="264219"/>
                    <a:pt x="183696" y="278912"/>
                    <a:pt x="146710" y="278912"/>
                  </a:cubicBezTo>
                  <a:lnTo>
                    <a:pt x="139456" y="278912"/>
                  </a:lnTo>
                  <a:cubicBezTo>
                    <a:pt x="102470" y="278912"/>
                    <a:pt x="66999" y="264219"/>
                    <a:pt x="40846" y="238066"/>
                  </a:cubicBezTo>
                  <a:cubicBezTo>
                    <a:pt x="14693" y="211913"/>
                    <a:pt x="0" y="176442"/>
                    <a:pt x="0" y="139456"/>
                  </a:cubicBezTo>
                  <a:lnTo>
                    <a:pt x="0" y="139456"/>
                  </a:lnTo>
                  <a:cubicBezTo>
                    <a:pt x="0" y="102470"/>
                    <a:pt x="14693" y="66999"/>
                    <a:pt x="40846" y="40846"/>
                  </a:cubicBezTo>
                  <a:cubicBezTo>
                    <a:pt x="66999" y="14693"/>
                    <a:pt x="102470" y="0"/>
                    <a:pt x="139456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41" name="TextBox 41"/>
            <p:cNvSpPr txBox="1"/>
            <p:nvPr/>
          </p:nvSpPr>
          <p:spPr>
            <a:xfrm>
              <a:off x="0" y="-142875"/>
              <a:ext cx="28616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10"/>
                </a:lnSpc>
              </a:pPr>
              <a:r>
                <a:rPr lang="en-US" sz="3000" spc="441">
                  <a:solidFill>
                    <a:srgbClr val="000000"/>
                  </a:solidFill>
                  <a:latin typeface="Times New Roman"/>
                </a:rPr>
                <a:t>6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5115580" y="8906432"/>
            <a:ext cx="6667500" cy="874356"/>
            <a:chOff x="0" y="0"/>
            <a:chExt cx="2126876" cy="278912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2126876" cy="278912"/>
            </a:xfrm>
            <a:custGeom>
              <a:avLst/>
              <a:gdLst/>
              <a:ahLst/>
              <a:cxnLst/>
              <a:rect l="l" t="t" r="r" b="b"/>
              <a:pathLst>
                <a:path w="2126876" h="278912">
                  <a:moveTo>
                    <a:pt x="41801" y="0"/>
                  </a:moveTo>
                  <a:lnTo>
                    <a:pt x="2085075" y="0"/>
                  </a:lnTo>
                  <a:cubicBezTo>
                    <a:pt x="2096161" y="0"/>
                    <a:pt x="2106793" y="4404"/>
                    <a:pt x="2114633" y="12243"/>
                  </a:cubicBezTo>
                  <a:cubicBezTo>
                    <a:pt x="2122472" y="20083"/>
                    <a:pt x="2126876" y="30715"/>
                    <a:pt x="2126876" y="41801"/>
                  </a:cubicBezTo>
                  <a:lnTo>
                    <a:pt x="2126876" y="237111"/>
                  </a:lnTo>
                  <a:cubicBezTo>
                    <a:pt x="2126876" y="248197"/>
                    <a:pt x="2122472" y="258830"/>
                    <a:pt x="2114633" y="266669"/>
                  </a:cubicBezTo>
                  <a:cubicBezTo>
                    <a:pt x="2106793" y="274508"/>
                    <a:pt x="2096161" y="278912"/>
                    <a:pt x="2085075" y="278912"/>
                  </a:cubicBezTo>
                  <a:lnTo>
                    <a:pt x="41801" y="278912"/>
                  </a:lnTo>
                  <a:cubicBezTo>
                    <a:pt x="30715" y="278912"/>
                    <a:pt x="20083" y="274508"/>
                    <a:pt x="12243" y="266669"/>
                  </a:cubicBezTo>
                  <a:cubicBezTo>
                    <a:pt x="4404" y="258830"/>
                    <a:pt x="0" y="248197"/>
                    <a:pt x="0" y="237111"/>
                  </a:cubicBezTo>
                  <a:lnTo>
                    <a:pt x="0" y="41801"/>
                  </a:lnTo>
                  <a:cubicBezTo>
                    <a:pt x="0" y="30715"/>
                    <a:pt x="4404" y="20083"/>
                    <a:pt x="12243" y="12243"/>
                  </a:cubicBezTo>
                  <a:cubicBezTo>
                    <a:pt x="20083" y="4404"/>
                    <a:pt x="30715" y="0"/>
                    <a:pt x="41801" y="0"/>
                  </a:cubicBezTo>
                  <a:close/>
                </a:path>
              </a:pathLst>
            </a:custGeom>
            <a:solidFill>
              <a:srgbClr val="F1F1F1"/>
            </a:solidFill>
            <a:ln w="19050" cap="rnd">
              <a:solidFill>
                <a:srgbClr val="06004D"/>
              </a:solidFill>
              <a:prstDash val="solid"/>
              <a:round/>
            </a:ln>
          </p:spPr>
        </p:sp>
        <p:sp>
          <p:nvSpPr>
            <p:cNvPr id="44" name="TextBox 44"/>
            <p:cNvSpPr txBox="1"/>
            <p:nvPr/>
          </p:nvSpPr>
          <p:spPr>
            <a:xfrm>
              <a:off x="0" y="-142875"/>
              <a:ext cx="2126876" cy="421787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>
                <a:lnSpc>
                  <a:spcPts val="4409"/>
                </a:lnSpc>
              </a:pPr>
              <a:r>
                <a:rPr lang="en-US" sz="2999" spc="440">
                  <a:solidFill>
                    <a:srgbClr val="000000"/>
                  </a:solidFill>
                  <a:latin typeface="Times New Roman Medium"/>
                </a:rPr>
                <a:t>Приложения</a:t>
              </a:r>
            </a:p>
          </p:txBody>
        </p:sp>
      </p:grpSp>
      <p:sp>
        <p:nvSpPr>
          <p:cNvPr id="45" name="TextBox 45"/>
          <p:cNvSpPr txBox="1"/>
          <p:nvPr/>
        </p:nvSpPr>
        <p:spPr>
          <a:xfrm rot="-5400000">
            <a:off x="-2326816" y="5224406"/>
            <a:ext cx="7578570" cy="86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5000">
                <a:solidFill>
                  <a:srgbClr val="FFFFFF"/>
                </a:solidFill>
                <a:latin typeface="Times New Roman"/>
              </a:rPr>
              <a:t>СТРУКТУРА ДОКУМЕНТА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87969" y="0"/>
            <a:ext cx="3000031" cy="10287000"/>
          </a:xfrm>
          <a:custGeom>
            <a:avLst/>
            <a:gdLst/>
            <a:ahLst/>
            <a:cxnLst/>
            <a:rect l="l" t="t" r="r" b="b"/>
            <a:pathLst>
              <a:path w="3000031" h="10287000">
                <a:moveTo>
                  <a:pt x="0" y="0"/>
                </a:moveTo>
                <a:lnTo>
                  <a:pt x="3000031" y="0"/>
                </a:lnTo>
                <a:lnTo>
                  <a:pt x="300003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 l="-52363" r="-4314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СТРУКТУРА ДОКУМЕНТА</a:t>
            </a:r>
          </a:p>
        </p:txBody>
      </p:sp>
      <p:sp>
        <p:nvSpPr>
          <p:cNvPr id="4" name="AutoShape 4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5" name="Freeform 5"/>
          <p:cNvSpPr/>
          <p:nvPr/>
        </p:nvSpPr>
        <p:spPr>
          <a:xfrm>
            <a:off x="1028700" y="183986"/>
            <a:ext cx="8883532" cy="9919028"/>
          </a:xfrm>
          <a:custGeom>
            <a:avLst/>
            <a:gdLst/>
            <a:ahLst/>
            <a:cxnLst/>
            <a:rect l="l" t="t" r="r" b="b"/>
            <a:pathLst>
              <a:path w="8883532" h="9919028">
                <a:moveTo>
                  <a:pt x="0" y="0"/>
                </a:moveTo>
                <a:lnTo>
                  <a:pt x="8883532" y="0"/>
                </a:lnTo>
                <a:lnTo>
                  <a:pt x="8883532" y="9919028"/>
                </a:lnTo>
                <a:lnTo>
                  <a:pt x="0" y="99190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008" b="-4899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18791" y="1637995"/>
            <a:ext cx="11299055" cy="18675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39" lvl="1" indent="-280669">
              <a:lnSpc>
                <a:spcPts val="3639"/>
              </a:lnSpc>
              <a:buAutoNum type="arabicPeriod"/>
            </a:pP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Возврат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товара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/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услуг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vrácení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zboží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/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služeb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  <a:p>
            <a:pPr marL="561339" lvl="1" indent="-280669">
              <a:lnSpc>
                <a:spcPts val="3639"/>
              </a:lnSpc>
              <a:buAutoNum type="arabicPeriod"/>
            </a:pP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Неудовлетворительное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качество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nevyhovující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kvalita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  <a:p>
            <a:pPr marL="561339" lvl="1" indent="-280669">
              <a:lnSpc>
                <a:spcPts val="3639"/>
              </a:lnSpc>
              <a:buAutoNum type="arabicPeriod"/>
            </a:pP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Неполная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комплектация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neúplná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sada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produktu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  <a:p>
            <a:pPr marL="561339" lvl="1" indent="-280669">
              <a:lnSpc>
                <a:spcPts val="3639"/>
              </a:lnSpc>
              <a:buAutoNum type="arabicPeriod"/>
            </a:pP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Отмена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или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изменение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заказа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zrušenní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nebo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změna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objednávky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5291021" y="7085012"/>
            <a:ext cx="11299055" cy="18675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39"/>
              </a:lnSpc>
            </a:pP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5.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Прекращение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деятельности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ukončení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obchodu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3639"/>
              </a:lnSpc>
            </a:pP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6.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Жалоба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reklamace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/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stížnost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3639"/>
              </a:lnSpc>
            </a:pP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7.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Жалоба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услуги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/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поведение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персонала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/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качество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-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stížnost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na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kvalitu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/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chování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personálu</a:t>
            </a:r>
            <a:r>
              <a:rPr lang="en-US" sz="2599" spc="77" dirty="0">
                <a:solidFill>
                  <a:srgbClr val="FFFFFF"/>
                </a:solidFill>
                <a:latin typeface="Times New Roman"/>
              </a:rPr>
              <a:t> / </a:t>
            </a:r>
            <a:r>
              <a:rPr lang="en-US" sz="2599" spc="77" dirty="0" err="1">
                <a:solidFill>
                  <a:srgbClr val="FFFFFF"/>
                </a:solidFill>
                <a:latin typeface="Times New Roman"/>
              </a:rPr>
              <a:t>služby</a:t>
            </a:r>
            <a:endParaRPr lang="en-US" sz="2599" spc="77" dirty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4" name="Freeform 4"/>
          <p:cNvSpPr/>
          <p:nvPr/>
        </p:nvSpPr>
        <p:spPr>
          <a:xfrm rot="-5400000">
            <a:off x="7521254" y="-3721566"/>
            <a:ext cx="3245492" cy="18288000"/>
          </a:xfrm>
          <a:custGeom>
            <a:avLst/>
            <a:gdLst/>
            <a:ahLst/>
            <a:cxnLst/>
            <a:rect l="l" t="t" r="r" b="b"/>
            <a:pathLst>
              <a:path w="3245492" h="18288000">
                <a:moveTo>
                  <a:pt x="0" y="0"/>
                </a:moveTo>
                <a:lnTo>
                  <a:pt x="3245492" y="0"/>
                </a:lnTo>
                <a:lnTo>
                  <a:pt x="3245492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 l="-121998" r="-99279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14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ПЕРЕВОД</a:t>
            </a:r>
          </a:p>
        </p:txBody>
      </p:sp>
      <p:sp>
        <p:nvSpPr>
          <p:cNvPr id="7" name="AutoShape 7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ЗАДАНИЯ</a:t>
            </a:r>
          </a:p>
        </p:txBody>
      </p:sp>
      <p:sp>
        <p:nvSpPr>
          <p:cNvPr id="3" name="AutoShape 3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4" name="TextBox 4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1924050"/>
            <a:ext cx="13450511" cy="6324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1. В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течении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какого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срока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можна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вернуть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товар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надлежащего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качества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?</a:t>
            </a: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а) 7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дней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б) 14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дней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в) 3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дня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г) 30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дней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2.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Что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из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товаров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не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подлежит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возврату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?</a:t>
            </a: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а)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одежда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б)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обувь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в)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средства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личной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гигены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г)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украшения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728135" y="965542"/>
            <a:ext cx="653116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ЗАДАНИЯ</a:t>
            </a:r>
          </a:p>
        </p:txBody>
      </p:sp>
      <p:sp>
        <p:nvSpPr>
          <p:cNvPr id="3" name="AutoShape 3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4" name="TextBox 4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16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1924050"/>
            <a:ext cx="13450511" cy="6324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1.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что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можно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подать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жалобу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?</a:t>
            </a: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а)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качество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обслуживания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б)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персонал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в)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качество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товара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г)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неправильный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размер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одежды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2.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Куда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стоит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обращатся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для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подачи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жалобы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?</a:t>
            </a: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а)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сми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б)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прокуратура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в)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непосредственно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в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компанию</a:t>
            </a:r>
            <a:endParaRPr lang="en-US" sz="2999" spc="89" dirty="0">
              <a:solidFill>
                <a:srgbClr val="FFFFFF"/>
              </a:solidFill>
              <a:latin typeface="Times New Roman"/>
            </a:endParaRPr>
          </a:p>
          <a:p>
            <a:pPr>
              <a:lnSpc>
                <a:spcPts val="4199"/>
              </a:lnSpc>
            </a:pP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г)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спнциализированные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органы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 (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роспотребнадзор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, </a:t>
            </a:r>
            <a:r>
              <a:rPr lang="en-US" sz="2999" spc="89" dirty="0" err="1">
                <a:solidFill>
                  <a:srgbClr val="FFFFFF"/>
                </a:solidFill>
                <a:latin typeface="Times New Roman"/>
              </a:rPr>
              <a:t>росздравнадзор</a:t>
            </a:r>
            <a:r>
              <a:rPr lang="en-US" sz="2999" spc="89" dirty="0">
                <a:solidFill>
                  <a:srgbClr val="FFFFFF"/>
                </a:solidFill>
                <a:latin typeface="Times New Roman"/>
              </a:rPr>
              <a:t>...)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0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385778" cy="10287000"/>
          </a:xfrm>
          <a:custGeom>
            <a:avLst/>
            <a:gdLst/>
            <a:ahLst/>
            <a:cxnLst/>
            <a:rect l="l" t="t" r="r" b="b"/>
            <a:pathLst>
              <a:path w="10385778" h="10287000">
                <a:moveTo>
                  <a:pt x="0" y="0"/>
                </a:moveTo>
                <a:lnTo>
                  <a:pt x="10385778" y="0"/>
                </a:lnTo>
                <a:lnTo>
                  <a:pt x="1038577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722355" y="965542"/>
            <a:ext cx="8536945" cy="56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199"/>
              </a:lnSpc>
              <a:spcBef>
                <a:spcPct val="0"/>
              </a:spcBef>
            </a:pPr>
            <a:r>
              <a:rPr lang="en-US" sz="2999" spc="89">
                <a:solidFill>
                  <a:srgbClr val="FFFFFF"/>
                </a:solidFill>
                <a:latin typeface="Times New Roman"/>
              </a:rPr>
              <a:t>СПИСОК ИСПОЛЬЗОВАННОЙ ЛИТЕРАТУРЫ</a:t>
            </a:r>
          </a:p>
        </p:txBody>
      </p:sp>
      <p:sp>
        <p:nvSpPr>
          <p:cNvPr id="4" name="AutoShape 4"/>
          <p:cNvSpPr/>
          <p:nvPr/>
        </p:nvSpPr>
        <p:spPr>
          <a:xfrm>
            <a:off x="12651612" y="1517993"/>
            <a:ext cx="4607688" cy="9525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5" name="TextBox 5"/>
          <p:cNvSpPr txBox="1"/>
          <p:nvPr/>
        </p:nvSpPr>
        <p:spPr>
          <a:xfrm>
            <a:off x="15920851" y="8308975"/>
            <a:ext cx="1338449" cy="949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999"/>
              </a:lnSpc>
              <a:spcBef>
                <a:spcPct val="0"/>
              </a:spcBef>
            </a:pPr>
            <a:r>
              <a:rPr lang="en-US" sz="4999">
                <a:solidFill>
                  <a:srgbClr val="FFFFFF"/>
                </a:solidFill>
                <a:latin typeface="Times New Roman Bold"/>
              </a:rPr>
              <a:t>17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2595096"/>
            <a:ext cx="16230600" cy="3590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1" lvl="1" indent="-269876">
              <a:lnSpc>
                <a:spcPts val="3500"/>
              </a:lnSpc>
              <a:spcBef>
                <a:spcPct val="0"/>
              </a:spcBef>
              <a:buAutoNum type="arabicPeriod"/>
            </a:pP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КОСОЛАПОВ, А. В.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Жалоба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как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правовое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средство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: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понятие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и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виды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Online.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Трибуна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молодого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ученого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2011,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roč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2011, č. 15, s. 5. 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  <a:hlinkClick r:id="rId3"/>
              </a:rPr>
              <a:t>https://</a:t>
            </a:r>
            <a:r>
              <a:rPr lang="en-US" sz="2500" spc="75" dirty="0" smtClean="0">
                <a:solidFill>
                  <a:srgbClr val="FFFFFF"/>
                </a:solidFill>
                <a:latin typeface="Times New Roman"/>
                <a:hlinkClick r:id="rId3"/>
              </a:rPr>
              <a:t>volsu.ru/upload/medialibrary/ffd/13_sffmgafdeemhyfamea.pdf</a:t>
            </a:r>
            <a:r>
              <a:rPr lang="x-none" sz="2500" spc="75" dirty="0" smtClean="0">
                <a:solidFill>
                  <a:srgbClr val="FFFFFF"/>
                </a:solidFill>
                <a:latin typeface="Times New Roman"/>
              </a:rPr>
              <a:t> .</a:t>
            </a:r>
            <a:r>
              <a:rPr lang="en-US" sz="2500" spc="75" dirty="0" smtClean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[cit. 2024-03-16].</a:t>
            </a:r>
          </a:p>
          <a:p>
            <a:pPr marL="539751" lvl="1" indent="-269876">
              <a:lnSpc>
                <a:spcPts val="3500"/>
              </a:lnSpc>
              <a:spcBef>
                <a:spcPct val="0"/>
              </a:spcBef>
              <a:buAutoNum type="arabicPeriod"/>
            </a:pP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Формы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и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способы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подачи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жалобы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Online.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Федеральная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налоговая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служба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2020. </a:t>
            </a:r>
            <a:r>
              <a:rPr lang="en-US" sz="2500" u="sng" spc="75" dirty="0">
                <a:solidFill>
                  <a:srgbClr val="FFFFFF"/>
                </a:solidFill>
                <a:latin typeface="Times New Roman"/>
                <a:hlinkClick r:id="rId4" tooltip="https://www.nalog.gov.ru/rn77/apply_fts/pretrial/complaint_forms/"/>
              </a:rPr>
              <a:t>https://www.nalog.gov.ru/rn77/apply_fts/pretrial/complaint_forms/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[cit. 2024-03-16].</a:t>
            </a:r>
          </a:p>
          <a:p>
            <a:pPr marL="539751" lvl="1" indent="-269876">
              <a:lnSpc>
                <a:spcPts val="3500"/>
              </a:lnSpc>
              <a:spcBef>
                <a:spcPct val="0"/>
              </a:spcBef>
              <a:buAutoNum type="arabicPeriod"/>
            </a:pP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Как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правильно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написать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жалобу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Online.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Тинькофф.ру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2024. </a:t>
            </a:r>
            <a:r>
              <a:rPr lang="en-US" sz="2500" u="sng" spc="75" dirty="0">
                <a:solidFill>
                  <a:srgbClr val="FFFFFF"/>
                </a:solidFill>
                <a:latin typeface="Times New Roman"/>
                <a:hlinkClick r:id="rId5" tooltip="https://journal.tinkoff.ru/ask/zaloba/"/>
              </a:rPr>
              <a:t>https://journal.tinkoff.ru/ask/zaloba/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[cit. 2024-03-16].</a:t>
            </a:r>
          </a:p>
          <a:p>
            <a:pPr marL="539751" lvl="1" indent="-269876">
              <a:lnSpc>
                <a:spcPts val="3500"/>
              </a:lnSpc>
              <a:spcBef>
                <a:spcPct val="0"/>
              </a:spcBef>
              <a:buAutoNum type="arabicPeriod"/>
            </a:pP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Отмена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и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возворат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товара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Online.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Золотое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 </a:t>
            </a:r>
            <a:r>
              <a:rPr lang="en-US" sz="2500" spc="75" dirty="0" err="1">
                <a:solidFill>
                  <a:srgbClr val="FFFFFF"/>
                </a:solidFill>
                <a:latin typeface="Times New Roman"/>
              </a:rPr>
              <a:t>яблоко</a:t>
            </a:r>
            <a:r>
              <a:rPr lang="en-US" sz="2500" spc="75" dirty="0">
                <a:solidFill>
                  <a:srgbClr val="FFFFFF"/>
                </a:solidFill>
                <a:latin typeface="Times New Roman"/>
              </a:rPr>
              <a:t>. </a:t>
            </a:r>
            <a:r>
              <a:rPr lang="en-US" sz="2500" u="sng" spc="75" dirty="0">
                <a:solidFill>
                  <a:srgbClr val="FFFFFF"/>
                </a:solidFill>
                <a:latin typeface="Times New Roman"/>
                <a:hlinkClick r:id="rId6"/>
              </a:rPr>
              <a:t>https://</a:t>
            </a:r>
            <a:r>
              <a:rPr lang="en-US" sz="2500" u="sng" spc="75" dirty="0" smtClean="0">
                <a:solidFill>
                  <a:srgbClr val="FFFFFF"/>
                </a:solidFill>
                <a:latin typeface="Times New Roman"/>
                <a:hlinkClick r:id="rId6"/>
              </a:rPr>
              <a:t>goldapple.ru/dostavka-i-oplata#nav-receiving-order</a:t>
            </a:r>
            <a:r>
              <a:rPr lang="x-none" sz="2500" u="sng" spc="75" dirty="0" smtClean="0">
                <a:solidFill>
                  <a:srgbClr val="FFFFFF"/>
                </a:solidFill>
                <a:latin typeface="Times New Roman"/>
              </a:rPr>
              <a:t> </a:t>
            </a:r>
            <a:endParaRPr lang="en-US" sz="2500" u="sng" spc="75" dirty="0">
              <a:solidFill>
                <a:srgbClr val="FFFFFF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490</Words>
  <Application>Microsoft Office PowerPoint</Application>
  <PresentationFormat>Произвольный</PresentationFormat>
  <Paragraphs>123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Times New Roman Bold</vt:lpstr>
      <vt:lpstr>Times New Roman</vt:lpstr>
      <vt:lpstr>Times New Roman Medium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Возврат и жалобы</dc:title>
  <cp:lastModifiedBy>Lenovo</cp:lastModifiedBy>
  <cp:revision>3</cp:revision>
  <dcterms:created xsi:type="dcterms:W3CDTF">2006-08-16T00:00:00Z</dcterms:created>
  <dcterms:modified xsi:type="dcterms:W3CDTF">2024-03-21T19:58:02Z</dcterms:modified>
  <dc:identifier>DAF_Z_b9hnM</dc:identifier>
</cp:coreProperties>
</file>