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61" r:id="rId1"/>
  </p:sldMasterIdLst>
  <p:sldIdLst>
    <p:sldId id="256" r:id="rId2"/>
    <p:sldId id="284" r:id="rId3"/>
    <p:sldId id="257" r:id="rId4"/>
    <p:sldId id="285" r:id="rId5"/>
    <p:sldId id="286" r:id="rId6"/>
    <p:sldId id="287" r:id="rId7"/>
    <p:sldId id="273" r:id="rId8"/>
    <p:sldId id="288" r:id="rId9"/>
    <p:sldId id="276" r:id="rId10"/>
    <p:sldId id="280" r:id="rId11"/>
  </p:sldIdLst>
  <p:sldSz cx="9144000" cy="6858000" type="screen4x3"/>
  <p:notesSz cx="6791325" cy="9921875"/>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Zdeněk" initials="Z" lastIdx="1" clrIdx="0"/>
  <p:cmAuthor id="1" name="Vavra" initials="ZV"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99"/>
    <a:srgbClr val="800080"/>
    <a:srgbClr val="FF3300"/>
    <a:srgbClr val="E4A698"/>
    <a:srgbClr val="EFDAD5"/>
    <a:srgbClr val="EABBB0"/>
    <a:srgbClr val="FFE3DD"/>
    <a:srgbClr val="C6B2AE"/>
    <a:srgbClr val="FFFFCC"/>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řední styl 2 – zvýraznění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řední styl 2 – zvýraznění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Střední styl 2 – zvýraznění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588" autoAdjust="0"/>
    <p:restoredTop sz="94700" autoAdjust="0"/>
  </p:normalViewPr>
  <p:slideViewPr>
    <p:cSldViewPr>
      <p:cViewPr varScale="1">
        <p:scale>
          <a:sx n="103" d="100"/>
          <a:sy n="103" d="100"/>
        </p:scale>
        <p:origin x="-20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14" name="Nadpis 13"/>
          <p:cNvSpPr>
            <a:spLocks noGrp="1"/>
          </p:cNvSpPr>
          <p:nvPr>
            <p:ph type="ctrTitle"/>
          </p:nvPr>
        </p:nvSpPr>
        <p:spPr>
          <a:xfrm>
            <a:off x="1432560" y="359898"/>
            <a:ext cx="7406640" cy="1472184"/>
          </a:xfrm>
        </p:spPr>
        <p:txBody>
          <a:bodyPr anchor="b"/>
          <a:lstStyle>
            <a:lvl1pPr algn="l">
              <a:defRPr/>
            </a:lvl1pPr>
            <a:extLst/>
          </a:lstStyle>
          <a:p>
            <a:r>
              <a:rPr kumimoji="0" lang="cs-CZ" smtClean="0"/>
              <a:t>Kliknutím lze upravit styl.</a:t>
            </a:r>
            <a:endParaRPr kumimoji="0" lang="en-US"/>
          </a:p>
        </p:txBody>
      </p:sp>
      <p:sp>
        <p:nvSpPr>
          <p:cNvPr id="22" name="Podnadpis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sp>
        <p:nvSpPr>
          <p:cNvPr id="7" name="Zástupný symbol pro datum 6"/>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20" name="Zástupný symbol pro zápatí 19"/>
          <p:cNvSpPr>
            <a:spLocks noGrp="1"/>
          </p:cNvSpPr>
          <p:nvPr>
            <p:ph type="ftr" sz="quarter" idx="11"/>
          </p:nvPr>
        </p:nvSpPr>
        <p:spPr/>
        <p:txBody>
          <a:bodyPr/>
          <a:lstStyle>
            <a:extLst/>
          </a:lstStyle>
          <a:p>
            <a:endParaRPr lang="cs-CZ"/>
          </a:p>
        </p:txBody>
      </p:sp>
      <p:sp>
        <p:nvSpPr>
          <p:cNvPr id="10" name="Zástupný symbol pro číslo snímku 9"/>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8" name="Ová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Obdélník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10" name="Obdélník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lstStyle>
            <a:extLst/>
          </a:lstStyle>
          <a:p>
            <a:r>
              <a:rPr kumimoji="0" lang="cs-CZ" smtClean="0"/>
              <a:t>Kliknutím lze upravit styl.</a:t>
            </a:r>
            <a:endParaRPr kumimoji="0" lang="en-US"/>
          </a:p>
        </p:txBody>
      </p:sp>
      <p:sp>
        <p:nvSpPr>
          <p:cNvPr id="3" name="Zástupný symbol pro obsah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nchor="ctr"/>
          <a:lstStyle>
            <a:extLst/>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5" name="Obdélník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Zástupný symbol pro datum 1"/>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6" name="Obdélník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8" name="Obdélník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Zástupný symbol pro obrázek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cs-CZ" smtClean="0"/>
              <a:t>Kliknutím na ikonu přidáte obrázek.</a:t>
            </a:r>
            <a:endParaRPr kumimoji="0" lang="en-US" dirty="0"/>
          </a:p>
        </p:txBody>
      </p:sp>
      <p:sp>
        <p:nvSpPr>
          <p:cNvPr id="9" name="Vývojový diagram: postup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Vývojový diagram: postup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Zástupný symbol pro text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cs-CZ" smtClean="0"/>
              <a:t>Kliknutím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274639"/>
            <a:ext cx="1828800" cy="5851525"/>
          </a:xfrm>
        </p:spPr>
        <p:txBody>
          <a:bodyPr vert="eaVe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1143000" y="274640"/>
            <a:ext cx="5562600" cy="5851525"/>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16.4.2021</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Výseč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Prstenec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Obdélník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Zástupný symbol pro nadpis 4"/>
          <p:cNvSpPr>
            <a:spLocks noGrp="1"/>
          </p:cNvSpPr>
          <p:nvPr>
            <p:ph type="title"/>
          </p:nvPr>
        </p:nvSpPr>
        <p:spPr>
          <a:xfrm>
            <a:off x="1435608" y="274638"/>
            <a:ext cx="7498080" cy="1143000"/>
          </a:xfrm>
          <a:prstGeom prst="rect">
            <a:avLst/>
          </a:prstGeom>
        </p:spPr>
        <p:txBody>
          <a:bodyPr anchor="ctr">
            <a:normAutofit/>
          </a:bodyPr>
          <a:lstStyle>
            <a:extLst/>
          </a:lstStyle>
          <a:p>
            <a:r>
              <a:rPr kumimoji="0" lang="cs-CZ" smtClean="0"/>
              <a:t>Kliknutím lze upravit styl.</a:t>
            </a:r>
            <a:endParaRPr kumimoji="0" lang="en-US"/>
          </a:p>
        </p:txBody>
      </p:sp>
      <p:sp>
        <p:nvSpPr>
          <p:cNvPr id="9" name="Zástupný symbol pro text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4" name="Zástupný symbol pro datum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270CF87C-C9C2-4866-AE78-49B83395EA97}" type="datetimeFigureOut">
              <a:rPr lang="cs-CZ" smtClean="0"/>
              <a:pPr/>
              <a:t>16.4.2021</a:t>
            </a:fld>
            <a:endParaRPr lang="cs-CZ"/>
          </a:p>
        </p:txBody>
      </p:sp>
      <p:sp>
        <p:nvSpPr>
          <p:cNvPr id="10" name="Zástupný symbol pro zápatí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cs-CZ"/>
          </a:p>
        </p:txBody>
      </p:sp>
      <p:sp>
        <p:nvSpPr>
          <p:cNvPr id="22" name="Zástupný symbol pro číslo snímku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3FF14110-AD9A-476D-BE69-4A102F1F23B5}" type="slidenum">
              <a:rPr lang="cs-CZ" smtClean="0"/>
              <a:pPr/>
              <a:t>‹#›</a:t>
            </a:fld>
            <a:endParaRPr lang="cs-CZ"/>
          </a:p>
        </p:txBody>
      </p:sp>
      <p:sp>
        <p:nvSpPr>
          <p:cNvPr id="15" name="Obdélník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4362" r:id="rId1"/>
    <p:sldLayoutId id="2147484363" r:id="rId2"/>
    <p:sldLayoutId id="2147484364" r:id="rId3"/>
    <p:sldLayoutId id="2147484365" r:id="rId4"/>
    <p:sldLayoutId id="2147484366" r:id="rId5"/>
    <p:sldLayoutId id="2147484367" r:id="rId6"/>
    <p:sldLayoutId id="2147484368" r:id="rId7"/>
    <p:sldLayoutId id="2147484369" r:id="rId8"/>
    <p:sldLayoutId id="2147484370" r:id="rId9"/>
    <p:sldLayoutId id="2147484371" r:id="rId10"/>
    <p:sldLayoutId id="2147484372"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eg"/><Relationship Id="rId5" Type="http://schemas.microsoft.com/office/2007/relationships/hdphoto" Target="../media/hdphoto1.wdp"/><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4.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wav"/><Relationship Id="rId1" Type="http://schemas.microsoft.com/office/2007/relationships/media" Target="../media/media3.wav"/><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wav"/><Relationship Id="rId1" Type="http://schemas.microsoft.com/office/2007/relationships/media" Target="../media/media4.wav"/><Relationship Id="rId5" Type="http://schemas.openxmlformats.org/officeDocument/2006/relationships/image" Target="../media/image4.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wav"/><Relationship Id="rId1" Type="http://schemas.microsoft.com/office/2007/relationships/media" Target="../media/media5.wav"/><Relationship Id="rId5" Type="http://schemas.openxmlformats.org/officeDocument/2006/relationships/image" Target="../media/image4.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wav"/><Relationship Id="rId1" Type="http://schemas.microsoft.com/office/2007/relationships/media" Target="../media/media6.wav"/><Relationship Id="rId5" Type="http://schemas.openxmlformats.org/officeDocument/2006/relationships/image" Target="../media/image4.pn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wav"/><Relationship Id="rId1" Type="http://schemas.microsoft.com/office/2007/relationships/media" Target="../media/media7.wav"/><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wav"/><Relationship Id="rId1" Type="http://schemas.microsoft.com/office/2007/relationships/media" Target="../media/media8.wav"/><Relationship Id="rId6" Type="http://schemas.openxmlformats.org/officeDocument/2006/relationships/image" Target="../media/image4.pn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wav"/><Relationship Id="rId1" Type="http://schemas.microsoft.com/office/2007/relationships/media" Target="../media/media9.wav"/><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10.wav"/><Relationship Id="rId1" Type="http://schemas.microsoft.com/office/2007/relationships/media" Target="../media/media10.wav"/><Relationship Id="rId5" Type="http://schemas.openxmlformats.org/officeDocument/2006/relationships/image" Target="../media/image4.png"/><Relationship Id="rId4"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835696" y="476672"/>
            <a:ext cx="6787604" cy="2376264"/>
          </a:xfrm>
          <a:blipFill>
            <a:blip r:embed="rId4">
              <a:extLst>
                <a:ext uri="{BEBA8EAE-BF5A-486C-A8C5-ECC9F3942E4B}">
                  <a14:imgProps xmlns:a14="http://schemas.microsoft.com/office/drawing/2010/main">
                    <a14:imgLayer r:embed="rId5">
                      <a14:imgEffect>
                        <a14:colorTemperature colorTemp="8800"/>
                      </a14:imgEffect>
                    </a14:imgLayer>
                  </a14:imgProps>
                </a:ext>
              </a:extLst>
            </a:blip>
            <a:tile tx="0" ty="0" sx="100000" sy="100000" flip="none" algn="tl"/>
          </a:blipFill>
        </p:spPr>
        <p:txBody>
          <a:bodyPr>
            <a:noAutofit/>
          </a:bodyPr>
          <a:lstStyle/>
          <a:p>
            <a:pPr marL="182880" indent="0" algn="ctr">
              <a:spcBef>
                <a:spcPts val="1200"/>
              </a:spcBef>
              <a:buNone/>
            </a:pPr>
            <a:r>
              <a:rPr lang="cs-CZ" sz="2900" b="1" cap="all" dirty="0" smtClean="0">
                <a:solidFill>
                  <a:schemeClr val="tx1"/>
                </a:solidFill>
                <a:effectLst>
                  <a:outerShdw blurRad="38100" dist="38100" dir="2700000" algn="tl">
                    <a:srgbClr val="000000">
                      <a:alpha val="43137"/>
                    </a:srgbClr>
                  </a:outerShdw>
                </a:effectLst>
              </a:rPr>
              <a:t>SUBORDINATION  UND  SATZWERTIGE  STRUKTUREN</a:t>
            </a:r>
            <a:r>
              <a:rPr lang="cs-CZ" sz="3200" b="1" cap="all" dirty="0" smtClean="0">
                <a:solidFill>
                  <a:schemeClr val="tx1"/>
                </a:solidFill>
                <a:effectLst/>
              </a:rPr>
              <a:t/>
            </a:r>
            <a:br>
              <a:rPr lang="cs-CZ" sz="3200" b="1" cap="all" dirty="0" smtClean="0">
                <a:solidFill>
                  <a:schemeClr val="tx1"/>
                </a:solidFill>
                <a:effectLst/>
              </a:rPr>
            </a:br>
            <a:r>
              <a:rPr lang="cs-CZ" sz="3200" b="1" cap="all" dirty="0" smtClean="0">
                <a:solidFill>
                  <a:schemeClr val="tx1"/>
                </a:solidFill>
                <a:effectLst/>
              </a:rPr>
              <a:t/>
            </a:r>
            <a:br>
              <a:rPr lang="cs-CZ" sz="3200" b="1" cap="all" dirty="0" smtClean="0">
                <a:solidFill>
                  <a:schemeClr val="tx1"/>
                </a:solidFill>
                <a:effectLst/>
              </a:rPr>
            </a:br>
            <a:r>
              <a:rPr lang="cs-CZ" sz="2200" b="1" i="1" spc="-150" dirty="0" smtClean="0">
                <a:solidFill>
                  <a:srgbClr val="000066"/>
                </a:solidFill>
                <a:effectLst/>
              </a:rPr>
              <a:t>Ing. Zdeněk Vávra, Ph.D.</a:t>
            </a:r>
            <a:br>
              <a:rPr lang="cs-CZ" sz="2200" b="1" i="1" spc="-150" dirty="0" smtClean="0">
                <a:solidFill>
                  <a:srgbClr val="000066"/>
                </a:solidFill>
                <a:effectLst/>
              </a:rPr>
            </a:br>
            <a:r>
              <a:rPr lang="de-DE" sz="1800" b="1" i="1" spc="-150" dirty="0" smtClean="0">
                <a:solidFill>
                  <a:srgbClr val="C00000"/>
                </a:solidFill>
                <a:effectLst/>
              </a:rPr>
              <a:t>Vortrag</a:t>
            </a:r>
            <a:r>
              <a:rPr lang="cs-CZ" sz="1800" b="1" i="1" spc="-150" dirty="0" smtClean="0">
                <a:solidFill>
                  <a:srgbClr val="C00000"/>
                </a:solidFill>
                <a:effectLst/>
              </a:rPr>
              <a:t> BASTL, 07.04.2021</a:t>
            </a:r>
            <a:endParaRPr lang="de-DE" sz="1800" b="1" i="1" spc="-150" dirty="0">
              <a:solidFill>
                <a:srgbClr val="C00000"/>
              </a:solidFill>
              <a:effectLst/>
            </a:endParaRPr>
          </a:p>
        </p:txBody>
      </p:sp>
      <p:sp>
        <p:nvSpPr>
          <p:cNvPr id="3" name="Podnadpis 2"/>
          <p:cNvSpPr>
            <a:spLocks noGrp="1"/>
          </p:cNvSpPr>
          <p:nvPr>
            <p:ph type="subTitle" idx="1"/>
          </p:nvPr>
        </p:nvSpPr>
        <p:spPr>
          <a:xfrm>
            <a:off x="1403648" y="2924944"/>
            <a:ext cx="4608512" cy="3240360"/>
          </a:xfrm>
        </p:spPr>
        <p:txBody>
          <a:bodyPr anchor="ctr">
            <a:noAutofit/>
          </a:bodyPr>
          <a:lstStyle/>
          <a:p>
            <a:pPr marL="342900" indent="-342900" algn="l">
              <a:buClr>
                <a:srgbClr val="004620"/>
              </a:buClr>
              <a:buAutoNum type="arabicPeriod"/>
            </a:pPr>
            <a:endParaRPr lang="cs-CZ" sz="1800" b="1" dirty="0" smtClean="0">
              <a:solidFill>
                <a:schemeClr val="accent1">
                  <a:lumMod val="50000"/>
                </a:schemeClr>
              </a:solidFill>
            </a:endParaRPr>
          </a:p>
          <a:p>
            <a:pPr marL="342900" indent="-342900" algn="l">
              <a:buClr>
                <a:srgbClr val="004620"/>
              </a:buClr>
              <a:buAutoNum type="arabicPeriod"/>
            </a:pPr>
            <a:r>
              <a:rPr lang="de-DE" sz="1800" b="1" dirty="0" smtClean="0">
                <a:solidFill>
                  <a:schemeClr val="accent1">
                    <a:lumMod val="50000"/>
                  </a:schemeClr>
                </a:solidFill>
              </a:rPr>
              <a:t>Hypotaxe</a:t>
            </a:r>
          </a:p>
          <a:p>
            <a:pPr marL="342900" indent="-342900" algn="l">
              <a:buClr>
                <a:srgbClr val="004620"/>
              </a:buClr>
              <a:buAutoNum type="arabicPeriod"/>
            </a:pPr>
            <a:r>
              <a:rPr lang="de-DE" sz="1800" b="1" dirty="0" smtClean="0">
                <a:solidFill>
                  <a:schemeClr val="accent1">
                    <a:lumMod val="50000"/>
                  </a:schemeClr>
                </a:solidFill>
              </a:rPr>
              <a:t>Beispiel: Temporalsätze</a:t>
            </a:r>
          </a:p>
          <a:p>
            <a:pPr marL="342900" indent="-342900">
              <a:buClr>
                <a:srgbClr val="004620"/>
              </a:buClr>
              <a:buFont typeface="Wingdings 2"/>
              <a:buAutoNum type="arabicPeriod"/>
            </a:pPr>
            <a:r>
              <a:rPr lang="de-DE" sz="1800" b="1" dirty="0" smtClean="0">
                <a:solidFill>
                  <a:schemeClr val="accent1">
                    <a:lumMod val="50000"/>
                  </a:schemeClr>
                </a:solidFill>
              </a:rPr>
              <a:t>Beispiel: Privativ- und Vergleichssätze</a:t>
            </a:r>
          </a:p>
          <a:p>
            <a:pPr marL="342900" indent="-342900">
              <a:buClr>
                <a:srgbClr val="004620"/>
              </a:buClr>
              <a:buFont typeface="Wingdings 2"/>
              <a:buAutoNum type="arabicPeriod"/>
            </a:pPr>
            <a:r>
              <a:rPr lang="de-DE" sz="1800" b="1" noProof="1" smtClean="0">
                <a:solidFill>
                  <a:schemeClr val="accent1">
                    <a:lumMod val="50000"/>
                  </a:schemeClr>
                </a:solidFill>
              </a:rPr>
              <a:t>Uneingeleitete</a:t>
            </a:r>
            <a:r>
              <a:rPr lang="de-DE" sz="1800" b="1" dirty="0" smtClean="0">
                <a:solidFill>
                  <a:schemeClr val="accent1">
                    <a:lumMod val="50000"/>
                  </a:schemeClr>
                </a:solidFill>
              </a:rPr>
              <a:t> Nebensätze</a:t>
            </a:r>
          </a:p>
          <a:p>
            <a:pPr marL="342900" indent="-342900">
              <a:buClr>
                <a:srgbClr val="004620"/>
              </a:buClr>
              <a:buFont typeface="Wingdings 3" charset="2"/>
              <a:buAutoNum type="arabicPeriod"/>
            </a:pPr>
            <a:r>
              <a:rPr lang="de-DE" sz="1800" b="1" dirty="0" smtClean="0">
                <a:solidFill>
                  <a:schemeClr val="accent1">
                    <a:lumMod val="50000"/>
                  </a:schemeClr>
                </a:solidFill>
              </a:rPr>
              <a:t>Satzwertige Konstruktionen</a:t>
            </a:r>
          </a:p>
          <a:p>
            <a:pPr marL="342900" indent="-342900">
              <a:buClr>
                <a:srgbClr val="004620"/>
              </a:buClr>
              <a:buFont typeface="Wingdings 3" charset="2"/>
              <a:buAutoNum type="arabicPeriod"/>
            </a:pPr>
            <a:r>
              <a:rPr lang="de-DE" sz="1800" b="1" dirty="0" smtClean="0">
                <a:solidFill>
                  <a:schemeClr val="accent1">
                    <a:lumMod val="50000"/>
                  </a:schemeClr>
                </a:solidFill>
              </a:rPr>
              <a:t>Partizipialkonstruktionen</a:t>
            </a:r>
          </a:p>
          <a:p>
            <a:pPr marL="342900" indent="-342900">
              <a:buClr>
                <a:srgbClr val="004620"/>
              </a:buClr>
              <a:buFont typeface="Wingdings 3" charset="2"/>
              <a:buAutoNum type="arabicPeriod"/>
            </a:pPr>
            <a:r>
              <a:rPr lang="de-DE" sz="1800" b="1" dirty="0" smtClean="0">
                <a:solidFill>
                  <a:schemeClr val="accent1">
                    <a:lumMod val="50000"/>
                  </a:schemeClr>
                </a:solidFill>
              </a:rPr>
              <a:t>Satzäquivalente</a:t>
            </a:r>
          </a:p>
          <a:p>
            <a:pPr marL="342900" indent="-342900">
              <a:buClr>
                <a:srgbClr val="004620"/>
              </a:buClr>
              <a:buFont typeface="Wingdings 3" charset="2"/>
              <a:buAutoNum type="arabicPeriod"/>
            </a:pPr>
            <a:r>
              <a:rPr lang="de-DE" sz="1800" b="1" dirty="0" smtClean="0">
                <a:solidFill>
                  <a:schemeClr val="accent1">
                    <a:lumMod val="50000"/>
                  </a:schemeClr>
                </a:solidFill>
              </a:rPr>
              <a:t>Literatur</a:t>
            </a:r>
          </a:p>
        </p:txBody>
      </p:sp>
      <p:pic>
        <p:nvPicPr>
          <p:cNvPr id="7" name="Obrázek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56922" y="3068960"/>
            <a:ext cx="2301720" cy="3068960"/>
          </a:xfrm>
          <a:prstGeom prst="rect">
            <a:avLst/>
          </a:prstGeom>
        </p:spPr>
      </p:pic>
      <p:pic>
        <p:nvPicPr>
          <p:cNvPr id="13" name="Zvuk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267744" y="260648"/>
            <a:ext cx="5688632" cy="864096"/>
          </a:xfrm>
          <a:blipFill>
            <a:blip r:embed="rId4"/>
            <a:tile tx="0" ty="0" sx="100000" sy="100000" flip="none" algn="tl"/>
          </a:blipFill>
        </p:spPr>
        <p:txBody>
          <a:bodyPr>
            <a:noAutofit/>
          </a:bodyPr>
          <a:lstStyle/>
          <a:p>
            <a:pPr algn="ctr"/>
            <a:r>
              <a:rPr lang="cs-CZ" sz="3600" b="1" dirty="0" smtClean="0">
                <a:solidFill>
                  <a:schemeClr val="tx1">
                    <a:lumMod val="95000"/>
                    <a:lumOff val="5000"/>
                  </a:schemeClr>
                </a:solidFill>
              </a:rPr>
              <a:t>HYPOTAXE</a:t>
            </a:r>
            <a:endParaRPr lang="de-DE" sz="2800" b="1" cap="all" dirty="0">
              <a:solidFill>
                <a:schemeClr val="tx1">
                  <a:lumMod val="95000"/>
                  <a:lumOff val="5000"/>
                </a:schemeClr>
              </a:solidFill>
            </a:endParaRPr>
          </a:p>
        </p:txBody>
      </p:sp>
      <p:sp>
        <p:nvSpPr>
          <p:cNvPr id="5" name="Zástupný symbol pro obsah 4"/>
          <p:cNvSpPr>
            <a:spLocks noGrp="1"/>
          </p:cNvSpPr>
          <p:nvPr>
            <p:ph idx="1"/>
          </p:nvPr>
        </p:nvSpPr>
        <p:spPr>
          <a:xfrm>
            <a:off x="1043608" y="1196752"/>
            <a:ext cx="7992888" cy="5445348"/>
          </a:xfrm>
        </p:spPr>
        <p:txBody>
          <a:bodyPr>
            <a:noAutofit/>
          </a:bodyPr>
          <a:lstStyle/>
          <a:p>
            <a:pPr marL="82296" indent="0">
              <a:lnSpc>
                <a:spcPct val="110000"/>
              </a:lnSpc>
              <a:buNone/>
            </a:pPr>
            <a:r>
              <a:rPr lang="de-DE" sz="1600" b="1" dirty="0" smtClean="0"/>
              <a:t>Hypotaxe</a:t>
            </a:r>
            <a:r>
              <a:rPr lang="de-DE" sz="1600" dirty="0" smtClean="0"/>
              <a:t> (auch: Satzgefüge; hypo- = Unterordnung/Subordination, d.h. sprachliche Abhängigkeit eines Satzglieds, in diesem Fall wird der NS in einen HS oder in einen übergeordneten Nebensatz eingebettet) </a:t>
            </a:r>
            <a:r>
              <a:rPr lang="de-DE" sz="1800" dirty="0" smtClean="0"/>
              <a:t>	</a:t>
            </a:r>
            <a:r>
              <a:rPr lang="de-DE" sz="1800" b="1" dirty="0" smtClean="0">
                <a:solidFill>
                  <a:srgbClr val="C00000"/>
                </a:solidFill>
              </a:rPr>
              <a:t>= HS + NS</a:t>
            </a:r>
            <a:r>
              <a:rPr lang="de-DE" sz="1800" b="1" baseline="-25000" dirty="0" smtClean="0">
                <a:solidFill>
                  <a:srgbClr val="C00000"/>
                </a:solidFill>
              </a:rPr>
              <a:t>1 </a:t>
            </a:r>
            <a:r>
              <a:rPr lang="de-DE" sz="1800" b="1" dirty="0" smtClean="0">
                <a:solidFill>
                  <a:srgbClr val="C00000"/>
                </a:solidFill>
              </a:rPr>
              <a:t>+ NS</a:t>
            </a:r>
            <a:r>
              <a:rPr lang="de-DE" sz="1800" b="1" baseline="-25000" dirty="0" smtClean="0">
                <a:solidFill>
                  <a:srgbClr val="C00000"/>
                </a:solidFill>
              </a:rPr>
              <a:t>2 … </a:t>
            </a:r>
            <a:r>
              <a:rPr lang="de-DE" sz="1800" b="1" dirty="0" smtClean="0">
                <a:solidFill>
                  <a:srgbClr val="C00000"/>
                </a:solidFill>
              </a:rPr>
              <a:t>+ </a:t>
            </a:r>
            <a:r>
              <a:rPr lang="de-DE" sz="1800" b="1" dirty="0" err="1" smtClean="0">
                <a:solidFill>
                  <a:srgbClr val="C00000"/>
                </a:solidFill>
              </a:rPr>
              <a:t>NS</a:t>
            </a:r>
            <a:r>
              <a:rPr lang="de-DE" sz="1800" b="1" baseline="-25000" dirty="0" err="1" smtClean="0">
                <a:solidFill>
                  <a:srgbClr val="C00000"/>
                </a:solidFill>
              </a:rPr>
              <a:t>x</a:t>
            </a:r>
            <a:r>
              <a:rPr lang="de-DE" sz="1800" b="1" baseline="-25000" dirty="0" smtClean="0">
                <a:solidFill>
                  <a:srgbClr val="C00000"/>
                </a:solidFill>
              </a:rPr>
              <a:t> </a:t>
            </a:r>
            <a:endParaRPr lang="de-DE" sz="1800" b="1" dirty="0" smtClean="0">
              <a:solidFill>
                <a:srgbClr val="C00000"/>
              </a:solidFill>
            </a:endParaRPr>
          </a:p>
          <a:p>
            <a:pPr>
              <a:lnSpc>
                <a:spcPct val="110000"/>
              </a:lnSpc>
            </a:pPr>
            <a:r>
              <a:rPr lang="de-DE" sz="1500" dirty="0" smtClean="0"/>
              <a:t>inhaltlich unvollständig </a:t>
            </a:r>
            <a:r>
              <a:rPr lang="de-DE" sz="1500" dirty="0" smtClean="0">
                <a:latin typeface="Times New Roman"/>
                <a:cs typeface="Times New Roman"/>
              </a:rPr>
              <a:t>→ </a:t>
            </a:r>
            <a:r>
              <a:rPr lang="de-DE" sz="1500" dirty="0" smtClean="0"/>
              <a:t>laut Dependenzsyntax: Ergänzung eines Hauptsatzes</a:t>
            </a:r>
          </a:p>
          <a:p>
            <a:pPr>
              <a:lnSpc>
                <a:spcPct val="110000"/>
              </a:lnSpc>
            </a:pPr>
            <a:r>
              <a:rPr lang="de-DE" sz="1500" dirty="0" smtClean="0"/>
              <a:t>grammatisch vollständig</a:t>
            </a:r>
            <a:r>
              <a:rPr lang="cs-CZ" sz="1500" dirty="0" smtClean="0"/>
              <a:t> (= </a:t>
            </a:r>
            <a:r>
              <a:rPr lang="de-DE" sz="1500" dirty="0" smtClean="0"/>
              <a:t>satzförmige Strukturen</a:t>
            </a:r>
            <a:r>
              <a:rPr lang="cs-CZ" sz="1500" dirty="0" smtClean="0"/>
              <a:t>)</a:t>
            </a:r>
            <a:r>
              <a:rPr lang="de-DE" sz="1500" dirty="0" smtClean="0"/>
              <a:t> </a:t>
            </a:r>
            <a:r>
              <a:rPr lang="de-DE" sz="1500" dirty="0" smtClean="0">
                <a:latin typeface="Times New Roman"/>
                <a:cs typeface="Times New Roman"/>
              </a:rPr>
              <a:t>→ </a:t>
            </a:r>
            <a:r>
              <a:rPr lang="de-DE" sz="1500" dirty="0" smtClean="0"/>
              <a:t>ein Subjekt und ein konjugiertes Verb vorhanden:</a:t>
            </a:r>
            <a:r>
              <a:rPr lang="de-DE" sz="1500" dirty="0" smtClean="0">
                <a:latin typeface="Times New Roman"/>
                <a:cs typeface="Times New Roman"/>
              </a:rPr>
              <a:t> </a:t>
            </a:r>
            <a:r>
              <a:rPr lang="de-DE" sz="1500" b="1" i="1" dirty="0" smtClean="0">
                <a:solidFill>
                  <a:srgbClr val="800080"/>
                </a:solidFill>
              </a:rPr>
              <a:t>„Auch wenn das Subjekt im Haupt- und Nebensatz gleich ist, muss es wiederholt werden: </a:t>
            </a:r>
            <a:r>
              <a:rPr lang="de-DE" sz="1500" b="1" i="1" dirty="0" smtClean="0"/>
              <a:t>Er</a:t>
            </a:r>
            <a:r>
              <a:rPr lang="de-DE" sz="1500" i="1" dirty="0" smtClean="0"/>
              <a:t> sprang in den Fluss, als </a:t>
            </a:r>
            <a:r>
              <a:rPr lang="de-DE" sz="1500" b="1" i="1" dirty="0" smtClean="0"/>
              <a:t>er</a:t>
            </a:r>
            <a:r>
              <a:rPr lang="de-DE" sz="1500" i="1" dirty="0" smtClean="0"/>
              <a:t> Hilferufe hörte</a:t>
            </a:r>
            <a:r>
              <a:rPr lang="cs-CZ" sz="1500" i="1" dirty="0" smtClean="0"/>
              <a:t>.</a:t>
            </a:r>
            <a:r>
              <a:rPr lang="de-DE" sz="1500" b="1" i="1" dirty="0" smtClean="0">
                <a:solidFill>
                  <a:srgbClr val="800080"/>
                </a:solidFill>
              </a:rPr>
              <a:t>“</a:t>
            </a:r>
            <a:r>
              <a:rPr lang="de-DE" sz="1600" i="1" dirty="0" smtClean="0"/>
              <a:t> </a:t>
            </a:r>
            <a:r>
              <a:rPr lang="cs-CZ" sz="1600" i="1" dirty="0" smtClean="0"/>
              <a:t> 							        </a:t>
            </a:r>
            <a:r>
              <a:rPr lang="de-DE" sz="1300" dirty="0" smtClean="0"/>
              <a:t>[Dreyer/Schmitt 1991: 137]</a:t>
            </a:r>
          </a:p>
          <a:p>
            <a:pPr marL="82296" indent="0">
              <a:lnSpc>
                <a:spcPct val="110000"/>
              </a:lnSpc>
              <a:buNone/>
            </a:pPr>
            <a:r>
              <a:rPr lang="cs-CZ" sz="1600" b="1" dirty="0" smtClean="0"/>
              <a:t>I. </a:t>
            </a:r>
            <a:r>
              <a:rPr lang="de-DE" sz="1600" b="1" dirty="0" smtClean="0"/>
              <a:t>Form der </a:t>
            </a:r>
            <a:r>
              <a:rPr lang="cs-CZ" sz="1600" b="1" noProof="1" smtClean="0"/>
              <a:t>Subordination</a:t>
            </a:r>
            <a:r>
              <a:rPr lang="de-DE" sz="1600" b="1" dirty="0" smtClean="0"/>
              <a:t>: </a:t>
            </a:r>
          </a:p>
          <a:p>
            <a:pPr marL="82296" indent="0">
              <a:lnSpc>
                <a:spcPct val="110000"/>
              </a:lnSpc>
              <a:buNone/>
            </a:pPr>
            <a:r>
              <a:rPr lang="de-DE" sz="1500" b="1" dirty="0" smtClean="0">
                <a:solidFill>
                  <a:srgbClr val="800080"/>
                </a:solidFill>
              </a:rPr>
              <a:t>a. eingeleitet:   </a:t>
            </a:r>
            <a:r>
              <a:rPr lang="de-DE" sz="1500" dirty="0" smtClean="0">
                <a:solidFill>
                  <a:srgbClr val="800080"/>
                </a:solidFill>
              </a:rPr>
              <a:t>	</a:t>
            </a:r>
            <a:r>
              <a:rPr lang="de-DE" sz="1500" i="1" noProof="1" smtClean="0">
                <a:solidFill>
                  <a:srgbClr val="C00000"/>
                </a:solidFill>
              </a:rPr>
              <a:t>Ich weiß, </a:t>
            </a:r>
            <a:r>
              <a:rPr lang="de-DE" sz="1500" i="1" noProof="1" smtClean="0">
                <a:solidFill>
                  <a:srgbClr val="00B050"/>
                </a:solidFill>
              </a:rPr>
              <a:t>dass </a:t>
            </a:r>
            <a:r>
              <a:rPr lang="de-DE" sz="1500" i="1" noProof="1" smtClean="0">
                <a:solidFill>
                  <a:srgbClr val="002060"/>
                </a:solidFill>
              </a:rPr>
              <a:t>nur kapitalkräftige Unternehmen die Krise</a:t>
            </a:r>
            <a:r>
              <a:rPr lang="de-DE" sz="1500" i="1" noProof="1" smtClean="0">
                <a:solidFill>
                  <a:srgbClr val="00B050"/>
                </a:solidFill>
              </a:rPr>
              <a:t> bewältigen</a:t>
            </a:r>
            <a:r>
              <a:rPr lang="de-DE" sz="1500" i="1" noProof="1" smtClean="0">
                <a:solidFill>
                  <a:srgbClr val="CC0099"/>
                </a:solidFill>
              </a:rPr>
              <a:t>.</a:t>
            </a:r>
            <a:endParaRPr lang="de-DE" sz="1500" i="1" noProof="1" smtClean="0">
              <a:solidFill>
                <a:srgbClr val="C00000"/>
              </a:solidFill>
            </a:endParaRPr>
          </a:p>
          <a:p>
            <a:pPr marL="82296" indent="0">
              <a:lnSpc>
                <a:spcPct val="110000"/>
              </a:lnSpc>
              <a:buNone/>
            </a:pPr>
            <a:r>
              <a:rPr lang="de-DE" sz="1500" b="1" dirty="0" smtClean="0">
                <a:solidFill>
                  <a:srgbClr val="800080"/>
                </a:solidFill>
              </a:rPr>
              <a:t>b. </a:t>
            </a:r>
            <a:r>
              <a:rPr lang="de-DE" sz="1500" b="1" noProof="1" smtClean="0">
                <a:solidFill>
                  <a:srgbClr val="800080"/>
                </a:solidFill>
              </a:rPr>
              <a:t>uneingeleitet</a:t>
            </a:r>
            <a:r>
              <a:rPr lang="de-DE" sz="1500" b="1" dirty="0" smtClean="0">
                <a:solidFill>
                  <a:srgbClr val="800080"/>
                </a:solidFill>
              </a:rPr>
              <a:t>:  	</a:t>
            </a:r>
            <a:r>
              <a:rPr lang="de-DE" sz="1500" i="1" noProof="1" smtClean="0">
                <a:solidFill>
                  <a:srgbClr val="C00000"/>
                </a:solidFill>
              </a:rPr>
              <a:t>Ich weiß, </a:t>
            </a:r>
            <a:r>
              <a:rPr lang="de-DE" sz="1500" i="1" noProof="1" smtClean="0">
                <a:solidFill>
                  <a:srgbClr val="002060"/>
                </a:solidFill>
              </a:rPr>
              <a:t>nur kapitalkräftige Unternehmen </a:t>
            </a:r>
            <a:r>
              <a:rPr lang="de-DE" sz="1500" i="1" noProof="1" smtClean="0">
                <a:solidFill>
                  <a:srgbClr val="00B050"/>
                </a:solidFill>
              </a:rPr>
              <a:t>bewältigen </a:t>
            </a:r>
            <a:r>
              <a:rPr lang="de-DE" sz="1500" i="1" noProof="1" smtClean="0">
                <a:solidFill>
                  <a:srgbClr val="002060"/>
                </a:solidFill>
              </a:rPr>
              <a:t>die Krise</a:t>
            </a:r>
            <a:r>
              <a:rPr lang="de-DE" sz="1500" i="1" noProof="1" smtClean="0">
                <a:solidFill>
                  <a:srgbClr val="CC0099"/>
                </a:solidFill>
              </a:rPr>
              <a:t>.</a:t>
            </a:r>
            <a:endParaRPr lang="de-DE" sz="1500" i="1" noProof="1" smtClean="0">
              <a:solidFill>
                <a:srgbClr val="C00000"/>
              </a:solidFill>
            </a:endParaRPr>
          </a:p>
          <a:p>
            <a:pPr marL="82296" indent="0">
              <a:lnSpc>
                <a:spcPct val="110000"/>
              </a:lnSpc>
              <a:buNone/>
            </a:pPr>
            <a:r>
              <a:rPr lang="cs-CZ" sz="1600" b="1" dirty="0" smtClean="0"/>
              <a:t>II. </a:t>
            </a:r>
            <a:r>
              <a:rPr lang="de-DE" sz="1600" b="1" dirty="0" smtClean="0"/>
              <a:t>Stellung der Nebensätze: </a:t>
            </a:r>
            <a:endParaRPr lang="cs-CZ" sz="1600" b="1" dirty="0" smtClean="0"/>
          </a:p>
          <a:p>
            <a:pPr marL="82296" indent="0">
              <a:lnSpc>
                <a:spcPct val="110000"/>
              </a:lnSpc>
              <a:buNone/>
            </a:pPr>
            <a:r>
              <a:rPr lang="de-DE" sz="1500" b="1" dirty="0" smtClean="0">
                <a:solidFill>
                  <a:srgbClr val="800080"/>
                </a:solidFill>
              </a:rPr>
              <a:t>Nachsatz:   	</a:t>
            </a:r>
            <a:r>
              <a:rPr lang="de-DE" sz="1500" i="1" dirty="0" smtClean="0"/>
              <a:t>Es freut mich, </a:t>
            </a:r>
            <a:r>
              <a:rPr lang="de-DE" sz="1500" i="1" dirty="0" smtClean="0">
                <a:solidFill>
                  <a:srgbClr val="00B050"/>
                </a:solidFill>
              </a:rPr>
              <a:t>dass</a:t>
            </a:r>
            <a:r>
              <a:rPr lang="de-DE" sz="1500" i="1" dirty="0" smtClean="0"/>
              <a:t> ihr </a:t>
            </a:r>
            <a:r>
              <a:rPr lang="de-DE" sz="1500" i="1" dirty="0" smtClean="0">
                <a:solidFill>
                  <a:srgbClr val="00B050"/>
                </a:solidFill>
              </a:rPr>
              <a:t>aufpasst</a:t>
            </a:r>
            <a:r>
              <a:rPr lang="de-DE" sz="1500" i="1" dirty="0" smtClean="0"/>
              <a:t>. / Es freut mich, </a:t>
            </a:r>
            <a:r>
              <a:rPr lang="de-DE" sz="1500" i="1" dirty="0" smtClean="0">
                <a:solidFill>
                  <a:srgbClr val="00B050"/>
                </a:solidFill>
              </a:rPr>
              <a:t>dass</a:t>
            </a:r>
            <a:r>
              <a:rPr lang="de-DE" sz="1500" i="1" dirty="0" smtClean="0"/>
              <a:t> ihr aufgepasst </a:t>
            </a:r>
            <a:r>
              <a:rPr lang="cs-CZ" sz="1500" i="1" dirty="0" smtClean="0"/>
              <a:t>		</a:t>
            </a:r>
            <a:r>
              <a:rPr lang="de-DE" sz="1500" i="1" dirty="0" smtClean="0">
                <a:solidFill>
                  <a:srgbClr val="00B050"/>
                </a:solidFill>
              </a:rPr>
              <a:t>habt</a:t>
            </a:r>
            <a:r>
              <a:rPr lang="de-DE" sz="1500" i="1" dirty="0" smtClean="0"/>
              <a:t>. / Es freut mich, </a:t>
            </a:r>
            <a:r>
              <a:rPr lang="de-DE" sz="1500" i="1" dirty="0" smtClean="0">
                <a:solidFill>
                  <a:srgbClr val="00B050"/>
                </a:solidFill>
              </a:rPr>
              <a:t>dass</a:t>
            </a:r>
            <a:r>
              <a:rPr lang="de-DE" sz="1500" i="1" dirty="0" smtClean="0"/>
              <a:t> ihr </a:t>
            </a:r>
            <a:r>
              <a:rPr lang="de-DE" sz="1500" i="1" dirty="0" smtClean="0">
                <a:solidFill>
                  <a:srgbClr val="00B050"/>
                </a:solidFill>
              </a:rPr>
              <a:t>werdet</a:t>
            </a:r>
            <a:r>
              <a:rPr lang="de-DE" sz="1500" i="1" dirty="0" smtClean="0"/>
              <a:t> </a:t>
            </a:r>
            <a:r>
              <a:rPr lang="de-DE" sz="1500" i="1" u="sng" dirty="0" smtClean="0"/>
              <a:t>aufpassen wollen</a:t>
            </a:r>
            <a:r>
              <a:rPr lang="de-DE" sz="1500" i="1" dirty="0" smtClean="0"/>
              <a:t>.  </a:t>
            </a:r>
            <a:endParaRPr lang="cs-CZ" sz="1500" i="1" dirty="0" smtClean="0"/>
          </a:p>
          <a:p>
            <a:pPr marL="82296" indent="0">
              <a:lnSpc>
                <a:spcPct val="110000"/>
              </a:lnSpc>
              <a:buNone/>
            </a:pPr>
            <a:r>
              <a:rPr lang="de-DE" sz="1500" b="1" dirty="0" smtClean="0">
                <a:solidFill>
                  <a:srgbClr val="800080"/>
                </a:solidFill>
              </a:rPr>
              <a:t>Zwischensatz:  	</a:t>
            </a:r>
            <a:r>
              <a:rPr lang="de-DE" sz="1500" i="1" dirty="0" smtClean="0"/>
              <a:t>Er ärgerte sich, </a:t>
            </a:r>
            <a:r>
              <a:rPr lang="de-DE" sz="1500" i="1" dirty="0" smtClean="0">
                <a:solidFill>
                  <a:srgbClr val="00B050"/>
                </a:solidFill>
              </a:rPr>
              <a:t>weil</a:t>
            </a:r>
            <a:r>
              <a:rPr lang="de-DE" sz="1500" i="1" dirty="0" smtClean="0"/>
              <a:t> sie </a:t>
            </a:r>
            <a:r>
              <a:rPr lang="de-DE" sz="1500" i="1" dirty="0" smtClean="0">
                <a:solidFill>
                  <a:srgbClr val="00B050"/>
                </a:solidFill>
              </a:rPr>
              <a:t>schwieg</a:t>
            </a:r>
            <a:r>
              <a:rPr lang="de-DE" sz="1500" i="1" dirty="0" smtClean="0"/>
              <a:t>, obwohl er sie um die Antwort bat.</a:t>
            </a:r>
            <a:endParaRPr lang="cs-CZ" sz="1500" i="1" dirty="0" smtClean="0"/>
          </a:p>
          <a:p>
            <a:pPr marL="82296" indent="0">
              <a:lnSpc>
                <a:spcPct val="110000"/>
              </a:lnSpc>
              <a:buNone/>
            </a:pPr>
            <a:r>
              <a:rPr lang="de-DE" sz="1500" b="1" dirty="0" smtClean="0">
                <a:solidFill>
                  <a:srgbClr val="800080"/>
                </a:solidFill>
              </a:rPr>
              <a:t>Vordersatz</a:t>
            </a:r>
            <a:r>
              <a:rPr lang="cs-CZ" sz="1500" b="1" dirty="0" smtClean="0">
                <a:solidFill>
                  <a:srgbClr val="800080"/>
                </a:solidFill>
              </a:rPr>
              <a:t> (</a:t>
            </a:r>
            <a:r>
              <a:rPr lang="de-DE" sz="1500" b="1" dirty="0" smtClean="0">
                <a:solidFill>
                  <a:srgbClr val="800080"/>
                </a:solidFill>
              </a:rPr>
              <a:t>Vorfeldbesetzung</a:t>
            </a:r>
            <a:r>
              <a:rPr lang="cs-CZ" sz="1500" b="1" dirty="0" smtClean="0">
                <a:solidFill>
                  <a:srgbClr val="800080"/>
                </a:solidFill>
              </a:rPr>
              <a:t>)</a:t>
            </a:r>
            <a:r>
              <a:rPr lang="de-DE" sz="1500" b="1" dirty="0" smtClean="0">
                <a:solidFill>
                  <a:srgbClr val="800080"/>
                </a:solidFill>
              </a:rPr>
              <a:t>:</a:t>
            </a:r>
            <a:r>
              <a:rPr lang="cs-CZ" sz="1500" b="1" dirty="0" smtClean="0">
                <a:solidFill>
                  <a:srgbClr val="800080"/>
                </a:solidFill>
              </a:rPr>
              <a:t> </a:t>
            </a:r>
            <a:r>
              <a:rPr lang="cs-CZ" sz="1500" i="1" u="sng" dirty="0" smtClean="0"/>
              <a:t>Al</a:t>
            </a:r>
            <a:r>
              <a:rPr lang="de-DE" sz="1500" i="1" u="sng" dirty="0" smtClean="0"/>
              <a:t>s er Geld gebraucht </a:t>
            </a:r>
            <a:r>
              <a:rPr lang="de-DE" sz="1500" b="1" i="1" u="sng" dirty="0" smtClean="0">
                <a:solidFill>
                  <a:srgbClr val="FF3300"/>
                </a:solidFill>
              </a:rPr>
              <a:t>hat</a:t>
            </a:r>
            <a:r>
              <a:rPr lang="de-DE" sz="1500" b="1" i="1" dirty="0" smtClean="0">
                <a:solidFill>
                  <a:srgbClr val="FF3300"/>
                </a:solidFill>
              </a:rPr>
              <a:t>, ist</a:t>
            </a:r>
            <a:r>
              <a:rPr lang="de-DE" sz="1500" i="1" dirty="0" smtClean="0"/>
              <a:t> er zur Bank gegangen.</a:t>
            </a:r>
            <a:endParaRPr lang="cs-CZ" sz="1500" i="1" dirty="0" smtClean="0"/>
          </a:p>
          <a:p>
            <a:pPr marL="128016" indent="0">
              <a:lnSpc>
                <a:spcPct val="110000"/>
              </a:lnSpc>
              <a:buNone/>
            </a:pPr>
            <a:r>
              <a:rPr lang="cs-CZ" sz="1600" b="1" dirty="0" smtClean="0"/>
              <a:t>III</a:t>
            </a:r>
            <a:r>
              <a:rPr lang="cs-CZ" sz="1600" b="1" dirty="0"/>
              <a:t>. </a:t>
            </a:r>
            <a:r>
              <a:rPr lang="de-DE" sz="1600" b="1" dirty="0" smtClean="0"/>
              <a:t>Semantische Klassen der Nebensätze: </a:t>
            </a:r>
            <a:r>
              <a:rPr lang="de-DE" sz="1600" dirty="0" smtClean="0"/>
              <a:t>Modal-, Lokal-, Temporalsatz etc.</a:t>
            </a:r>
            <a:r>
              <a:rPr lang="de-DE" sz="1600" b="1" dirty="0" smtClean="0"/>
              <a:t> </a:t>
            </a:r>
          </a:p>
          <a:p>
            <a:pPr marL="402336" lvl="1" indent="0">
              <a:lnSpc>
                <a:spcPct val="110000"/>
              </a:lnSpc>
              <a:buNone/>
            </a:pPr>
            <a:endParaRPr lang="de-DE" sz="1500" dirty="0">
              <a:solidFill>
                <a:srgbClr val="000066"/>
              </a:solidFill>
            </a:endParaRPr>
          </a:p>
        </p:txBody>
      </p:sp>
      <p:pic>
        <p:nvPicPr>
          <p:cNvPr id="6" name="Zvuk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1380717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259632" y="188640"/>
            <a:ext cx="7560840" cy="936104"/>
          </a:xfrm>
          <a:blipFill>
            <a:blip r:embed="rId4">
              <a:extLst>
                <a:ext uri="{BEBA8EAE-BF5A-486C-A8C5-ECC9F3942E4B}">
                  <a14:imgProps xmlns:a14="http://schemas.microsoft.com/office/drawing/2010/main">
                    <a14:imgLayer r:embed="rId5">
                      <a14:imgEffect>
                        <a14:colorTemperature colorTemp="8800"/>
                      </a14:imgEffect>
                    </a14:imgLayer>
                  </a14:imgProps>
                </a:ext>
              </a:extLst>
            </a:blip>
            <a:tile tx="0" ty="0" sx="100000" sy="100000" flip="none" algn="tl"/>
          </a:blipFill>
        </p:spPr>
        <p:txBody>
          <a:bodyPr>
            <a:noAutofit/>
          </a:bodyPr>
          <a:lstStyle/>
          <a:p>
            <a:pPr algn="ctr"/>
            <a:r>
              <a:rPr lang="de-DE" sz="2800" b="1" dirty="0" smtClean="0">
                <a:solidFill>
                  <a:schemeClr val="tx1">
                    <a:lumMod val="95000"/>
                    <a:lumOff val="5000"/>
                  </a:schemeClr>
                </a:solidFill>
              </a:rPr>
              <a:t>Beispiel: Temporalsätze</a:t>
            </a:r>
            <a:endParaRPr lang="de-DE" sz="2800" b="1" cap="all" dirty="0">
              <a:solidFill>
                <a:schemeClr val="tx1">
                  <a:lumMod val="95000"/>
                  <a:lumOff val="5000"/>
                </a:schemeClr>
              </a:solidFill>
            </a:endParaRPr>
          </a:p>
        </p:txBody>
      </p:sp>
      <p:sp>
        <p:nvSpPr>
          <p:cNvPr id="5" name="Zástupný symbol pro obsah 4"/>
          <p:cNvSpPr>
            <a:spLocks noGrp="1"/>
          </p:cNvSpPr>
          <p:nvPr>
            <p:ph idx="1"/>
          </p:nvPr>
        </p:nvSpPr>
        <p:spPr>
          <a:xfrm>
            <a:off x="683568" y="1196752"/>
            <a:ext cx="8352928" cy="5445348"/>
          </a:xfrm>
        </p:spPr>
        <p:txBody>
          <a:bodyPr>
            <a:noAutofit/>
          </a:bodyPr>
          <a:lstStyle/>
          <a:p>
            <a:pPr>
              <a:lnSpc>
                <a:spcPct val="110000"/>
              </a:lnSpc>
            </a:pPr>
            <a:r>
              <a:rPr lang="de-DE" sz="1400" dirty="0" smtClean="0"/>
              <a:t>In Temporalsätzen steht nie das Futur im NS.</a:t>
            </a:r>
          </a:p>
          <a:p>
            <a:pPr marL="82296" indent="0">
              <a:lnSpc>
                <a:spcPct val="110000"/>
              </a:lnSpc>
              <a:buNone/>
            </a:pPr>
            <a:r>
              <a:rPr lang="cs-CZ" sz="1600" b="1" dirty="0" smtClean="0">
                <a:solidFill>
                  <a:srgbClr val="C00000"/>
                </a:solidFill>
              </a:rPr>
              <a:t>	</a:t>
            </a:r>
            <a:r>
              <a:rPr lang="de-DE" sz="1600" b="1" dirty="0" smtClean="0">
                <a:solidFill>
                  <a:srgbClr val="C00000"/>
                </a:solidFill>
              </a:rPr>
              <a:t>a. Vorzeitigkeit: </a:t>
            </a:r>
            <a:r>
              <a:rPr lang="de-DE" sz="1400" dirty="0" smtClean="0"/>
              <a:t>Die Handlung im NS liegt vor der Handlung des HS</a:t>
            </a:r>
            <a:r>
              <a:rPr lang="cs-CZ" sz="1400" dirty="0" smtClean="0"/>
              <a:t>: </a:t>
            </a:r>
            <a:r>
              <a:rPr lang="cs-CZ" sz="1600" dirty="0" smtClean="0"/>
              <a:t>		</a:t>
            </a:r>
            <a:r>
              <a:rPr lang="cs-CZ" sz="1400" b="1" i="1" noProof="1" smtClean="0">
                <a:solidFill>
                  <a:srgbClr val="002060"/>
                </a:solidFill>
              </a:rPr>
              <a:t>Sobald</a:t>
            </a:r>
            <a:r>
              <a:rPr lang="cs-CZ" sz="1400" i="1" noProof="1" smtClean="0">
                <a:solidFill>
                  <a:srgbClr val="002060"/>
                </a:solidFill>
              </a:rPr>
              <a:t> </a:t>
            </a:r>
            <a:r>
              <a:rPr lang="cs-CZ" sz="1400" i="1" noProof="1">
                <a:solidFill>
                  <a:srgbClr val="002060"/>
                </a:solidFill>
              </a:rPr>
              <a:t>sie mich sah, verschwand sie. </a:t>
            </a:r>
            <a:r>
              <a:rPr lang="de-DE" sz="1400" i="1" dirty="0" smtClean="0"/>
              <a:t> </a:t>
            </a:r>
          </a:p>
          <a:p>
            <a:pPr>
              <a:lnSpc>
                <a:spcPct val="110000"/>
              </a:lnSpc>
            </a:pPr>
            <a:r>
              <a:rPr lang="de-DE" sz="1400" u="sng" dirty="0" smtClean="0"/>
              <a:t>Konjunktionen</a:t>
            </a:r>
            <a:r>
              <a:rPr lang="de-DE" sz="1400" dirty="0" smtClean="0"/>
              <a:t>: </a:t>
            </a:r>
            <a:r>
              <a:rPr lang="de-DE" sz="1400" b="1" i="1" dirty="0" smtClean="0">
                <a:solidFill>
                  <a:srgbClr val="00B050"/>
                </a:solidFill>
              </a:rPr>
              <a:t>nachdem</a:t>
            </a:r>
            <a:r>
              <a:rPr lang="de-DE" sz="1400" dirty="0" smtClean="0"/>
              <a:t>, </a:t>
            </a:r>
            <a:r>
              <a:rPr lang="de-DE" sz="1400" b="1" i="1" dirty="0" smtClean="0">
                <a:solidFill>
                  <a:srgbClr val="00B050"/>
                </a:solidFill>
              </a:rPr>
              <a:t>seitdem</a:t>
            </a:r>
            <a:r>
              <a:rPr lang="cs-CZ" sz="1400" dirty="0" smtClean="0"/>
              <a:t>, </a:t>
            </a:r>
            <a:r>
              <a:rPr lang="de-DE" sz="1400" b="1" i="1" dirty="0" smtClean="0">
                <a:solidFill>
                  <a:srgbClr val="00B050"/>
                </a:solidFill>
              </a:rPr>
              <a:t>kaum </a:t>
            </a:r>
            <a:r>
              <a:rPr lang="de-DE" sz="1400" b="1" i="1" dirty="0">
                <a:solidFill>
                  <a:srgbClr val="00B050"/>
                </a:solidFill>
              </a:rPr>
              <a:t>dass </a:t>
            </a:r>
            <a:r>
              <a:rPr lang="de-DE" sz="1400" dirty="0" smtClean="0"/>
              <a:t>(</a:t>
            </a:r>
            <a:r>
              <a:rPr lang="de-DE" sz="1400" i="1" dirty="0" smtClean="0"/>
              <a:t>dass</a:t>
            </a:r>
            <a:r>
              <a:rPr lang="de-DE" sz="1400" dirty="0" smtClean="0"/>
              <a:t> weglassbar </a:t>
            </a:r>
            <a:r>
              <a:rPr lang="de-DE" sz="1400" dirty="0" smtClean="0">
                <a:latin typeface="Times New Roman"/>
                <a:cs typeface="Times New Roman"/>
              </a:rPr>
              <a:t>→</a:t>
            </a:r>
            <a:r>
              <a:rPr lang="de-DE" sz="1400" dirty="0" smtClean="0"/>
              <a:t> indirekte Wortfolge), </a:t>
            </a:r>
            <a:r>
              <a:rPr lang="de-DE" sz="1400" b="1" i="1" dirty="0">
                <a:solidFill>
                  <a:srgbClr val="00B050"/>
                </a:solidFill>
              </a:rPr>
              <a:t>sobald</a:t>
            </a:r>
            <a:r>
              <a:rPr lang="de-DE" sz="1400" dirty="0"/>
              <a:t>, </a:t>
            </a:r>
            <a:r>
              <a:rPr lang="de-DE" sz="1400" b="1" i="1" dirty="0">
                <a:solidFill>
                  <a:srgbClr val="00B050"/>
                </a:solidFill>
              </a:rPr>
              <a:t>sowie</a:t>
            </a:r>
            <a:r>
              <a:rPr lang="de-DE" sz="1400" dirty="0"/>
              <a:t> (temporal), </a:t>
            </a:r>
            <a:r>
              <a:rPr lang="de-DE" sz="1400" b="1" i="1" dirty="0" smtClean="0">
                <a:solidFill>
                  <a:srgbClr val="00B050"/>
                </a:solidFill>
              </a:rPr>
              <a:t>als</a:t>
            </a:r>
            <a:r>
              <a:rPr lang="de-DE" sz="1400" dirty="0" smtClean="0"/>
              <a:t> (auch Gleichzeitigkeit)</a:t>
            </a:r>
          </a:p>
          <a:p>
            <a:pPr>
              <a:lnSpc>
                <a:spcPct val="110000"/>
              </a:lnSpc>
            </a:pPr>
            <a:r>
              <a:rPr lang="de-DE" sz="1400" dirty="0" smtClean="0"/>
              <a:t>Bei Satzgefügen mit </a:t>
            </a:r>
            <a:r>
              <a:rPr lang="de-DE" sz="1400" b="1" i="1" dirty="0" smtClean="0">
                <a:solidFill>
                  <a:srgbClr val="C00000"/>
                </a:solidFill>
              </a:rPr>
              <a:t>nachdem</a:t>
            </a:r>
            <a:r>
              <a:rPr lang="de-DE" sz="1400" i="1" dirty="0" smtClean="0"/>
              <a:t> </a:t>
            </a:r>
            <a:r>
              <a:rPr lang="de-DE" sz="1400" dirty="0" smtClean="0"/>
              <a:t>und </a:t>
            </a:r>
            <a:r>
              <a:rPr lang="de-DE" sz="1400" b="1" i="1" dirty="0" smtClean="0">
                <a:solidFill>
                  <a:srgbClr val="C00000"/>
                </a:solidFill>
              </a:rPr>
              <a:t>kaum dass </a:t>
            </a:r>
            <a:r>
              <a:rPr lang="de-DE" sz="1400" dirty="0" smtClean="0"/>
              <a:t>ist üblicherweise </a:t>
            </a:r>
            <a:r>
              <a:rPr lang="de-DE" sz="1400" b="1" dirty="0" smtClean="0">
                <a:solidFill>
                  <a:srgbClr val="C00000"/>
                </a:solidFill>
              </a:rPr>
              <a:t>Zeitenwechsel</a:t>
            </a:r>
            <a:r>
              <a:rPr lang="de-DE" sz="1400" dirty="0" smtClean="0">
                <a:solidFill>
                  <a:srgbClr val="C00000"/>
                </a:solidFill>
              </a:rPr>
              <a:t> </a:t>
            </a:r>
            <a:r>
              <a:rPr lang="de-DE" sz="1400" dirty="0" smtClean="0"/>
              <a:t>notwendig. </a:t>
            </a:r>
            <a:r>
              <a:rPr lang="de-DE" sz="1400" dirty="0" smtClean="0">
                <a:solidFill>
                  <a:srgbClr val="800080"/>
                </a:solidFill>
              </a:rPr>
              <a:t>Bei </a:t>
            </a:r>
            <a:r>
              <a:rPr lang="de-DE" sz="1400" b="1" i="1" dirty="0" smtClean="0">
                <a:solidFill>
                  <a:srgbClr val="800080"/>
                </a:solidFill>
              </a:rPr>
              <a:t>kaum dass </a:t>
            </a:r>
            <a:r>
              <a:rPr lang="de-DE" sz="1400" dirty="0" smtClean="0">
                <a:solidFill>
                  <a:srgbClr val="800080"/>
                </a:solidFill>
              </a:rPr>
              <a:t>folgt eine Handlung sofort auf die andere,</a:t>
            </a:r>
            <a:r>
              <a:rPr lang="de-DE" sz="1400" dirty="0" smtClean="0"/>
              <a:t> </a:t>
            </a:r>
            <a:r>
              <a:rPr lang="de-DE" sz="1400" i="1" dirty="0" smtClean="0">
                <a:solidFill>
                  <a:srgbClr val="800080"/>
                </a:solidFill>
              </a:rPr>
              <a:t>„bei </a:t>
            </a:r>
            <a:r>
              <a:rPr lang="de-DE" sz="1400" b="1" i="1" dirty="0" smtClean="0">
                <a:solidFill>
                  <a:srgbClr val="800080"/>
                </a:solidFill>
              </a:rPr>
              <a:t>nachdem</a:t>
            </a:r>
            <a:r>
              <a:rPr lang="de-DE" sz="1400" i="1" dirty="0" smtClean="0">
                <a:solidFill>
                  <a:srgbClr val="800080"/>
                </a:solidFill>
              </a:rPr>
              <a:t> kann eine gewisse Zeitspanne zwischen den beiden Handlungen liegen“.</a:t>
            </a:r>
            <a:r>
              <a:rPr lang="de-DE" sz="1400" i="1" dirty="0" smtClean="0"/>
              <a:t> </a:t>
            </a:r>
            <a:r>
              <a:rPr lang="cs-CZ" sz="1400" i="1" dirty="0" smtClean="0"/>
              <a:t>	</a:t>
            </a:r>
            <a:r>
              <a:rPr lang="de-DE" sz="1300" dirty="0" smtClean="0"/>
              <a:t>[Dreyer/Schmitt 1991: 139]</a:t>
            </a:r>
          </a:p>
          <a:p>
            <a:pPr>
              <a:lnSpc>
                <a:spcPct val="110000"/>
              </a:lnSpc>
            </a:pPr>
            <a:r>
              <a:rPr lang="de-DE" sz="1400" b="1" dirty="0" smtClean="0">
                <a:solidFill>
                  <a:srgbClr val="00B050"/>
                </a:solidFill>
              </a:rPr>
              <a:t>Perfekt </a:t>
            </a:r>
            <a:r>
              <a:rPr lang="de-DE" sz="1400" b="1" dirty="0" smtClean="0">
                <a:solidFill>
                  <a:srgbClr val="C00000"/>
                </a:solidFill>
              </a:rPr>
              <a:t>– </a:t>
            </a:r>
            <a:r>
              <a:rPr lang="de-DE" sz="1400" b="1" dirty="0" smtClean="0">
                <a:solidFill>
                  <a:srgbClr val="002060"/>
                </a:solidFill>
              </a:rPr>
              <a:t>Präsens </a:t>
            </a:r>
            <a:r>
              <a:rPr lang="de-DE" sz="1400" b="1" dirty="0" smtClean="0">
                <a:solidFill>
                  <a:schemeClr val="accent6">
                    <a:lumMod val="50000"/>
                  </a:schemeClr>
                </a:solidFill>
              </a:rPr>
              <a:t>(Futur)</a:t>
            </a:r>
            <a:r>
              <a:rPr lang="de-DE" sz="1400" b="1" dirty="0" smtClean="0">
                <a:solidFill>
                  <a:srgbClr val="002060"/>
                </a:solidFill>
              </a:rPr>
              <a:t>:</a:t>
            </a:r>
            <a:r>
              <a:rPr lang="cs-CZ" sz="1400" b="1" dirty="0">
                <a:solidFill>
                  <a:srgbClr val="002060"/>
                </a:solidFill>
              </a:rPr>
              <a:t>	</a:t>
            </a:r>
            <a:r>
              <a:rPr lang="de-DE" sz="1400" i="1" dirty="0" smtClean="0">
                <a:solidFill>
                  <a:srgbClr val="002060"/>
                </a:solidFill>
              </a:rPr>
              <a:t>Wir sehen den ersten Gasthof,</a:t>
            </a:r>
            <a:r>
              <a:rPr lang="de-DE" sz="1400" i="1" dirty="0" smtClean="0">
                <a:solidFill>
                  <a:schemeClr val="accent6">
                    <a:lumMod val="50000"/>
                  </a:schemeClr>
                </a:solidFill>
              </a:rPr>
              <a:t> </a:t>
            </a:r>
            <a:r>
              <a:rPr lang="de-DE" sz="1400" i="1" dirty="0" smtClean="0">
                <a:solidFill>
                  <a:srgbClr val="00B050"/>
                </a:solidFill>
              </a:rPr>
              <a:t>nachdem wir 20 km gewandert sind.</a:t>
            </a:r>
            <a:r>
              <a:rPr lang="cs-CZ" sz="1400" i="1" dirty="0" smtClean="0">
                <a:solidFill>
                  <a:srgbClr val="00B050"/>
                </a:solidFill>
              </a:rPr>
              <a:t>		</a:t>
            </a:r>
            <a:r>
              <a:rPr lang="de-DE" sz="1400" i="1" dirty="0" smtClean="0">
                <a:solidFill>
                  <a:srgbClr val="00B050"/>
                </a:solidFill>
              </a:rPr>
              <a:t>	Nachdem ich in Graz angekommen bin, </a:t>
            </a:r>
            <a:r>
              <a:rPr lang="de-DE" sz="1400" i="1" dirty="0" smtClean="0">
                <a:solidFill>
                  <a:schemeClr val="accent6">
                    <a:lumMod val="50000"/>
                  </a:schemeClr>
                </a:solidFill>
              </a:rPr>
              <a:t>werde ich zuerst ausruhen. </a:t>
            </a:r>
          </a:p>
          <a:p>
            <a:pPr>
              <a:lnSpc>
                <a:spcPct val="110000"/>
              </a:lnSpc>
            </a:pPr>
            <a:r>
              <a:rPr lang="de-DE" sz="1400" b="1" dirty="0" smtClean="0">
                <a:solidFill>
                  <a:srgbClr val="FF0000"/>
                </a:solidFill>
              </a:rPr>
              <a:t>Plusquamperfekt</a:t>
            </a:r>
            <a:r>
              <a:rPr lang="de-DE" sz="1400" b="1" dirty="0" smtClean="0">
                <a:solidFill>
                  <a:srgbClr val="00B050"/>
                </a:solidFill>
              </a:rPr>
              <a:t> </a:t>
            </a:r>
            <a:r>
              <a:rPr lang="de-DE" sz="1400" b="1" dirty="0" smtClean="0">
                <a:solidFill>
                  <a:srgbClr val="C00000"/>
                </a:solidFill>
              </a:rPr>
              <a:t>– </a:t>
            </a:r>
            <a:r>
              <a:rPr lang="de-DE" sz="1400" b="1" dirty="0" smtClean="0">
                <a:solidFill>
                  <a:srgbClr val="002060"/>
                </a:solidFill>
              </a:rPr>
              <a:t>Präteritum </a:t>
            </a:r>
            <a:r>
              <a:rPr lang="de-DE" sz="1400" b="1" dirty="0" smtClean="0">
                <a:solidFill>
                  <a:schemeClr val="accent6">
                    <a:lumMod val="50000"/>
                  </a:schemeClr>
                </a:solidFill>
              </a:rPr>
              <a:t>(</a:t>
            </a:r>
            <a:r>
              <a:rPr lang="de-DE" sz="1400" dirty="0" smtClean="0">
                <a:solidFill>
                  <a:schemeClr val="accent6">
                    <a:lumMod val="50000"/>
                  </a:schemeClr>
                </a:solidFill>
              </a:rPr>
              <a:t>im süddeutschen Sprachraum: </a:t>
            </a:r>
            <a:r>
              <a:rPr lang="de-DE" sz="1400" b="1" dirty="0" smtClean="0">
                <a:solidFill>
                  <a:schemeClr val="accent6">
                    <a:lumMod val="50000"/>
                  </a:schemeClr>
                </a:solidFill>
              </a:rPr>
              <a:t>Perfekt)</a:t>
            </a:r>
            <a:r>
              <a:rPr lang="de-DE" sz="1400" b="1" dirty="0" smtClean="0">
                <a:solidFill>
                  <a:srgbClr val="002060"/>
                </a:solidFill>
              </a:rPr>
              <a:t>: 	</a:t>
            </a:r>
          </a:p>
          <a:p>
            <a:pPr marL="402336" lvl="1" indent="0">
              <a:lnSpc>
                <a:spcPct val="110000"/>
              </a:lnSpc>
              <a:buNone/>
            </a:pPr>
            <a:r>
              <a:rPr lang="de-DE" sz="1000" b="1" dirty="0" smtClean="0">
                <a:solidFill>
                  <a:srgbClr val="002060"/>
                </a:solidFill>
              </a:rPr>
              <a:t>	</a:t>
            </a:r>
            <a:r>
              <a:rPr lang="de-DE" sz="1000" dirty="0" smtClean="0">
                <a:solidFill>
                  <a:srgbClr val="002060"/>
                </a:solidFill>
              </a:rPr>
              <a:t>	</a:t>
            </a:r>
            <a:r>
              <a:rPr lang="de-DE" sz="1000" dirty="0" smtClean="0">
                <a:solidFill>
                  <a:srgbClr val="C00000"/>
                </a:solidFill>
              </a:rPr>
              <a:t>	</a:t>
            </a:r>
            <a:r>
              <a:rPr lang="de-DE" sz="1400" i="1" dirty="0" smtClean="0">
                <a:solidFill>
                  <a:srgbClr val="FF0000"/>
                </a:solidFill>
              </a:rPr>
              <a:t>Nachdem er fünf Schnäpse getrunken hatte, </a:t>
            </a:r>
            <a:r>
              <a:rPr lang="de-DE" sz="1400" i="1" dirty="0" smtClean="0">
                <a:solidFill>
                  <a:srgbClr val="002060"/>
                </a:solidFill>
              </a:rPr>
              <a:t>fiel er in tiefen Schlaf.</a:t>
            </a:r>
            <a:r>
              <a:rPr lang="de-DE" sz="1400" i="1" dirty="0" smtClean="0">
                <a:solidFill>
                  <a:srgbClr val="00B050"/>
                </a:solidFill>
              </a:rPr>
              <a:t>    			</a:t>
            </a:r>
            <a:r>
              <a:rPr lang="de-DE" sz="1400" i="1" dirty="0" smtClean="0">
                <a:solidFill>
                  <a:srgbClr val="FF0000"/>
                </a:solidFill>
              </a:rPr>
              <a:t>Nachdem ich beleidigt worden war, </a:t>
            </a:r>
            <a:r>
              <a:rPr lang="de-DE" sz="1400" i="1" dirty="0" smtClean="0">
                <a:solidFill>
                  <a:srgbClr val="002060"/>
                </a:solidFill>
              </a:rPr>
              <a:t>warf ich die Tür hinter mir zu. 			</a:t>
            </a:r>
            <a:r>
              <a:rPr lang="de-DE" sz="1400" i="1" dirty="0" smtClean="0">
                <a:solidFill>
                  <a:srgbClr val="FF0000"/>
                </a:solidFill>
              </a:rPr>
              <a:t>Nachdem sie ertrunken war, </a:t>
            </a:r>
            <a:r>
              <a:rPr lang="de-DE" sz="1400" i="1" dirty="0" smtClean="0">
                <a:solidFill>
                  <a:schemeClr val="accent6">
                    <a:lumMod val="50000"/>
                  </a:schemeClr>
                </a:solidFill>
              </a:rPr>
              <a:t>hat man sie lange nicht gefunden.</a:t>
            </a:r>
            <a:endParaRPr lang="de-DE" sz="1400" i="1" dirty="0" smtClean="0">
              <a:solidFill>
                <a:srgbClr val="002060"/>
              </a:solidFill>
            </a:endParaRPr>
          </a:p>
          <a:p>
            <a:pPr marL="82296" indent="0">
              <a:lnSpc>
                <a:spcPct val="110000"/>
              </a:lnSpc>
              <a:buNone/>
            </a:pPr>
            <a:r>
              <a:rPr lang="de-DE" sz="1600" b="1" dirty="0" smtClean="0">
                <a:solidFill>
                  <a:srgbClr val="C00000"/>
                </a:solidFill>
              </a:rPr>
              <a:t>	b. Gleichzeitigkeit: </a:t>
            </a:r>
            <a:r>
              <a:rPr lang="de-DE" sz="1400" b="1" i="1" dirty="0" smtClean="0">
                <a:solidFill>
                  <a:srgbClr val="00B050"/>
                </a:solidFill>
              </a:rPr>
              <a:t>während</a:t>
            </a:r>
            <a:r>
              <a:rPr lang="de-DE" sz="1400" dirty="0" smtClean="0"/>
              <a:t>, </a:t>
            </a:r>
            <a:r>
              <a:rPr lang="de-DE" sz="1400" b="1" i="1" dirty="0" smtClean="0">
                <a:solidFill>
                  <a:srgbClr val="00B050"/>
                </a:solidFill>
              </a:rPr>
              <a:t>als</a:t>
            </a:r>
            <a:r>
              <a:rPr lang="de-DE" sz="1400" dirty="0" smtClean="0"/>
              <a:t> (steht nur bei einmaligen Handlungen in der 	Vergangenheit), </a:t>
            </a:r>
            <a:r>
              <a:rPr lang="de-DE" sz="1400" b="1" i="1" dirty="0" smtClean="0">
                <a:solidFill>
                  <a:srgbClr val="00B050"/>
                </a:solidFill>
              </a:rPr>
              <a:t>wenn</a:t>
            </a:r>
            <a:r>
              <a:rPr lang="de-DE" sz="1400" dirty="0" smtClean="0"/>
              <a:t> (immer wenn / jedes Mal wenn), </a:t>
            </a:r>
            <a:r>
              <a:rPr lang="de-DE" sz="1400" b="1" i="1" dirty="0" smtClean="0">
                <a:solidFill>
                  <a:srgbClr val="00B050"/>
                </a:solidFill>
              </a:rPr>
              <a:t>sooft</a:t>
            </a:r>
            <a:r>
              <a:rPr lang="de-DE" sz="1400" dirty="0" smtClean="0"/>
              <a:t>, </a:t>
            </a:r>
            <a:r>
              <a:rPr lang="de-DE" sz="1400" b="1" i="1" dirty="0" smtClean="0">
                <a:solidFill>
                  <a:srgbClr val="00B050"/>
                </a:solidFill>
              </a:rPr>
              <a:t>solange</a:t>
            </a:r>
          </a:p>
          <a:p>
            <a:pPr marL="82296" indent="0">
              <a:lnSpc>
                <a:spcPct val="110000"/>
              </a:lnSpc>
              <a:buNone/>
            </a:pPr>
            <a:r>
              <a:rPr lang="de-DE" sz="1600" b="1" dirty="0" smtClean="0">
                <a:solidFill>
                  <a:srgbClr val="C00000"/>
                </a:solidFill>
              </a:rPr>
              <a:t>	c. Nachzeitigkeit: </a:t>
            </a:r>
            <a:r>
              <a:rPr lang="de-DE" sz="1400" dirty="0" smtClean="0"/>
              <a:t>Die Handlung im NS geschieht zeitlich nach der Handlung im HS. </a:t>
            </a:r>
          </a:p>
          <a:p>
            <a:pPr marL="402336" lvl="1" indent="0">
              <a:lnSpc>
                <a:spcPct val="110000"/>
              </a:lnSpc>
              <a:buNone/>
            </a:pPr>
            <a:r>
              <a:rPr lang="de-DE" sz="1000" dirty="0" smtClean="0">
                <a:solidFill>
                  <a:srgbClr val="800080"/>
                </a:solidFill>
              </a:rPr>
              <a:t>	</a:t>
            </a:r>
            <a:r>
              <a:rPr lang="de-DE" sz="1200" dirty="0" smtClean="0">
                <a:solidFill>
                  <a:srgbClr val="800080"/>
                </a:solidFill>
              </a:rPr>
              <a:t>„Trotzdem wird im Deutschen im Allgemeinen im Haupt- und Nebensatz </a:t>
            </a:r>
            <a:r>
              <a:rPr lang="de-DE" sz="1200" b="1" dirty="0" smtClean="0">
                <a:solidFill>
                  <a:srgbClr val="800080"/>
                </a:solidFill>
              </a:rPr>
              <a:t>die gleiche Zeit </a:t>
            </a:r>
            <a:r>
              <a:rPr lang="de-DE" sz="1200" dirty="0" smtClean="0">
                <a:solidFill>
                  <a:srgbClr val="800080"/>
                </a:solidFill>
              </a:rPr>
              <a:t>gebraucht</a:t>
            </a:r>
            <a:r>
              <a:rPr lang="de-DE" sz="1200" i="1" dirty="0" smtClean="0">
                <a:solidFill>
                  <a:srgbClr val="800080"/>
                </a:solidFill>
              </a:rPr>
              <a:t>“.</a:t>
            </a:r>
            <a:r>
              <a:rPr lang="de-DE" sz="1200" i="1" dirty="0" smtClean="0"/>
              <a:t> </a:t>
            </a:r>
            <a:r>
              <a:rPr lang="de-DE" sz="1000" i="1" dirty="0" smtClean="0"/>
              <a:t>	</a:t>
            </a:r>
            <a:r>
              <a:rPr lang="de-DE" sz="1000" dirty="0" smtClean="0"/>
              <a:t>[Dreyer/Schmitt 1991: 138].  </a:t>
            </a:r>
            <a:r>
              <a:rPr lang="de-DE" sz="1400" b="1" i="1" dirty="0" smtClean="0">
                <a:solidFill>
                  <a:srgbClr val="00B050"/>
                </a:solidFill>
              </a:rPr>
              <a:t>bis, bevor = ehe </a:t>
            </a:r>
            <a:r>
              <a:rPr lang="de-DE" sz="1400" i="1" dirty="0" smtClean="0">
                <a:solidFill>
                  <a:srgbClr val="002060"/>
                </a:solidFill>
              </a:rPr>
              <a:t>Hör auf zu rauchen, bevor es zu spät ist.</a:t>
            </a:r>
            <a:r>
              <a:rPr lang="de-DE" sz="1400" i="1" dirty="0" smtClean="0"/>
              <a:t> </a:t>
            </a:r>
          </a:p>
          <a:p>
            <a:pPr marL="402336" lvl="1" indent="0">
              <a:lnSpc>
                <a:spcPct val="110000"/>
              </a:lnSpc>
              <a:buNone/>
            </a:pPr>
            <a:endParaRPr lang="de-DE" sz="1400" dirty="0"/>
          </a:p>
          <a:p>
            <a:pPr marL="82296" indent="0">
              <a:lnSpc>
                <a:spcPct val="110000"/>
              </a:lnSpc>
              <a:buNone/>
            </a:pPr>
            <a:endParaRPr lang="de-DE" sz="1600" b="1" dirty="0" smtClean="0">
              <a:solidFill>
                <a:schemeClr val="accent6">
                  <a:lumMod val="50000"/>
                </a:schemeClr>
              </a:solidFill>
            </a:endParaRPr>
          </a:p>
          <a:p>
            <a:pPr>
              <a:lnSpc>
                <a:spcPct val="110000"/>
              </a:lnSpc>
            </a:pPr>
            <a:endParaRPr lang="cs-CZ" sz="1600" b="1" noProof="1">
              <a:solidFill>
                <a:schemeClr val="accent6">
                  <a:lumMod val="50000"/>
                </a:schemeClr>
              </a:solidFill>
            </a:endParaRPr>
          </a:p>
        </p:txBody>
      </p:sp>
      <p:pic>
        <p:nvPicPr>
          <p:cNvPr id="3" name="Zvuk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638"/>
            <a:ext cx="6952816" cy="1143000"/>
          </a:xfrm>
          <a:blipFill>
            <a:blip r:embed="rId4"/>
            <a:tile tx="0" ty="0" sx="100000" sy="100000" flip="none" algn="tl"/>
          </a:blipFill>
        </p:spPr>
        <p:txBody>
          <a:bodyPr>
            <a:noAutofit/>
          </a:bodyPr>
          <a:lstStyle/>
          <a:p>
            <a:pPr algn="ctr"/>
            <a:r>
              <a:rPr lang="de-DE" sz="2600" b="1" dirty="0" smtClean="0">
                <a:solidFill>
                  <a:srgbClr val="C00000"/>
                </a:solidFill>
              </a:rPr>
              <a:t>Beispiel</a:t>
            </a:r>
            <a:r>
              <a:rPr lang="cs-CZ" sz="2600" b="1" dirty="0" smtClean="0">
                <a:solidFill>
                  <a:srgbClr val="C00000"/>
                </a:solidFill>
              </a:rPr>
              <a:t>:</a:t>
            </a:r>
            <a:r>
              <a:rPr lang="de-DE" sz="2600" b="1" dirty="0" smtClean="0">
                <a:solidFill>
                  <a:srgbClr val="C00000"/>
                </a:solidFill>
              </a:rPr>
              <a:t> </a:t>
            </a:r>
            <a:r>
              <a:rPr lang="cs-CZ" sz="2600" b="1" dirty="0" smtClean="0">
                <a:solidFill>
                  <a:srgbClr val="C00000"/>
                </a:solidFill>
              </a:rPr>
              <a:t>PRIVATIV- UND VERGLEICHSSÄTZE</a:t>
            </a:r>
            <a:endParaRPr lang="de-DE" sz="2600" b="1" dirty="0">
              <a:solidFill>
                <a:srgbClr val="C00000"/>
              </a:solidFill>
            </a:endParaRPr>
          </a:p>
        </p:txBody>
      </p:sp>
      <p:sp>
        <p:nvSpPr>
          <p:cNvPr id="3" name="Zástupný symbol pro obsah 2"/>
          <p:cNvSpPr>
            <a:spLocks noGrp="1"/>
          </p:cNvSpPr>
          <p:nvPr>
            <p:ph idx="1"/>
          </p:nvPr>
        </p:nvSpPr>
        <p:spPr>
          <a:xfrm>
            <a:off x="1115616" y="1556792"/>
            <a:ext cx="7704856" cy="4896544"/>
          </a:xfrm>
        </p:spPr>
        <p:txBody>
          <a:bodyPr>
            <a:normAutofit/>
          </a:bodyPr>
          <a:lstStyle/>
          <a:p>
            <a:pPr marL="82296" indent="0">
              <a:buNone/>
            </a:pPr>
            <a:r>
              <a:rPr lang="de-DE" sz="1700" b="1" dirty="0" smtClean="0">
                <a:solidFill>
                  <a:srgbClr val="C00000"/>
                </a:solidFill>
              </a:rPr>
              <a:t>Privativsatz</a:t>
            </a:r>
            <a:r>
              <a:rPr lang="de-DE" sz="1700" b="1" dirty="0" smtClean="0"/>
              <a:t> = Modalsatz des fehlenden Begleitumstandes</a:t>
            </a:r>
            <a:r>
              <a:rPr lang="de-DE" sz="1700" dirty="0" smtClean="0"/>
              <a:t>: </a:t>
            </a:r>
            <a:r>
              <a:rPr lang="de-DE" sz="1700" i="1" dirty="0" smtClean="0"/>
              <a:t> </a:t>
            </a:r>
          </a:p>
          <a:p>
            <a:r>
              <a:rPr lang="de-DE" sz="1500" i="1" dirty="0" smtClean="0">
                <a:latin typeface="Arial" panose="020B0604020202020204" pitchFamily="34" charset="0"/>
                <a:cs typeface="Arial" panose="020B0604020202020204" pitchFamily="34" charset="0"/>
              </a:rPr>
              <a:t>Er schickte die Bestellung ab, </a:t>
            </a:r>
            <a:r>
              <a:rPr lang="de-DE" sz="1500" b="1" i="1" dirty="0" smtClean="0">
                <a:solidFill>
                  <a:srgbClr val="C00000"/>
                </a:solidFill>
                <a:latin typeface="Arial" panose="020B0604020202020204" pitchFamily="34" charset="0"/>
                <a:cs typeface="Arial" panose="020B0604020202020204" pitchFamily="34" charset="0"/>
              </a:rPr>
              <a:t>ohne dass</a:t>
            </a:r>
            <a:r>
              <a:rPr lang="de-DE" sz="1500" i="1" dirty="0" smtClean="0">
                <a:latin typeface="Arial" panose="020B0604020202020204" pitchFamily="34" charset="0"/>
                <a:cs typeface="Arial" panose="020B0604020202020204" pitchFamily="34" charset="0"/>
              </a:rPr>
              <a:t> er den Absender darauf geschrieben hat/hätte.</a:t>
            </a:r>
          </a:p>
          <a:p>
            <a:r>
              <a:rPr lang="de-DE" sz="1500" dirty="0" smtClean="0">
                <a:solidFill>
                  <a:schemeClr val="dk1"/>
                </a:solidFill>
              </a:rPr>
              <a:t>→ </a:t>
            </a:r>
            <a:r>
              <a:rPr lang="de-DE" sz="1500" i="1" dirty="0" smtClean="0">
                <a:solidFill>
                  <a:schemeClr val="dk1"/>
                </a:solidFill>
              </a:rPr>
              <a:t>Er schickte die Bestellung ab, </a:t>
            </a:r>
            <a:r>
              <a:rPr lang="de-DE" sz="1500" b="1" i="1" dirty="0" smtClean="0"/>
              <a:t>ohne</a:t>
            </a:r>
            <a:r>
              <a:rPr lang="de-DE" sz="1500" i="1" dirty="0" smtClean="0">
                <a:solidFill>
                  <a:schemeClr val="dk1"/>
                </a:solidFill>
              </a:rPr>
              <a:t> den Absender darauf </a:t>
            </a:r>
            <a:r>
              <a:rPr lang="de-DE" sz="1500" b="1" i="1" dirty="0" smtClean="0">
                <a:solidFill>
                  <a:schemeClr val="dk1"/>
                </a:solidFill>
              </a:rPr>
              <a:t>zu</a:t>
            </a:r>
            <a:r>
              <a:rPr lang="de-DE" sz="1500" i="1" dirty="0" smtClean="0">
                <a:solidFill>
                  <a:schemeClr val="dk1"/>
                </a:solidFill>
              </a:rPr>
              <a:t> schreiben.</a:t>
            </a:r>
            <a:endParaRPr lang="de-DE" sz="1500" i="1" dirty="0" smtClean="0">
              <a:latin typeface="Arial" panose="020B0604020202020204" pitchFamily="34" charset="0"/>
              <a:cs typeface="Arial" panose="020B0604020202020204" pitchFamily="34" charset="0"/>
            </a:endParaRPr>
          </a:p>
          <a:p>
            <a:r>
              <a:rPr lang="cs-CZ" sz="1500" dirty="0" smtClean="0"/>
              <a:t>Beneš</a:t>
            </a:r>
            <a:r>
              <a:rPr lang="de-DE" sz="1500" dirty="0" smtClean="0"/>
              <a:t> spricht über </a:t>
            </a:r>
            <a:r>
              <a:rPr lang="cs-CZ" sz="1500" i="1" dirty="0" smtClean="0"/>
              <a:t>polovětná vazba infinitivu</a:t>
            </a:r>
            <a:r>
              <a:rPr lang="de-DE" sz="1500" dirty="0" smtClean="0"/>
              <a:t>, auf Deutsch handelt es sich um eine </a:t>
            </a:r>
            <a:r>
              <a:rPr lang="de-DE" sz="1500" noProof="1" smtClean="0"/>
              <a:t>sinnger</a:t>
            </a:r>
            <a:r>
              <a:rPr lang="cs-CZ" sz="1500" noProof="1" smtClean="0"/>
              <a:t>i</a:t>
            </a:r>
            <a:r>
              <a:rPr lang="de-DE" sz="1500" noProof="1" smtClean="0"/>
              <a:t>chtete</a:t>
            </a:r>
            <a:r>
              <a:rPr lang="de-DE" sz="1500" dirty="0" smtClean="0"/>
              <a:t> Infinitivkonstruktion</a:t>
            </a:r>
            <a:r>
              <a:rPr lang="cs-CZ" sz="1500" dirty="0"/>
              <a:t>.</a:t>
            </a:r>
            <a:endParaRPr lang="de-DE" sz="1500" dirty="0" smtClean="0">
              <a:latin typeface="Arial" panose="020B0604020202020204" pitchFamily="34" charset="0"/>
              <a:cs typeface="Arial" panose="020B0604020202020204" pitchFamily="34" charset="0"/>
            </a:endParaRPr>
          </a:p>
          <a:p>
            <a:r>
              <a:rPr lang="de-DE" sz="1500" dirty="0" smtClean="0">
                <a:latin typeface="Arial" panose="020B0604020202020204" pitchFamily="34" charset="0"/>
                <a:cs typeface="Arial" panose="020B0604020202020204" pitchFamily="34" charset="0"/>
              </a:rPr>
              <a:t>Im Passiv: „</a:t>
            </a:r>
            <a:r>
              <a:rPr lang="de-DE" sz="1500" i="1" dirty="0" smtClean="0">
                <a:latin typeface="Arial" panose="020B0604020202020204" pitchFamily="34" charset="0"/>
                <a:cs typeface="Arial" panose="020B0604020202020204" pitchFamily="34" charset="0"/>
              </a:rPr>
              <a:t>Dieser Stoff ist fähig, seine Form zu ändern, ohne zerstört zu werden</a:t>
            </a:r>
            <a:r>
              <a:rPr lang="de-DE" sz="1500" i="1" dirty="0" smtClean="0">
                <a:solidFill>
                  <a:schemeClr val="dk1"/>
                </a:solidFill>
              </a:rPr>
              <a:t>“ </a:t>
            </a:r>
            <a:r>
              <a:rPr lang="de-DE" sz="1600" i="1" dirty="0" smtClean="0">
                <a:solidFill>
                  <a:schemeClr val="dk1"/>
                </a:solidFill>
              </a:rPr>
              <a:t>						</a:t>
            </a:r>
            <a:r>
              <a:rPr lang="de-DE" sz="1300" dirty="0" smtClean="0"/>
              <a:t>[</a:t>
            </a:r>
            <a:r>
              <a:rPr lang="cs-CZ" sz="1300" dirty="0" smtClean="0"/>
              <a:t>Beneš/Stehlík/Baloun</a:t>
            </a:r>
            <a:r>
              <a:rPr lang="de-DE" sz="1300" dirty="0" smtClean="0"/>
              <a:t> 1965: 98]</a:t>
            </a:r>
            <a:endParaRPr lang="cs-CZ" sz="1300" dirty="0" smtClean="0"/>
          </a:p>
          <a:p>
            <a:endParaRPr lang="de-DE" sz="700" b="1" i="1" dirty="0" smtClean="0"/>
          </a:p>
          <a:p>
            <a:pPr marL="82296" indent="0">
              <a:buNone/>
            </a:pPr>
            <a:r>
              <a:rPr lang="de-DE" sz="1700" b="1" dirty="0" smtClean="0">
                <a:solidFill>
                  <a:srgbClr val="C00000"/>
                </a:solidFill>
              </a:rPr>
              <a:t>Irrealer Vergleichssatz </a:t>
            </a:r>
            <a:r>
              <a:rPr lang="de-DE" sz="1700" b="1" dirty="0" smtClean="0"/>
              <a:t>= Modalsatz des Vergleichs </a:t>
            </a:r>
            <a:r>
              <a:rPr lang="cs-CZ" sz="1700" b="1" dirty="0" smtClean="0"/>
              <a:t>/</a:t>
            </a:r>
            <a:r>
              <a:rPr lang="de-DE" sz="1700" b="1" dirty="0" smtClean="0"/>
              <a:t> Komparativsatz</a:t>
            </a:r>
            <a:r>
              <a:rPr lang="de-DE" sz="1700" dirty="0" smtClean="0"/>
              <a:t>: </a:t>
            </a:r>
            <a:r>
              <a:rPr lang="de-DE" sz="1700" i="1" dirty="0" smtClean="0"/>
              <a:t> </a:t>
            </a:r>
          </a:p>
          <a:p>
            <a:r>
              <a:rPr lang="de-DE" sz="1500" i="1" dirty="0" smtClean="0">
                <a:latin typeface="Arial" panose="020B0604020202020204" pitchFamily="34" charset="0"/>
                <a:cs typeface="Arial" panose="020B0604020202020204" pitchFamily="34" charset="0"/>
              </a:rPr>
              <a:t>Sie schaut mich an, </a:t>
            </a:r>
            <a:r>
              <a:rPr lang="de-DE" sz="1500" b="1" i="1" dirty="0" smtClean="0">
                <a:solidFill>
                  <a:srgbClr val="C00000"/>
                </a:solidFill>
                <a:latin typeface="Arial" panose="020B0604020202020204" pitchFamily="34" charset="0"/>
                <a:cs typeface="Arial" panose="020B0604020202020204" pitchFamily="34" charset="0"/>
              </a:rPr>
              <a:t>als ob </a:t>
            </a:r>
            <a:r>
              <a:rPr lang="de-DE" sz="1500" i="1" dirty="0" smtClean="0">
                <a:latin typeface="Arial" panose="020B0604020202020204" pitchFamily="34" charset="0"/>
                <a:cs typeface="Arial" panose="020B0604020202020204" pitchFamily="34" charset="0"/>
              </a:rPr>
              <a:t>sie mich nicht verstanden </a:t>
            </a:r>
            <a:r>
              <a:rPr lang="de-DE" sz="1500" b="1" i="1" dirty="0" smtClean="0">
                <a:solidFill>
                  <a:srgbClr val="00B050"/>
                </a:solidFill>
                <a:latin typeface="Arial" panose="020B0604020202020204" pitchFamily="34" charset="0"/>
                <a:cs typeface="Arial" panose="020B0604020202020204" pitchFamily="34" charset="0"/>
              </a:rPr>
              <a:t>hätte</a:t>
            </a:r>
            <a:r>
              <a:rPr lang="de-DE" sz="1500" i="1" dirty="0" smtClean="0">
                <a:latin typeface="Arial" panose="020B0604020202020204" pitchFamily="34" charset="0"/>
                <a:cs typeface="Arial" panose="020B0604020202020204" pitchFamily="34" charset="0"/>
              </a:rPr>
              <a:t>.</a:t>
            </a:r>
          </a:p>
          <a:p>
            <a:r>
              <a:rPr lang="de-DE" sz="1500" dirty="0" smtClean="0">
                <a:solidFill>
                  <a:schemeClr val="dk1"/>
                </a:solidFill>
              </a:rPr>
              <a:t>→ (ohne „ob“:) </a:t>
            </a:r>
            <a:r>
              <a:rPr lang="de-DE" sz="1500" i="1" dirty="0" smtClean="0">
                <a:solidFill>
                  <a:schemeClr val="dk1"/>
                </a:solidFill>
              </a:rPr>
              <a:t>Sie schaut mich an, </a:t>
            </a:r>
            <a:r>
              <a:rPr lang="de-DE" sz="1500" b="1" i="1" dirty="0" smtClean="0">
                <a:solidFill>
                  <a:schemeClr val="dk1"/>
                </a:solidFill>
              </a:rPr>
              <a:t>als</a:t>
            </a:r>
            <a:r>
              <a:rPr lang="de-DE" sz="1500" i="1" dirty="0" smtClean="0">
                <a:solidFill>
                  <a:schemeClr val="dk1"/>
                </a:solidFill>
              </a:rPr>
              <a:t> </a:t>
            </a:r>
            <a:r>
              <a:rPr lang="de-DE" sz="1500" b="1" i="1" dirty="0" smtClean="0">
                <a:solidFill>
                  <a:srgbClr val="00B050"/>
                </a:solidFill>
              </a:rPr>
              <a:t>hätte</a:t>
            </a:r>
            <a:r>
              <a:rPr lang="de-DE" sz="1500" i="1" dirty="0" smtClean="0">
                <a:solidFill>
                  <a:schemeClr val="dk1"/>
                </a:solidFill>
              </a:rPr>
              <a:t> sie mich nicht verstanden.</a:t>
            </a:r>
            <a:endParaRPr lang="de-DE" sz="1500" i="1" dirty="0" smtClean="0">
              <a:latin typeface="Arial" panose="020B0604020202020204" pitchFamily="34" charset="0"/>
              <a:cs typeface="Arial" panose="020B0604020202020204" pitchFamily="34" charset="0"/>
            </a:endParaRPr>
          </a:p>
          <a:p>
            <a:r>
              <a:rPr lang="de-DE" sz="1500" i="1" dirty="0" smtClean="0"/>
              <a:t>„Der Nebensatz mit </a:t>
            </a:r>
            <a:r>
              <a:rPr lang="de-DE" sz="1500" b="1" i="1" dirty="0" smtClean="0"/>
              <a:t>als ob </a:t>
            </a:r>
            <a:r>
              <a:rPr lang="de-DE" sz="1500" i="1" dirty="0" smtClean="0"/>
              <a:t>oder </a:t>
            </a:r>
            <a:r>
              <a:rPr lang="de-DE" sz="1500" b="1" i="1" dirty="0" smtClean="0"/>
              <a:t>als</a:t>
            </a:r>
            <a:r>
              <a:rPr lang="de-DE" sz="1500" i="1" dirty="0" smtClean="0"/>
              <a:t> (seltener </a:t>
            </a:r>
            <a:r>
              <a:rPr lang="de-DE" sz="1500" b="1" i="1" dirty="0" smtClean="0"/>
              <a:t>als wenn </a:t>
            </a:r>
            <a:r>
              <a:rPr lang="de-DE" sz="1500" i="1" dirty="0" smtClean="0"/>
              <a:t>oder </a:t>
            </a:r>
            <a:r>
              <a:rPr lang="de-DE" sz="1500" b="1" i="1" dirty="0" smtClean="0"/>
              <a:t>wie wenn</a:t>
            </a:r>
            <a:r>
              <a:rPr lang="de-DE" sz="1500" i="1" dirty="0" smtClean="0"/>
              <a:t>) zeigt einen irrealen Vergleich: Sie schaut mich so an, aber in Wirklichkeit versteht sie mich oder hat mich wahrscheinlich verstanden“ </a:t>
            </a:r>
            <a:r>
              <a:rPr lang="de-DE" sz="1500" dirty="0" smtClean="0"/>
              <a:t>[Dreyer/Schmitt 1991: 249].  </a:t>
            </a:r>
            <a:endParaRPr lang="de-DE" sz="1500" i="1" dirty="0" smtClean="0">
              <a:latin typeface="Arial" panose="020B0604020202020204" pitchFamily="34" charset="0"/>
              <a:cs typeface="Arial" panose="020B0604020202020204" pitchFamily="34" charset="0"/>
            </a:endParaRPr>
          </a:p>
          <a:p>
            <a:r>
              <a:rPr lang="de-DE" sz="1500" dirty="0" smtClean="0">
                <a:latin typeface="Arial" panose="020B0604020202020204" pitchFamily="34" charset="0"/>
                <a:cs typeface="Arial" panose="020B0604020202020204" pitchFamily="34" charset="0"/>
              </a:rPr>
              <a:t>Neben dem </a:t>
            </a:r>
            <a:r>
              <a:rPr lang="de-DE" sz="1500" u="sng" dirty="0" smtClean="0">
                <a:latin typeface="Arial" panose="020B0604020202020204" pitchFamily="34" charset="0"/>
                <a:cs typeface="Arial" panose="020B0604020202020204" pitchFamily="34" charset="0"/>
              </a:rPr>
              <a:t>Konjunktiv II.</a:t>
            </a:r>
            <a:r>
              <a:rPr lang="de-DE" sz="1500" dirty="0" smtClean="0">
                <a:latin typeface="Arial" panose="020B0604020202020204" pitchFamily="34" charset="0"/>
                <a:cs typeface="Arial" panose="020B0604020202020204" pitchFamily="34" charset="0"/>
              </a:rPr>
              <a:t> kann man auch gelegentlich den Konjunktiv I. verwenden: „</a:t>
            </a:r>
            <a:r>
              <a:rPr lang="de-DE" sz="1500" i="1" dirty="0" smtClean="0">
                <a:latin typeface="Arial" panose="020B0604020202020204" pitchFamily="34" charset="0"/>
                <a:cs typeface="Arial" panose="020B0604020202020204" pitchFamily="34" charset="0"/>
              </a:rPr>
              <a:t>Er tut, als ob er nichts </a:t>
            </a:r>
            <a:r>
              <a:rPr lang="de-DE" sz="1500" i="1" u="sng" dirty="0" smtClean="0">
                <a:latin typeface="Arial" panose="020B0604020202020204" pitchFamily="34" charset="0"/>
                <a:cs typeface="Arial" panose="020B0604020202020204" pitchFamily="34" charset="0"/>
              </a:rPr>
              <a:t>gesehen hätte</a:t>
            </a:r>
            <a:r>
              <a:rPr lang="de-DE" sz="1500" i="1" dirty="0" smtClean="0">
                <a:latin typeface="Arial" panose="020B0604020202020204" pitchFamily="34" charset="0"/>
                <a:cs typeface="Arial" panose="020B0604020202020204" pitchFamily="34" charset="0"/>
              </a:rPr>
              <a:t> (habe)</a:t>
            </a:r>
            <a:r>
              <a:rPr lang="de-DE" sz="1500" i="1" dirty="0" smtClean="0">
                <a:solidFill>
                  <a:schemeClr val="dk1"/>
                </a:solidFill>
              </a:rPr>
              <a:t>“ </a:t>
            </a:r>
            <a:r>
              <a:rPr lang="de-DE" sz="1400" i="1" dirty="0" smtClean="0">
                <a:solidFill>
                  <a:schemeClr val="dk1"/>
                </a:solidFill>
              </a:rPr>
              <a:t>	</a:t>
            </a:r>
            <a:r>
              <a:rPr lang="de-DE" sz="1300" dirty="0" smtClean="0"/>
              <a:t>[</a:t>
            </a:r>
            <a:r>
              <a:rPr lang="cs-CZ" sz="1300" dirty="0" smtClean="0"/>
              <a:t>Beneš/Stehlík/Baloun</a:t>
            </a:r>
            <a:r>
              <a:rPr lang="de-DE" sz="1300" dirty="0" smtClean="0"/>
              <a:t> 1965: 192]</a:t>
            </a:r>
            <a:endParaRPr lang="de-DE" sz="1300" b="1" i="1" dirty="0"/>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8545946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87287" y="188640"/>
            <a:ext cx="6952816" cy="936104"/>
          </a:xfrm>
          <a:blipFill>
            <a:blip r:embed="rId4"/>
            <a:tile tx="0" ty="0" sx="100000" sy="100000" flip="none" algn="tl"/>
          </a:blipFill>
        </p:spPr>
        <p:txBody>
          <a:bodyPr>
            <a:noAutofit/>
          </a:bodyPr>
          <a:lstStyle/>
          <a:p>
            <a:pPr algn="ctr"/>
            <a:r>
              <a:rPr lang="de-DE" sz="2800" b="1" cap="all" noProof="1" smtClean="0">
                <a:solidFill>
                  <a:srgbClr val="002060"/>
                </a:solidFill>
              </a:rPr>
              <a:t>Uneingeleitete  Nebensätze</a:t>
            </a:r>
            <a:endParaRPr lang="de-DE" sz="2800" b="1" cap="all" noProof="1">
              <a:solidFill>
                <a:srgbClr val="C00000"/>
              </a:solidFill>
            </a:endParaRPr>
          </a:p>
        </p:txBody>
      </p:sp>
      <p:sp>
        <p:nvSpPr>
          <p:cNvPr id="3" name="Zástupný symbol pro obsah 2"/>
          <p:cNvSpPr>
            <a:spLocks noGrp="1"/>
          </p:cNvSpPr>
          <p:nvPr>
            <p:ph idx="1"/>
          </p:nvPr>
        </p:nvSpPr>
        <p:spPr>
          <a:xfrm>
            <a:off x="1043608" y="1412776"/>
            <a:ext cx="7992888" cy="5229324"/>
          </a:xfrm>
        </p:spPr>
        <p:txBody>
          <a:bodyPr>
            <a:normAutofit fontScale="70000" lnSpcReduction="20000"/>
          </a:bodyPr>
          <a:lstStyle/>
          <a:p>
            <a:pPr marL="82296" indent="0">
              <a:spcBef>
                <a:spcPts val="0"/>
              </a:spcBef>
              <a:buNone/>
            </a:pPr>
            <a:r>
              <a:rPr lang="cs-CZ" sz="2100" b="1" dirty="0" smtClean="0">
                <a:solidFill>
                  <a:srgbClr val="002060"/>
                </a:solidFill>
              </a:rPr>
              <a:t>I</a:t>
            </a:r>
            <a:r>
              <a:rPr lang="de-DE" sz="2100" b="1" dirty="0" smtClean="0">
                <a:solidFill>
                  <a:srgbClr val="002060"/>
                </a:solidFill>
              </a:rPr>
              <a:t>. </a:t>
            </a:r>
            <a:r>
              <a:rPr lang="de-DE" sz="2100" b="1" noProof="1" smtClean="0">
                <a:solidFill>
                  <a:srgbClr val="002060"/>
                </a:solidFill>
              </a:rPr>
              <a:t>Uneingeleitete</a:t>
            </a:r>
            <a:r>
              <a:rPr lang="de-DE" sz="2100" b="1" dirty="0" smtClean="0">
                <a:solidFill>
                  <a:srgbClr val="002060"/>
                </a:solidFill>
              </a:rPr>
              <a:t> Konditional- und Konzessivsätze: </a:t>
            </a:r>
            <a:r>
              <a:rPr lang="de-DE" sz="2000" dirty="0" smtClean="0"/>
              <a:t>weisen eine </a:t>
            </a:r>
            <a:r>
              <a:rPr lang="de-DE" sz="2000" b="1" dirty="0" smtClean="0">
                <a:solidFill>
                  <a:srgbClr val="800080"/>
                </a:solidFill>
              </a:rPr>
              <a:t>Verberstellung </a:t>
            </a:r>
            <a:r>
              <a:rPr lang="de-DE" sz="2000" dirty="0" smtClean="0"/>
              <a:t>des FV im NS auf. Die Konjunktion fällt weg und das FV belegt ihre Position (= Stirnsatz).</a:t>
            </a:r>
          </a:p>
          <a:p>
            <a:pPr marL="82296" indent="0">
              <a:spcBef>
                <a:spcPts val="0"/>
              </a:spcBef>
              <a:buNone/>
            </a:pPr>
            <a:endParaRPr lang="de-DE" sz="2100" b="1" dirty="0" smtClean="0">
              <a:solidFill>
                <a:srgbClr val="002060"/>
              </a:solidFill>
            </a:endParaRPr>
          </a:p>
          <a:p>
            <a:pPr marL="82296" indent="0">
              <a:spcBef>
                <a:spcPts val="0"/>
              </a:spcBef>
              <a:buNone/>
            </a:pPr>
            <a:r>
              <a:rPr lang="de-DE" sz="2100" b="1" dirty="0" smtClean="0">
                <a:solidFill>
                  <a:srgbClr val="002060"/>
                </a:solidFill>
              </a:rPr>
              <a:t>A. Der </a:t>
            </a:r>
            <a:r>
              <a:rPr lang="de-DE" sz="2100" b="1" noProof="1" smtClean="0">
                <a:solidFill>
                  <a:srgbClr val="002060"/>
                </a:solidFill>
              </a:rPr>
              <a:t>uneingeleitete</a:t>
            </a:r>
            <a:r>
              <a:rPr lang="de-DE" sz="2100" b="1" dirty="0" smtClean="0">
                <a:solidFill>
                  <a:srgbClr val="002060"/>
                </a:solidFill>
              </a:rPr>
              <a:t> Konditionalsatz:</a:t>
            </a:r>
            <a:endParaRPr lang="de-DE" sz="2100" i="1" dirty="0" smtClean="0">
              <a:solidFill>
                <a:srgbClr val="002060"/>
              </a:solidFill>
            </a:endParaRPr>
          </a:p>
          <a:p>
            <a:pPr marL="82296" indent="0">
              <a:spcBef>
                <a:spcPts val="0"/>
              </a:spcBef>
              <a:buNone/>
            </a:pPr>
            <a:r>
              <a:rPr lang="de-DE" sz="1800" dirty="0" smtClean="0">
                <a:solidFill>
                  <a:schemeClr val="dk1"/>
                </a:solidFill>
              </a:rPr>
              <a:t>→ wird in der gesprochenen Sprache eher selten verwendet; in der Fachsprache (Mathematik, Wirtschaft, Biologie, Medizin usw.) kommt er hingegen häufiger vor</a:t>
            </a:r>
          </a:p>
          <a:p>
            <a:pPr marL="82296" indent="0">
              <a:spcBef>
                <a:spcPts val="0"/>
              </a:spcBef>
              <a:buNone/>
            </a:pPr>
            <a:r>
              <a:rPr lang="de-DE" sz="1800" dirty="0" smtClean="0">
                <a:solidFill>
                  <a:schemeClr val="dk1"/>
                </a:solidFill>
              </a:rPr>
              <a:t>→ steht als Vordersatz vor dem HS: </a:t>
            </a:r>
          </a:p>
          <a:p>
            <a:pPr marL="82296" indent="0">
              <a:lnSpc>
                <a:spcPct val="120000"/>
              </a:lnSpc>
              <a:spcBef>
                <a:spcPts val="0"/>
              </a:spcBef>
              <a:buNone/>
            </a:pPr>
            <a:r>
              <a:rPr lang="de-DE" sz="1800" b="1" i="1" dirty="0" smtClean="0">
                <a:solidFill>
                  <a:srgbClr val="002060"/>
                </a:solidFill>
              </a:rPr>
              <a:t>	Treffen</a:t>
            </a:r>
            <a:r>
              <a:rPr lang="de-DE" sz="1800" i="1" dirty="0" smtClean="0">
                <a:solidFill>
                  <a:schemeClr val="dk1"/>
                </a:solidFill>
              </a:rPr>
              <a:t> wir uns noch, dann besprechen wir die Situation. </a:t>
            </a:r>
          </a:p>
          <a:p>
            <a:pPr marL="82296" indent="0">
              <a:lnSpc>
                <a:spcPct val="120000"/>
              </a:lnSpc>
              <a:spcBef>
                <a:spcPts val="0"/>
              </a:spcBef>
              <a:buNone/>
            </a:pPr>
            <a:r>
              <a:rPr lang="de-DE" sz="1800" b="1" i="1" dirty="0" smtClean="0">
                <a:solidFill>
                  <a:srgbClr val="002060"/>
                </a:solidFill>
              </a:rPr>
              <a:t>	Wär(e)</a:t>
            </a:r>
            <a:r>
              <a:rPr lang="de-DE" sz="1800" b="1" i="1" dirty="0" err="1" smtClean="0">
                <a:solidFill>
                  <a:srgbClr val="002060"/>
                </a:solidFill>
              </a:rPr>
              <a:t>st</a:t>
            </a:r>
            <a:r>
              <a:rPr lang="de-DE" sz="1800" i="1" dirty="0" smtClean="0">
                <a:solidFill>
                  <a:schemeClr val="dk1"/>
                </a:solidFill>
              </a:rPr>
              <a:t> du jetzt hier, könnten wir etwas unternehmen.</a:t>
            </a:r>
          </a:p>
          <a:p>
            <a:pPr marL="82296" indent="0">
              <a:lnSpc>
                <a:spcPct val="120000"/>
              </a:lnSpc>
              <a:spcBef>
                <a:spcPts val="0"/>
              </a:spcBef>
              <a:buNone/>
            </a:pPr>
            <a:r>
              <a:rPr lang="de-DE" sz="1800" b="1" i="1" dirty="0" smtClean="0">
                <a:solidFill>
                  <a:srgbClr val="002060"/>
                </a:solidFill>
              </a:rPr>
              <a:t>	Hätte</a:t>
            </a:r>
            <a:r>
              <a:rPr lang="de-DE" sz="1800" i="1" dirty="0" smtClean="0">
                <a:solidFill>
                  <a:schemeClr val="dk1"/>
                </a:solidFill>
              </a:rPr>
              <a:t> ich es geahnt, so hätte ich geschwiegen.</a:t>
            </a:r>
            <a:r>
              <a:rPr lang="de-DE" sz="1800" dirty="0" smtClean="0">
                <a:solidFill>
                  <a:schemeClr val="dk1"/>
                </a:solidFill>
              </a:rPr>
              <a:t>  </a:t>
            </a:r>
            <a:r>
              <a:rPr lang="de-DE" sz="1900" dirty="0" smtClean="0">
                <a:solidFill>
                  <a:schemeClr val="dk1"/>
                </a:solidFill>
              </a:rPr>
              <a:t>		</a:t>
            </a:r>
            <a:endParaRPr lang="de-DE" sz="1900" dirty="0" smtClean="0"/>
          </a:p>
          <a:p>
            <a:pPr marL="82296" indent="0">
              <a:lnSpc>
                <a:spcPct val="120000"/>
              </a:lnSpc>
              <a:spcBef>
                <a:spcPts val="0"/>
              </a:spcBef>
              <a:buNone/>
            </a:pPr>
            <a:endParaRPr lang="de-DE" sz="1900" dirty="0" smtClean="0"/>
          </a:p>
          <a:p>
            <a:pPr marL="82296" indent="0">
              <a:spcBef>
                <a:spcPts val="0"/>
              </a:spcBef>
              <a:buNone/>
            </a:pPr>
            <a:r>
              <a:rPr lang="de-DE" sz="1900" dirty="0" smtClean="0">
                <a:solidFill>
                  <a:schemeClr val="dk1"/>
                </a:solidFill>
              </a:rPr>
              <a:t>→ </a:t>
            </a:r>
            <a:r>
              <a:rPr lang="de-DE" sz="1900" b="1" dirty="0" smtClean="0">
                <a:solidFill>
                  <a:srgbClr val="00B050"/>
                </a:solidFill>
              </a:rPr>
              <a:t>häufig findet man an erster Stelle das Modalverb SOLLTE: </a:t>
            </a:r>
          </a:p>
          <a:p>
            <a:pPr marL="82296" indent="0">
              <a:spcBef>
                <a:spcPts val="0"/>
              </a:spcBef>
              <a:buNone/>
            </a:pPr>
            <a:r>
              <a:rPr lang="de-DE" sz="1900" i="1" dirty="0" smtClean="0">
                <a:solidFill>
                  <a:schemeClr val="dk1"/>
                </a:solidFill>
              </a:rPr>
              <a:t>„</a:t>
            </a:r>
            <a:r>
              <a:rPr lang="de-DE" sz="1900" b="1" i="1" dirty="0" smtClean="0">
                <a:solidFill>
                  <a:srgbClr val="00B050"/>
                </a:solidFill>
              </a:rPr>
              <a:t>Sollte</a:t>
            </a:r>
            <a:r>
              <a:rPr lang="de-DE" sz="1900" i="1" dirty="0" smtClean="0">
                <a:solidFill>
                  <a:schemeClr val="dk1"/>
                </a:solidFill>
              </a:rPr>
              <a:t> ich Zeit haben, komme ich heute noch.“</a:t>
            </a:r>
            <a:r>
              <a:rPr lang="de-DE" sz="1900" dirty="0" smtClean="0">
                <a:solidFill>
                  <a:schemeClr val="dk1"/>
                </a:solidFill>
              </a:rPr>
              <a:t>   </a:t>
            </a:r>
            <a:r>
              <a:rPr lang="de-DE" sz="2200" dirty="0" smtClean="0">
                <a:solidFill>
                  <a:schemeClr val="dk1"/>
                </a:solidFill>
              </a:rPr>
              <a:t>			   </a:t>
            </a:r>
            <a:r>
              <a:rPr lang="de-DE" sz="1500" dirty="0" smtClean="0"/>
              <a:t>[Jin/Voß 2018: 170]</a:t>
            </a:r>
          </a:p>
          <a:p>
            <a:pPr marL="82296" indent="0">
              <a:spcBef>
                <a:spcPts val="0"/>
              </a:spcBef>
              <a:buNone/>
            </a:pPr>
            <a:endParaRPr lang="de-DE" sz="1000" dirty="0" smtClean="0"/>
          </a:p>
          <a:p>
            <a:pPr marL="82296" indent="0">
              <a:spcBef>
                <a:spcPts val="0"/>
              </a:spcBef>
              <a:buNone/>
            </a:pPr>
            <a:r>
              <a:rPr lang="de-DE" sz="2100" b="1" dirty="0" smtClean="0">
                <a:solidFill>
                  <a:srgbClr val="C00000"/>
                </a:solidFill>
              </a:rPr>
              <a:t>B. Der </a:t>
            </a:r>
            <a:r>
              <a:rPr lang="de-DE" sz="2100" b="1" noProof="1" smtClean="0">
                <a:solidFill>
                  <a:srgbClr val="C00000"/>
                </a:solidFill>
              </a:rPr>
              <a:t>uneingeleitete</a:t>
            </a:r>
            <a:r>
              <a:rPr lang="de-DE" sz="2100" b="1" dirty="0" smtClean="0">
                <a:solidFill>
                  <a:srgbClr val="C00000"/>
                </a:solidFill>
              </a:rPr>
              <a:t> Konzessivsatz:</a:t>
            </a:r>
            <a:endParaRPr lang="de-DE" sz="2100" i="1" dirty="0" smtClean="0">
              <a:solidFill>
                <a:srgbClr val="C00000"/>
              </a:solidFill>
            </a:endParaRPr>
          </a:p>
          <a:p>
            <a:pPr marL="82296" indent="0">
              <a:spcBef>
                <a:spcPts val="0"/>
              </a:spcBef>
              <a:buNone/>
            </a:pPr>
            <a:r>
              <a:rPr lang="de-DE" sz="1800" dirty="0" smtClean="0"/>
              <a:t>Konzessive Bedeutung hat die Konjunktion </a:t>
            </a:r>
            <a:r>
              <a:rPr lang="de-DE" sz="1800" b="1" i="1" dirty="0" smtClean="0">
                <a:solidFill>
                  <a:srgbClr val="C00000"/>
                </a:solidFill>
              </a:rPr>
              <a:t>OBWOHL</a:t>
            </a:r>
            <a:r>
              <a:rPr lang="de-DE" sz="1800" dirty="0" smtClean="0">
                <a:solidFill>
                  <a:srgbClr val="C00000"/>
                </a:solidFill>
              </a:rPr>
              <a:t> </a:t>
            </a:r>
            <a:r>
              <a:rPr lang="de-DE" sz="1800" dirty="0" smtClean="0"/>
              <a:t>sowie die Verbindung von </a:t>
            </a:r>
            <a:r>
              <a:rPr lang="de-DE" sz="1800" b="1" i="1" dirty="0" smtClean="0">
                <a:solidFill>
                  <a:srgbClr val="C00000"/>
                </a:solidFill>
              </a:rPr>
              <a:t>WENN </a:t>
            </a:r>
            <a:r>
              <a:rPr lang="de-DE" sz="1800" dirty="0" smtClean="0"/>
              <a:t>mit einem verschiebbaren </a:t>
            </a:r>
            <a:r>
              <a:rPr lang="de-DE" sz="1800" b="1" i="1" dirty="0" smtClean="0">
                <a:solidFill>
                  <a:srgbClr val="C00000"/>
                </a:solidFill>
              </a:rPr>
              <a:t>AUCH</a:t>
            </a:r>
            <a:r>
              <a:rPr lang="de-DE" sz="1800" i="1" dirty="0" smtClean="0"/>
              <a:t>: </a:t>
            </a:r>
          </a:p>
          <a:p>
            <a:pPr marL="82296" indent="0">
              <a:spcBef>
                <a:spcPts val="0"/>
              </a:spcBef>
              <a:buNone/>
            </a:pPr>
            <a:r>
              <a:rPr lang="de-DE" sz="1800" dirty="0" smtClean="0"/>
              <a:t>Er zieht keinen Mantel an, </a:t>
            </a:r>
            <a:r>
              <a:rPr lang="de-DE" sz="1800" b="1" i="1" dirty="0" smtClean="0">
                <a:solidFill>
                  <a:srgbClr val="C00000"/>
                </a:solidFill>
              </a:rPr>
              <a:t>obwohl</a:t>
            </a:r>
            <a:r>
              <a:rPr lang="de-DE" sz="1800" dirty="0" smtClean="0"/>
              <a:t> es kalt ist. / Er zieht keinen Mantel an, </a:t>
            </a:r>
            <a:r>
              <a:rPr lang="de-DE" sz="1800" b="1" i="1" dirty="0" smtClean="0">
                <a:solidFill>
                  <a:srgbClr val="C00000"/>
                </a:solidFill>
              </a:rPr>
              <a:t>wenn</a:t>
            </a:r>
            <a:r>
              <a:rPr lang="de-DE" sz="1800" i="1" dirty="0" smtClean="0"/>
              <a:t> </a:t>
            </a:r>
            <a:r>
              <a:rPr lang="de-DE" sz="1800" dirty="0" smtClean="0"/>
              <a:t>es</a:t>
            </a:r>
            <a:r>
              <a:rPr lang="de-DE" sz="1800" i="1" dirty="0" smtClean="0"/>
              <a:t> </a:t>
            </a:r>
            <a:r>
              <a:rPr lang="de-DE" sz="1800" b="1" i="1" dirty="0" smtClean="0">
                <a:solidFill>
                  <a:srgbClr val="C00000"/>
                </a:solidFill>
              </a:rPr>
              <a:t>auch</a:t>
            </a:r>
            <a:r>
              <a:rPr lang="de-DE" sz="1800" i="1" dirty="0" smtClean="0">
                <a:solidFill>
                  <a:srgbClr val="C00000"/>
                </a:solidFill>
              </a:rPr>
              <a:t> </a:t>
            </a:r>
            <a:r>
              <a:rPr lang="de-DE" sz="1800" dirty="0" smtClean="0"/>
              <a:t>kalt ist.</a:t>
            </a:r>
            <a:r>
              <a:rPr lang="de-DE" sz="1800" i="1" dirty="0" smtClean="0"/>
              <a:t> </a:t>
            </a:r>
            <a:endParaRPr lang="de-DE" sz="1800" dirty="0" smtClean="0"/>
          </a:p>
          <a:p>
            <a:pPr marL="82296" indent="0">
              <a:spcBef>
                <a:spcPts val="0"/>
              </a:spcBef>
              <a:buNone/>
            </a:pPr>
            <a:r>
              <a:rPr lang="de-DE" sz="1800" dirty="0" smtClean="0"/>
              <a:t>Die Konjunktion </a:t>
            </a:r>
            <a:r>
              <a:rPr lang="de-DE" sz="1800" i="1" dirty="0" smtClean="0"/>
              <a:t>wenn</a:t>
            </a:r>
            <a:r>
              <a:rPr lang="de-DE" sz="1800" dirty="0" smtClean="0"/>
              <a:t> kann ausfallen; das FV tritt dann an die Spitze des NS (</a:t>
            </a:r>
            <a:r>
              <a:rPr lang="de-DE" sz="1800" b="1" i="1" dirty="0" smtClean="0"/>
              <a:t>auch</a:t>
            </a:r>
            <a:r>
              <a:rPr lang="de-DE" sz="1800" dirty="0" smtClean="0"/>
              <a:t> obligatorisch):</a:t>
            </a:r>
          </a:p>
          <a:p>
            <a:pPr marL="82296" indent="0">
              <a:spcBef>
                <a:spcPts val="0"/>
              </a:spcBef>
              <a:buNone/>
            </a:pPr>
            <a:r>
              <a:rPr lang="de-DE" sz="1800" dirty="0" smtClean="0"/>
              <a:t>	„</a:t>
            </a:r>
            <a:r>
              <a:rPr lang="de-DE" sz="1800" i="1" dirty="0" smtClean="0"/>
              <a:t>Hat er </a:t>
            </a:r>
            <a:r>
              <a:rPr lang="de-DE" sz="1800" b="1" i="1" dirty="0" smtClean="0">
                <a:solidFill>
                  <a:srgbClr val="C00000"/>
                </a:solidFill>
              </a:rPr>
              <a:t>auch</a:t>
            </a:r>
            <a:r>
              <a:rPr lang="de-DE" sz="1800" i="1" dirty="0" smtClean="0"/>
              <a:t> keine gute Prüfung abgelegt, (so) hat er doch bestanden.			Mag er </a:t>
            </a:r>
            <a:r>
              <a:rPr lang="de-DE" sz="1800" b="1" i="1" dirty="0" smtClean="0">
                <a:solidFill>
                  <a:srgbClr val="C00000"/>
                </a:solidFill>
              </a:rPr>
              <a:t>auch</a:t>
            </a:r>
            <a:r>
              <a:rPr lang="de-DE" sz="1800" i="1" dirty="0" smtClean="0"/>
              <a:t> viel zu tun haben, </a:t>
            </a:r>
            <a:r>
              <a:rPr lang="de-DE" sz="1800" i="1" u="sng" dirty="0" smtClean="0">
                <a:solidFill>
                  <a:srgbClr val="C00000"/>
                </a:solidFill>
              </a:rPr>
              <a:t>er macht</a:t>
            </a:r>
            <a:r>
              <a:rPr lang="de-DE" sz="1800" i="1" dirty="0" smtClean="0"/>
              <a:t> täglich seinen Spaziergang</a:t>
            </a:r>
            <a:r>
              <a:rPr lang="de-DE" sz="1800" dirty="0" smtClean="0"/>
              <a:t>.“ 								        </a:t>
            </a:r>
            <a:r>
              <a:rPr lang="de-DE" sz="1500" dirty="0" smtClean="0"/>
              <a:t>[</a:t>
            </a:r>
            <a:r>
              <a:rPr lang="de-DE" sz="1500" noProof="1" smtClean="0"/>
              <a:t>Helbig/Buscha</a:t>
            </a:r>
            <a:r>
              <a:rPr lang="de-DE" sz="1500" dirty="0" smtClean="0"/>
              <a:t> 2013: 609-610]</a:t>
            </a:r>
          </a:p>
          <a:p>
            <a:pPr marL="82296" indent="0">
              <a:spcBef>
                <a:spcPts val="0"/>
              </a:spcBef>
              <a:buNone/>
            </a:pPr>
            <a:endParaRPr lang="de-DE" sz="1500" dirty="0" smtClean="0"/>
          </a:p>
          <a:p>
            <a:pPr marL="82296" indent="0">
              <a:spcBef>
                <a:spcPts val="0"/>
              </a:spcBef>
              <a:buNone/>
            </a:pPr>
            <a:r>
              <a:rPr lang="de-DE" sz="2100" b="1" dirty="0" smtClean="0">
                <a:solidFill>
                  <a:srgbClr val="800080"/>
                </a:solidFill>
              </a:rPr>
              <a:t>II. U</a:t>
            </a:r>
            <a:r>
              <a:rPr lang="de-DE" sz="2100" b="1" noProof="1" smtClean="0">
                <a:solidFill>
                  <a:srgbClr val="800080"/>
                </a:solidFill>
              </a:rPr>
              <a:t>neingeleitete</a:t>
            </a:r>
            <a:r>
              <a:rPr lang="de-DE" sz="2100" b="1" dirty="0" smtClean="0">
                <a:solidFill>
                  <a:srgbClr val="800080"/>
                </a:solidFill>
              </a:rPr>
              <a:t> Subjekt- und Objektsätze:</a:t>
            </a:r>
            <a:endParaRPr lang="de-DE" sz="2100" i="1" dirty="0" smtClean="0">
              <a:solidFill>
                <a:srgbClr val="800080"/>
              </a:solidFill>
            </a:endParaRPr>
          </a:p>
          <a:p>
            <a:pPr marL="82296" indent="0">
              <a:buClr>
                <a:schemeClr val="accent2">
                  <a:lumMod val="50000"/>
                </a:schemeClr>
              </a:buClr>
              <a:buNone/>
            </a:pPr>
            <a:r>
              <a:rPr lang="de-DE" sz="1800" dirty="0" smtClean="0"/>
              <a:t>Beide Gruppen weisen eine </a:t>
            </a:r>
            <a:r>
              <a:rPr lang="de-DE" sz="1800" b="1" dirty="0" smtClean="0">
                <a:solidFill>
                  <a:srgbClr val="800080"/>
                </a:solidFill>
              </a:rPr>
              <a:t>Verbzweitstellung</a:t>
            </a:r>
            <a:r>
              <a:rPr lang="de-DE" sz="1800" dirty="0" smtClean="0"/>
              <a:t> des FV auf (sowohl im HS als auch im NS). Bei Tatsachen steht im Satz der </a:t>
            </a:r>
            <a:r>
              <a:rPr lang="de-DE" sz="1800" b="1" dirty="0" smtClean="0">
                <a:solidFill>
                  <a:srgbClr val="800080"/>
                </a:solidFill>
              </a:rPr>
              <a:t>Indikativ</a:t>
            </a:r>
            <a:r>
              <a:rPr lang="de-DE" sz="1800" dirty="0" smtClean="0"/>
              <a:t>, in der indirekten Rede der </a:t>
            </a:r>
            <a:r>
              <a:rPr lang="de-DE" sz="1800" b="1" dirty="0" smtClean="0">
                <a:solidFill>
                  <a:srgbClr val="800080"/>
                </a:solidFill>
              </a:rPr>
              <a:t>Konjunktiv. </a:t>
            </a:r>
            <a:r>
              <a:rPr lang="de-DE" sz="1800" dirty="0" smtClean="0"/>
              <a:t>Diese Regel wird in der Umgangssprache jedoch nicht eingehalten – mit dem Indikativ begehen wir in der Alltagskommunikation keinen Fehler: </a:t>
            </a:r>
          </a:p>
          <a:p>
            <a:pPr marL="82296" indent="0">
              <a:spcBef>
                <a:spcPts val="0"/>
              </a:spcBef>
              <a:buClr>
                <a:schemeClr val="accent2">
                  <a:lumMod val="50000"/>
                </a:schemeClr>
              </a:buClr>
              <a:buNone/>
            </a:pPr>
            <a:r>
              <a:rPr lang="de-DE" altLang="de-DE" sz="1800" i="1" dirty="0" smtClean="0">
                <a:solidFill>
                  <a:schemeClr val="tx1">
                    <a:lumMod val="95000"/>
                    <a:lumOff val="5000"/>
                  </a:schemeClr>
                </a:solidFill>
              </a:rPr>
              <a:t>	„Ich </a:t>
            </a:r>
            <a:r>
              <a:rPr lang="de-DE" altLang="de-DE" sz="1800" dirty="0" smtClean="0">
                <a:solidFill>
                  <a:srgbClr val="CC0099"/>
                </a:solidFill>
              </a:rPr>
              <a:t>nehme an</a:t>
            </a:r>
            <a:r>
              <a:rPr lang="de-DE" altLang="de-DE" sz="1800" i="1" dirty="0" smtClean="0">
                <a:solidFill>
                  <a:schemeClr val="tx1">
                    <a:lumMod val="95000"/>
                    <a:lumOff val="5000"/>
                  </a:schemeClr>
                </a:solidFill>
              </a:rPr>
              <a:t>, es gibt morgen Regen. 			</a:t>
            </a:r>
          </a:p>
          <a:p>
            <a:pPr marL="82296" indent="0">
              <a:spcBef>
                <a:spcPts val="0"/>
              </a:spcBef>
              <a:buClr>
                <a:schemeClr val="accent2">
                  <a:lumMod val="50000"/>
                </a:schemeClr>
              </a:buClr>
              <a:buNone/>
            </a:pPr>
            <a:r>
              <a:rPr lang="de-DE" altLang="de-DE" sz="1800" i="1" dirty="0" smtClean="0">
                <a:solidFill>
                  <a:schemeClr val="tx1">
                    <a:lumMod val="95000"/>
                    <a:lumOff val="5000"/>
                  </a:schemeClr>
                </a:solidFill>
              </a:rPr>
              <a:t>	Ich </a:t>
            </a:r>
            <a:r>
              <a:rPr lang="de-DE" altLang="de-DE" sz="1800" dirty="0" smtClean="0">
                <a:solidFill>
                  <a:srgbClr val="CC0099"/>
                </a:solidFill>
              </a:rPr>
              <a:t>befürchte</a:t>
            </a:r>
            <a:r>
              <a:rPr lang="de-DE" altLang="de-DE" sz="1800" i="1" dirty="0" smtClean="0">
                <a:solidFill>
                  <a:schemeClr val="tx1">
                    <a:lumMod val="95000"/>
                    <a:lumOff val="5000"/>
                  </a:schemeClr>
                </a:solidFill>
              </a:rPr>
              <a:t>, er kommt nicht rechtzeitig.“</a:t>
            </a:r>
            <a:r>
              <a:rPr lang="de-DE" altLang="de-DE" sz="1800" i="1" dirty="0" smtClean="0"/>
              <a:t> 		                </a:t>
            </a:r>
            <a:r>
              <a:rPr lang="de-DE" sz="1500" dirty="0" smtClean="0"/>
              <a:t>[Dreyer/Schmitt 1991: 79]</a:t>
            </a:r>
            <a:endParaRPr lang="de-DE" sz="1500" b="1" dirty="0" smtClean="0"/>
          </a:p>
          <a:p>
            <a:endParaRPr lang="de-DE" sz="1600" dirty="0"/>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1408722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87287" y="188640"/>
            <a:ext cx="6952816" cy="936104"/>
          </a:xfrm>
          <a:blipFill>
            <a:blip r:embed="rId4"/>
            <a:tile tx="0" ty="0" sx="100000" sy="100000" flip="none" algn="tl"/>
          </a:blipFill>
        </p:spPr>
        <p:txBody>
          <a:bodyPr>
            <a:noAutofit/>
          </a:bodyPr>
          <a:lstStyle/>
          <a:p>
            <a:pPr algn="ctr"/>
            <a:r>
              <a:rPr lang="cs-CZ" sz="2800" b="1" cap="all" noProof="1" smtClean="0">
                <a:solidFill>
                  <a:srgbClr val="002060"/>
                </a:solidFill>
              </a:rPr>
              <a:t>Satzwertige  strukturen</a:t>
            </a:r>
            <a:endParaRPr lang="de-DE" sz="2800" b="1" cap="all" noProof="1">
              <a:solidFill>
                <a:srgbClr val="C00000"/>
              </a:solidFill>
            </a:endParaRPr>
          </a:p>
        </p:txBody>
      </p:sp>
      <p:sp>
        <p:nvSpPr>
          <p:cNvPr id="3" name="Zástupný symbol pro obsah 2"/>
          <p:cNvSpPr>
            <a:spLocks noGrp="1"/>
          </p:cNvSpPr>
          <p:nvPr>
            <p:ph idx="1"/>
          </p:nvPr>
        </p:nvSpPr>
        <p:spPr>
          <a:xfrm>
            <a:off x="971600" y="1412776"/>
            <a:ext cx="8064896" cy="5229324"/>
          </a:xfrm>
        </p:spPr>
        <p:txBody>
          <a:bodyPr>
            <a:normAutofit fontScale="77500" lnSpcReduction="20000"/>
          </a:bodyPr>
          <a:lstStyle/>
          <a:p>
            <a:pPr marL="82296" indent="0">
              <a:lnSpc>
                <a:spcPct val="120000"/>
              </a:lnSpc>
              <a:buNone/>
            </a:pPr>
            <a:r>
              <a:rPr lang="cs-CZ" sz="1900" dirty="0" smtClean="0">
                <a:solidFill>
                  <a:srgbClr val="002060"/>
                </a:solidFill>
              </a:rPr>
              <a:t>N</a:t>
            </a:r>
            <a:r>
              <a:rPr lang="de-DE" sz="1900" dirty="0" smtClean="0">
                <a:solidFill>
                  <a:srgbClr val="002060"/>
                </a:solidFill>
              </a:rPr>
              <a:t>eben </a:t>
            </a:r>
            <a:r>
              <a:rPr lang="de-DE" sz="1900" b="1" cap="all" dirty="0" smtClean="0">
                <a:solidFill>
                  <a:srgbClr val="002060"/>
                </a:solidFill>
              </a:rPr>
              <a:t>satzförmigen Strukturen </a:t>
            </a:r>
            <a:r>
              <a:rPr lang="de-DE" sz="1900" dirty="0" smtClean="0">
                <a:solidFill>
                  <a:srgbClr val="002060"/>
                </a:solidFill>
              </a:rPr>
              <a:t>(einfache Sätze, Parataxen, Hypotaxen) unterscheiden wir </a:t>
            </a:r>
            <a:r>
              <a:rPr lang="de-DE" sz="1900" b="1" cap="all" dirty="0" smtClean="0">
                <a:solidFill>
                  <a:srgbClr val="002060"/>
                </a:solidFill>
              </a:rPr>
              <a:t>satzwertige Strukturen</a:t>
            </a:r>
            <a:r>
              <a:rPr lang="de-DE" sz="1900" dirty="0" smtClean="0">
                <a:solidFill>
                  <a:srgbClr val="002060"/>
                </a:solidFill>
              </a:rPr>
              <a:t>, die nur einige Merkmale eines Satzes zeigen (z.B. selbstständiges Tonmuster). Andere Merkmale  eines Satzes (Subjekt oder FV) fehlen jedoch. Im Gegensatz zur Ellipse können wir sie nicht einfach zu vollständigen Sätzen ergänzen, ohne eine syntaktische Transformation vorzunehmen. Altmann/Hahnemann </a:t>
            </a:r>
            <a:r>
              <a:rPr lang="de-DE" sz="1900" dirty="0" smtClean="0"/>
              <a:t>[2010: 39]</a:t>
            </a:r>
            <a:r>
              <a:rPr lang="de-DE" sz="1900" dirty="0" smtClean="0">
                <a:solidFill>
                  <a:srgbClr val="002060"/>
                </a:solidFill>
              </a:rPr>
              <a:t> nennen diese Arten:</a:t>
            </a:r>
          </a:p>
          <a:p>
            <a:pPr marL="82296" indent="0">
              <a:spcBef>
                <a:spcPts val="0"/>
              </a:spcBef>
              <a:buNone/>
            </a:pPr>
            <a:endParaRPr lang="de-DE" sz="2100" b="1" dirty="0" smtClean="0">
              <a:solidFill>
                <a:srgbClr val="002060"/>
              </a:solidFill>
            </a:endParaRPr>
          </a:p>
          <a:p>
            <a:pPr marL="82296" indent="0">
              <a:spcBef>
                <a:spcPts val="0"/>
              </a:spcBef>
              <a:buNone/>
            </a:pPr>
            <a:r>
              <a:rPr lang="de-DE" sz="2000" b="1" dirty="0" smtClean="0">
                <a:solidFill>
                  <a:srgbClr val="002060"/>
                </a:solidFill>
              </a:rPr>
              <a:t>A. Infinitiv-Gruppe als </a:t>
            </a:r>
            <a:r>
              <a:rPr lang="de-DE" sz="2000" b="1" noProof="1" smtClean="0">
                <a:solidFill>
                  <a:srgbClr val="002060"/>
                </a:solidFill>
              </a:rPr>
              <a:t>Akk.Obj.</a:t>
            </a:r>
            <a:r>
              <a:rPr lang="de-DE" sz="2000" b="1" dirty="0" smtClean="0">
                <a:solidFill>
                  <a:srgbClr val="002060"/>
                </a:solidFill>
              </a:rPr>
              <a:t> </a:t>
            </a:r>
            <a:r>
              <a:rPr lang="de-DE" sz="2000" dirty="0" smtClean="0">
                <a:solidFill>
                  <a:srgbClr val="002060"/>
                </a:solidFill>
              </a:rPr>
              <a:t>(= valenzbedingte Infinitivkonstruktionen</a:t>
            </a:r>
            <a:r>
              <a:rPr lang="de-DE" sz="2000" b="1" dirty="0" smtClean="0">
                <a:solidFill>
                  <a:srgbClr val="002060"/>
                </a:solidFill>
              </a:rPr>
              <a:t>):</a:t>
            </a:r>
            <a:endParaRPr lang="de-DE" sz="2000" i="1" dirty="0" smtClean="0">
              <a:solidFill>
                <a:srgbClr val="002060"/>
              </a:solidFill>
            </a:endParaRPr>
          </a:p>
          <a:p>
            <a:pPr marL="82296" indent="0">
              <a:lnSpc>
                <a:spcPct val="120000"/>
              </a:lnSpc>
              <a:spcBef>
                <a:spcPts val="0"/>
              </a:spcBef>
              <a:buNone/>
            </a:pPr>
            <a:r>
              <a:rPr lang="de-DE" sz="2200" i="1" dirty="0" smtClean="0">
                <a:solidFill>
                  <a:schemeClr val="dk1"/>
                </a:solidFill>
              </a:rPr>
              <a:t>		</a:t>
            </a:r>
            <a:r>
              <a:rPr lang="de-DE" sz="1800" i="1" dirty="0" smtClean="0">
                <a:solidFill>
                  <a:schemeClr val="dk1"/>
                </a:solidFill>
              </a:rPr>
              <a:t>Ich habe vor, </a:t>
            </a:r>
            <a:r>
              <a:rPr lang="de-DE" sz="1800" b="1" i="1" dirty="0" smtClean="0">
                <a:solidFill>
                  <a:srgbClr val="002060"/>
                </a:solidFill>
              </a:rPr>
              <a:t>was Leckeres zu essen</a:t>
            </a:r>
            <a:r>
              <a:rPr lang="de-DE" sz="1800" i="1" dirty="0" smtClean="0">
                <a:solidFill>
                  <a:schemeClr val="dk1"/>
                </a:solidFill>
              </a:rPr>
              <a:t>. </a:t>
            </a:r>
          </a:p>
          <a:p>
            <a:pPr marL="82296" indent="0">
              <a:lnSpc>
                <a:spcPct val="120000"/>
              </a:lnSpc>
              <a:spcBef>
                <a:spcPts val="0"/>
              </a:spcBef>
              <a:buNone/>
            </a:pPr>
            <a:r>
              <a:rPr lang="de-DE" sz="1800" i="1" dirty="0" smtClean="0">
                <a:solidFill>
                  <a:schemeClr val="dk1"/>
                </a:solidFill>
              </a:rPr>
              <a:t>		Petra weigert sich, </a:t>
            </a:r>
            <a:r>
              <a:rPr lang="de-DE" sz="1800" b="1" i="1" dirty="0" smtClean="0">
                <a:solidFill>
                  <a:srgbClr val="002060"/>
                </a:solidFill>
              </a:rPr>
              <a:t>ja zu sagen</a:t>
            </a:r>
            <a:r>
              <a:rPr lang="de-DE" sz="1800" i="1" dirty="0" smtClean="0">
                <a:solidFill>
                  <a:schemeClr val="dk1"/>
                </a:solidFill>
              </a:rPr>
              <a:t>. </a:t>
            </a:r>
          </a:p>
          <a:p>
            <a:pPr marL="82296" indent="0">
              <a:lnSpc>
                <a:spcPct val="120000"/>
              </a:lnSpc>
              <a:spcBef>
                <a:spcPts val="0"/>
              </a:spcBef>
              <a:buNone/>
            </a:pPr>
            <a:r>
              <a:rPr lang="de-DE" sz="1800" i="1" dirty="0" smtClean="0">
                <a:solidFill>
                  <a:schemeClr val="dk1"/>
                </a:solidFill>
              </a:rPr>
              <a:t>		Er hasst es, </a:t>
            </a:r>
            <a:r>
              <a:rPr lang="de-DE" sz="1800" b="1" i="1" dirty="0" smtClean="0">
                <a:solidFill>
                  <a:srgbClr val="002060"/>
                </a:solidFill>
              </a:rPr>
              <a:t>zu Hause (zu) sitzen</a:t>
            </a:r>
            <a:r>
              <a:rPr lang="de-DE" sz="1800" i="1" dirty="0" smtClean="0">
                <a:solidFill>
                  <a:schemeClr val="dk1"/>
                </a:solidFill>
              </a:rPr>
              <a:t>. </a:t>
            </a:r>
            <a:r>
              <a:rPr lang="de-DE" sz="1900" dirty="0" smtClean="0">
                <a:solidFill>
                  <a:schemeClr val="dk1"/>
                </a:solidFill>
              </a:rPr>
              <a:t>		</a:t>
            </a:r>
            <a:endParaRPr lang="de-DE" sz="1900" dirty="0" smtClean="0"/>
          </a:p>
          <a:p>
            <a:pPr marL="82296" indent="0">
              <a:lnSpc>
                <a:spcPct val="120000"/>
              </a:lnSpc>
              <a:spcBef>
                <a:spcPts val="0"/>
              </a:spcBef>
              <a:buNone/>
            </a:pPr>
            <a:endParaRPr lang="de-DE" sz="1900" dirty="0" smtClean="0"/>
          </a:p>
          <a:p>
            <a:pPr marL="82296" indent="0">
              <a:spcBef>
                <a:spcPts val="0"/>
              </a:spcBef>
              <a:buNone/>
            </a:pPr>
            <a:endParaRPr lang="de-DE" sz="1000" dirty="0" smtClean="0"/>
          </a:p>
          <a:p>
            <a:pPr marL="82296" indent="0">
              <a:spcBef>
                <a:spcPts val="0"/>
              </a:spcBef>
              <a:buNone/>
            </a:pPr>
            <a:r>
              <a:rPr lang="de-DE" sz="2000" b="1" dirty="0" smtClean="0">
                <a:solidFill>
                  <a:srgbClr val="C00000"/>
                </a:solidFill>
              </a:rPr>
              <a:t>B. Verbalkomplex = Vollverbinfinitiv + finites Modalverb:</a:t>
            </a:r>
            <a:endParaRPr lang="de-DE" sz="2000" i="1" dirty="0" smtClean="0">
              <a:solidFill>
                <a:srgbClr val="C00000"/>
              </a:solidFill>
            </a:endParaRPr>
          </a:p>
          <a:p>
            <a:pPr marL="82296" indent="0">
              <a:lnSpc>
                <a:spcPct val="120000"/>
              </a:lnSpc>
              <a:spcBef>
                <a:spcPts val="0"/>
              </a:spcBef>
              <a:buNone/>
            </a:pPr>
            <a:r>
              <a:rPr lang="de-DE" sz="1800" i="1" dirty="0" smtClean="0">
                <a:solidFill>
                  <a:schemeClr val="dk1"/>
                </a:solidFill>
              </a:rPr>
              <a:t>		</a:t>
            </a:r>
            <a:r>
              <a:rPr lang="de-DE" sz="1800" b="1" i="1" dirty="0" smtClean="0">
                <a:solidFill>
                  <a:srgbClr val="C00000"/>
                </a:solidFill>
              </a:rPr>
              <a:t>Die Uni schwänzen </a:t>
            </a:r>
            <a:r>
              <a:rPr lang="de-DE" sz="1800" i="1" dirty="0" smtClean="0">
                <a:solidFill>
                  <a:schemeClr val="dk1"/>
                </a:solidFill>
              </a:rPr>
              <a:t>möchte ich gar nicht.</a:t>
            </a:r>
          </a:p>
          <a:p>
            <a:pPr marL="82296" indent="0">
              <a:lnSpc>
                <a:spcPct val="120000"/>
              </a:lnSpc>
              <a:spcBef>
                <a:spcPts val="0"/>
              </a:spcBef>
              <a:buNone/>
            </a:pPr>
            <a:r>
              <a:rPr lang="de-DE" sz="1800" i="1" dirty="0" smtClean="0">
                <a:solidFill>
                  <a:schemeClr val="dk1"/>
                </a:solidFill>
              </a:rPr>
              <a:t>		</a:t>
            </a:r>
            <a:r>
              <a:rPr lang="de-DE" sz="1800" b="1" i="1" dirty="0" smtClean="0">
                <a:solidFill>
                  <a:srgbClr val="C00000"/>
                </a:solidFill>
              </a:rPr>
              <a:t>Jetzt aussteigen </a:t>
            </a:r>
            <a:r>
              <a:rPr lang="de-DE" sz="1800" i="1" dirty="0" smtClean="0">
                <a:solidFill>
                  <a:schemeClr val="dk1"/>
                </a:solidFill>
              </a:rPr>
              <a:t>können wir ja nicht.</a:t>
            </a:r>
          </a:p>
          <a:p>
            <a:pPr marL="82296" indent="0">
              <a:lnSpc>
                <a:spcPct val="120000"/>
              </a:lnSpc>
              <a:spcBef>
                <a:spcPts val="0"/>
              </a:spcBef>
              <a:buNone/>
            </a:pPr>
            <a:r>
              <a:rPr lang="de-DE" sz="1800" i="1" dirty="0" smtClean="0">
                <a:solidFill>
                  <a:schemeClr val="dk1"/>
                </a:solidFill>
              </a:rPr>
              <a:t>	</a:t>
            </a:r>
            <a:endParaRPr lang="de-DE" sz="1500" dirty="0" smtClean="0"/>
          </a:p>
          <a:p>
            <a:pPr marL="82296" indent="0">
              <a:lnSpc>
                <a:spcPct val="120000"/>
              </a:lnSpc>
              <a:spcBef>
                <a:spcPts val="0"/>
              </a:spcBef>
              <a:buNone/>
            </a:pPr>
            <a:r>
              <a:rPr lang="de-DE" sz="2000" b="1" dirty="0" smtClean="0">
                <a:solidFill>
                  <a:srgbClr val="800080"/>
                </a:solidFill>
              </a:rPr>
              <a:t>C. Infinite Hauptsatz-Struktur:</a:t>
            </a:r>
            <a:r>
              <a:rPr lang="de-DE" sz="2100" b="1" dirty="0" smtClean="0">
                <a:solidFill>
                  <a:srgbClr val="800080"/>
                </a:solidFill>
              </a:rPr>
              <a:t>	</a:t>
            </a:r>
            <a:r>
              <a:rPr lang="de-DE" sz="1800" b="1" i="1" dirty="0" smtClean="0">
                <a:solidFill>
                  <a:srgbClr val="800080"/>
                </a:solidFill>
              </a:rPr>
              <a:t>Zurückbleiben!</a:t>
            </a:r>
            <a:r>
              <a:rPr lang="cs-CZ" sz="1800" b="1" i="1" dirty="0" smtClean="0">
                <a:solidFill>
                  <a:srgbClr val="800080"/>
                </a:solidFill>
              </a:rPr>
              <a:t> / </a:t>
            </a:r>
            <a:r>
              <a:rPr lang="de-DE" sz="1800" b="1" i="1" dirty="0" smtClean="0">
                <a:solidFill>
                  <a:srgbClr val="800080"/>
                </a:solidFill>
              </a:rPr>
              <a:t>Gleise nicht betreten! </a:t>
            </a:r>
          </a:p>
          <a:p>
            <a:pPr marL="82296" indent="0">
              <a:lnSpc>
                <a:spcPct val="120000"/>
              </a:lnSpc>
              <a:spcBef>
                <a:spcPts val="0"/>
              </a:spcBef>
              <a:buNone/>
            </a:pPr>
            <a:r>
              <a:rPr lang="de-DE" sz="2000" b="1" dirty="0" smtClean="0">
                <a:solidFill>
                  <a:srgbClr val="00B050"/>
                </a:solidFill>
              </a:rPr>
              <a:t>D. Festes Syntagma:		</a:t>
            </a:r>
            <a:r>
              <a:rPr lang="de-DE" sz="1800" b="1" i="1" dirty="0" smtClean="0">
                <a:solidFill>
                  <a:srgbClr val="00B050"/>
                </a:solidFill>
              </a:rPr>
              <a:t>Nicht wahr? / Guten Tag! / Freilich!</a:t>
            </a:r>
            <a:endParaRPr lang="de-DE" sz="1800" b="1" dirty="0" smtClean="0">
              <a:solidFill>
                <a:srgbClr val="00B050"/>
              </a:solidFill>
            </a:endParaRPr>
          </a:p>
          <a:p>
            <a:pPr marL="82296" indent="0">
              <a:lnSpc>
                <a:spcPct val="120000"/>
              </a:lnSpc>
              <a:spcBef>
                <a:spcPts val="0"/>
              </a:spcBef>
              <a:buNone/>
            </a:pPr>
            <a:r>
              <a:rPr lang="de-DE" sz="2000" b="1" dirty="0" smtClean="0">
                <a:solidFill>
                  <a:schemeClr val="accent6">
                    <a:lumMod val="50000"/>
                  </a:schemeClr>
                </a:solidFill>
              </a:rPr>
              <a:t>E. Satzäquivalente:		</a:t>
            </a:r>
            <a:r>
              <a:rPr lang="de-DE" sz="1800" dirty="0" smtClean="0">
                <a:solidFill>
                  <a:schemeClr val="accent6">
                    <a:lumMod val="50000"/>
                  </a:schemeClr>
                </a:solidFill>
              </a:rPr>
              <a:t>z.B. </a:t>
            </a:r>
            <a:r>
              <a:rPr lang="de-DE" sz="1800" b="1" dirty="0" smtClean="0">
                <a:solidFill>
                  <a:schemeClr val="accent6">
                    <a:lumMod val="50000"/>
                  </a:schemeClr>
                </a:solidFill>
              </a:rPr>
              <a:t>Antwortpartikeln </a:t>
            </a:r>
            <a:r>
              <a:rPr lang="de-DE" sz="1800" i="1" dirty="0" smtClean="0">
                <a:solidFill>
                  <a:schemeClr val="accent6">
                    <a:lumMod val="50000"/>
                  </a:schemeClr>
                </a:solidFill>
              </a:rPr>
              <a:t>(Ja./Nein./Doch./Schon.)</a:t>
            </a:r>
          </a:p>
          <a:p>
            <a:pPr marL="82296" indent="0">
              <a:lnSpc>
                <a:spcPct val="120000"/>
              </a:lnSpc>
              <a:spcBef>
                <a:spcPts val="0"/>
              </a:spcBef>
              <a:buNone/>
            </a:pPr>
            <a:endParaRPr lang="de-DE" sz="1800" i="1" dirty="0" smtClean="0">
              <a:solidFill>
                <a:schemeClr val="accent6">
                  <a:lumMod val="50000"/>
                </a:schemeClr>
              </a:solidFill>
            </a:endParaRPr>
          </a:p>
          <a:p>
            <a:pPr marL="82296" indent="0">
              <a:lnSpc>
                <a:spcPct val="120000"/>
              </a:lnSpc>
              <a:spcBef>
                <a:spcPts val="0"/>
              </a:spcBef>
              <a:buNone/>
            </a:pPr>
            <a:r>
              <a:rPr lang="de-DE" sz="2000" b="1" dirty="0" smtClean="0"/>
              <a:t>F. „verkürzte Nebensätze“ wie Partizipialkonstruktionen</a:t>
            </a:r>
          </a:p>
          <a:p>
            <a:pPr marL="82296" indent="0">
              <a:lnSpc>
                <a:spcPct val="120000"/>
              </a:lnSpc>
              <a:spcBef>
                <a:spcPts val="0"/>
              </a:spcBef>
              <a:buNone/>
            </a:pPr>
            <a:r>
              <a:rPr lang="de-DE" sz="1800" dirty="0" smtClean="0"/>
              <a:t>(laut </a:t>
            </a:r>
            <a:r>
              <a:rPr lang="cs-CZ" sz="1800" noProof="1" smtClean="0"/>
              <a:t>Maroszová/Vachková</a:t>
            </a:r>
            <a:r>
              <a:rPr lang="de-DE" sz="1800" dirty="0" smtClean="0"/>
              <a:t>; siehe</a:t>
            </a:r>
            <a:r>
              <a:rPr lang="cs-CZ" sz="1800" dirty="0" smtClean="0"/>
              <a:t> CW Podklady k přednáškám BASTL 07</a:t>
            </a:r>
            <a:r>
              <a:rPr lang="cs-CZ" sz="2000" dirty="0" smtClean="0"/>
              <a:t>)</a:t>
            </a:r>
            <a:endParaRPr lang="de-DE" sz="2000" dirty="0" smtClean="0"/>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8253528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98178" y="332656"/>
            <a:ext cx="6952816" cy="1296144"/>
          </a:xfrm>
          <a:blipFill>
            <a:blip r:embed="rId4">
              <a:extLst>
                <a:ext uri="{BEBA8EAE-BF5A-486C-A8C5-ECC9F3942E4B}">
                  <a14:imgProps xmlns:a14="http://schemas.microsoft.com/office/drawing/2010/main">
                    <a14:imgLayer r:embed="rId5">
                      <a14:imgEffect>
                        <a14:colorTemperature colorTemp="8800"/>
                      </a14:imgEffect>
                    </a14:imgLayer>
                  </a14:imgProps>
                </a:ext>
              </a:extLst>
            </a:blip>
            <a:tile tx="0" ty="0" sx="100000" sy="100000" flip="none" algn="tl"/>
          </a:blipFill>
        </p:spPr>
        <p:txBody>
          <a:bodyPr>
            <a:noAutofit/>
          </a:bodyPr>
          <a:lstStyle/>
          <a:p>
            <a:pPr algn="ctr"/>
            <a:r>
              <a:rPr lang="cs-CZ" sz="2800" b="1" dirty="0" smtClean="0">
                <a:solidFill>
                  <a:srgbClr val="C00000"/>
                </a:solidFill>
              </a:rPr>
              <a:t>PARTIZIPIALKONSTRUKTIONEN MIT …</a:t>
            </a:r>
            <a:br>
              <a:rPr lang="cs-CZ" sz="2800" b="1" dirty="0" smtClean="0">
                <a:solidFill>
                  <a:srgbClr val="C00000"/>
                </a:solidFill>
              </a:rPr>
            </a:br>
            <a:r>
              <a:rPr lang="de-DE" sz="2800" b="1" dirty="0" smtClean="0">
                <a:solidFill>
                  <a:srgbClr val="002060"/>
                </a:solidFill>
              </a:rPr>
              <a:t>Partizip</a:t>
            </a:r>
            <a:r>
              <a:rPr lang="cs-CZ" sz="2800" b="1" dirty="0" smtClean="0">
                <a:solidFill>
                  <a:srgbClr val="002060"/>
                </a:solidFill>
              </a:rPr>
              <a:t> I.</a:t>
            </a:r>
            <a:r>
              <a:rPr lang="cs-CZ" sz="2800" b="1" dirty="0" smtClean="0">
                <a:solidFill>
                  <a:srgbClr val="C00000"/>
                </a:solidFill>
              </a:rPr>
              <a:t> / </a:t>
            </a:r>
            <a:r>
              <a:rPr lang="de-DE" sz="2800" b="1" dirty="0" smtClean="0">
                <a:solidFill>
                  <a:srgbClr val="C00000"/>
                </a:solidFill>
              </a:rPr>
              <a:t>Partizip</a:t>
            </a:r>
            <a:r>
              <a:rPr lang="cs-CZ" sz="2800" b="1" dirty="0" smtClean="0">
                <a:solidFill>
                  <a:srgbClr val="C00000"/>
                </a:solidFill>
              </a:rPr>
              <a:t> II.</a:t>
            </a:r>
            <a:endParaRPr lang="de-DE" sz="2800" b="1" dirty="0">
              <a:solidFill>
                <a:srgbClr val="C00000"/>
              </a:solidFill>
            </a:endParaRPr>
          </a:p>
        </p:txBody>
      </p:sp>
      <p:sp>
        <p:nvSpPr>
          <p:cNvPr id="3" name="Zástupný symbol pro obsah 2"/>
          <p:cNvSpPr>
            <a:spLocks noGrp="1"/>
          </p:cNvSpPr>
          <p:nvPr>
            <p:ph idx="1"/>
          </p:nvPr>
        </p:nvSpPr>
        <p:spPr>
          <a:xfrm>
            <a:off x="1115616" y="2204864"/>
            <a:ext cx="7704856" cy="4248472"/>
          </a:xfrm>
        </p:spPr>
        <p:txBody>
          <a:bodyPr>
            <a:normAutofit fontScale="92500" lnSpcReduction="20000"/>
          </a:bodyPr>
          <a:lstStyle/>
          <a:p>
            <a:pPr marL="82296" indent="0">
              <a:buNone/>
            </a:pPr>
            <a:r>
              <a:rPr lang="de-DE" sz="1800" b="1" dirty="0" smtClean="0">
                <a:solidFill>
                  <a:srgbClr val="002060"/>
                </a:solidFill>
              </a:rPr>
              <a:t>Partizipialkonstruktion (auch: Partizipialsatz)</a:t>
            </a:r>
            <a:endParaRPr lang="de-DE" sz="1800" i="1" dirty="0" smtClean="0">
              <a:solidFill>
                <a:srgbClr val="002060"/>
              </a:solidFill>
            </a:endParaRPr>
          </a:p>
          <a:p>
            <a:pPr marL="82296" indent="0">
              <a:buNone/>
            </a:pPr>
            <a:r>
              <a:rPr lang="de-DE" sz="1600" dirty="0" smtClean="0">
                <a:solidFill>
                  <a:schemeClr val="dk1"/>
                </a:solidFill>
              </a:rPr>
              <a:t>→ häufig in der Belletristik und in der Fachsprache der Geschichte und Literatur</a:t>
            </a:r>
          </a:p>
          <a:p>
            <a:pPr marL="82296" indent="0">
              <a:buNone/>
            </a:pPr>
            <a:r>
              <a:rPr lang="de-DE" sz="1600" dirty="0" smtClean="0">
                <a:solidFill>
                  <a:schemeClr val="dk1"/>
                </a:solidFill>
              </a:rPr>
              <a:t>→ wird mit einem Partizip I. (Partizip Präsens) oder einem Partizip II. (Partizip Perfekt) gebildet.</a:t>
            </a:r>
          </a:p>
          <a:p>
            <a:pPr marL="82296" indent="0">
              <a:buNone/>
            </a:pPr>
            <a:r>
              <a:rPr lang="de-DE" sz="1600" dirty="0" smtClean="0">
                <a:solidFill>
                  <a:schemeClr val="dk1"/>
                </a:solidFill>
              </a:rPr>
              <a:t>→ </a:t>
            </a:r>
            <a:r>
              <a:rPr lang="de-DE" sz="1600" b="1" dirty="0" smtClean="0">
                <a:solidFill>
                  <a:srgbClr val="00B050"/>
                </a:solidFill>
              </a:rPr>
              <a:t>bezieht sich auf das Subjekt des HS.</a:t>
            </a:r>
          </a:p>
          <a:p>
            <a:pPr marL="82296" indent="0">
              <a:buNone/>
            </a:pPr>
            <a:r>
              <a:rPr lang="de-DE" sz="1600" dirty="0" smtClean="0">
                <a:solidFill>
                  <a:schemeClr val="dk1"/>
                </a:solidFill>
              </a:rPr>
              <a:t>→ das Partizip wird meist erweitert, d.h. es stehen vor ihm weitere Wörter, die zu ihm gehören.</a:t>
            </a:r>
          </a:p>
          <a:p>
            <a:pPr marL="82296" indent="0">
              <a:buNone/>
            </a:pPr>
            <a:r>
              <a:rPr lang="de-DE" sz="1600" dirty="0" smtClean="0">
                <a:solidFill>
                  <a:schemeClr val="dk1"/>
                </a:solidFill>
              </a:rPr>
              <a:t>→ kann meist in einen Instrumental- oder Temporalsatz umgeformt werden</a:t>
            </a:r>
          </a:p>
          <a:p>
            <a:pPr marL="82296" indent="0">
              <a:buNone/>
            </a:pPr>
            <a:endParaRPr lang="de-DE" sz="1600" dirty="0" smtClean="0">
              <a:solidFill>
                <a:schemeClr val="dk1"/>
              </a:solidFill>
            </a:endParaRPr>
          </a:p>
          <a:p>
            <a:pPr marL="82296" indent="0">
              <a:buNone/>
            </a:pPr>
            <a:r>
              <a:rPr lang="de-DE" sz="1800" b="1" i="1" dirty="0" smtClean="0">
                <a:solidFill>
                  <a:srgbClr val="002060"/>
                </a:solidFill>
              </a:rPr>
              <a:t>Vor Anstrengung </a:t>
            </a:r>
            <a:r>
              <a:rPr lang="de-DE" sz="1800" b="1" i="1" u="sng" dirty="0" smtClean="0">
                <a:solidFill>
                  <a:srgbClr val="002060"/>
                </a:solidFill>
              </a:rPr>
              <a:t>keuchend</a:t>
            </a:r>
            <a:r>
              <a:rPr lang="de-DE" sz="1800" b="1" i="1" dirty="0" smtClean="0">
                <a:solidFill>
                  <a:srgbClr val="002060"/>
                </a:solidFill>
              </a:rPr>
              <a:t>, habe </a:t>
            </a:r>
            <a:r>
              <a:rPr lang="de-DE" sz="1800" b="1" i="1" dirty="0" smtClean="0">
                <a:solidFill>
                  <a:srgbClr val="00B050"/>
                </a:solidFill>
              </a:rPr>
              <a:t>ich </a:t>
            </a:r>
            <a:r>
              <a:rPr lang="de-DE" sz="1800" b="1" i="1" dirty="0" smtClean="0">
                <a:solidFill>
                  <a:srgbClr val="002060"/>
                </a:solidFill>
              </a:rPr>
              <a:t>lieber geschwiegen.</a:t>
            </a:r>
          </a:p>
          <a:p>
            <a:pPr marL="82296" indent="0">
              <a:buNone/>
            </a:pPr>
            <a:r>
              <a:rPr lang="de-DE" sz="1800" b="1" i="1" dirty="0" smtClean="0">
                <a:solidFill>
                  <a:srgbClr val="002060"/>
                </a:solidFill>
              </a:rPr>
              <a:t>„Auf einen Sieg </a:t>
            </a:r>
            <a:r>
              <a:rPr lang="de-DE" sz="1800" b="1" i="1" u="sng" dirty="0" smtClean="0">
                <a:solidFill>
                  <a:srgbClr val="002060"/>
                </a:solidFill>
              </a:rPr>
              <a:t>hoffend</a:t>
            </a:r>
            <a:r>
              <a:rPr lang="de-DE" sz="1800" b="1" i="1" dirty="0" smtClean="0">
                <a:solidFill>
                  <a:srgbClr val="002060"/>
                </a:solidFill>
              </a:rPr>
              <a:t>, drückte </a:t>
            </a:r>
            <a:r>
              <a:rPr lang="de-DE" sz="1800" b="1" i="1" dirty="0" smtClean="0">
                <a:solidFill>
                  <a:srgbClr val="00B050"/>
                </a:solidFill>
              </a:rPr>
              <a:t>sie </a:t>
            </a:r>
            <a:r>
              <a:rPr lang="de-DE" sz="1800" b="1" i="1" dirty="0" smtClean="0">
                <a:solidFill>
                  <a:srgbClr val="002060"/>
                </a:solidFill>
              </a:rPr>
              <a:t>ihrer Mannschaft die Daumen.</a:t>
            </a:r>
            <a:endParaRPr lang="cs-CZ" sz="1800" b="1" i="1" dirty="0" smtClean="0">
              <a:solidFill>
                <a:srgbClr val="002060"/>
              </a:solidFill>
            </a:endParaRPr>
          </a:p>
          <a:p>
            <a:pPr marL="82296" indent="0">
              <a:buNone/>
            </a:pPr>
            <a:r>
              <a:rPr lang="de-DE" sz="1800" b="1" i="1" dirty="0" smtClean="0">
                <a:solidFill>
                  <a:srgbClr val="C00000"/>
                </a:solidFill>
              </a:rPr>
              <a:t>Den Kopf in den Nacken </a:t>
            </a:r>
            <a:r>
              <a:rPr lang="de-DE" sz="1800" b="1" i="1" u="sng" dirty="0" smtClean="0">
                <a:solidFill>
                  <a:srgbClr val="C00000"/>
                </a:solidFill>
              </a:rPr>
              <a:t>gelegt</a:t>
            </a:r>
            <a:r>
              <a:rPr lang="de-DE" sz="1800" b="1" i="1" dirty="0" smtClean="0">
                <a:solidFill>
                  <a:srgbClr val="C00000"/>
                </a:solidFill>
              </a:rPr>
              <a:t>, schaute </a:t>
            </a:r>
            <a:r>
              <a:rPr lang="de-DE" sz="1800" b="1" i="1" dirty="0" smtClean="0">
                <a:solidFill>
                  <a:srgbClr val="00B050"/>
                </a:solidFill>
              </a:rPr>
              <a:t>er</a:t>
            </a:r>
            <a:r>
              <a:rPr lang="de-DE" sz="1800" b="1" i="1" dirty="0" smtClean="0">
                <a:solidFill>
                  <a:srgbClr val="002060"/>
                </a:solidFill>
              </a:rPr>
              <a:t> </a:t>
            </a:r>
            <a:r>
              <a:rPr lang="de-DE" sz="1800" b="1" i="1" dirty="0" smtClean="0">
                <a:solidFill>
                  <a:srgbClr val="C00000"/>
                </a:solidFill>
              </a:rPr>
              <a:t>zum Himmel“</a:t>
            </a:r>
            <a:r>
              <a:rPr lang="de-DE" sz="1800" b="1" i="1" dirty="0" smtClean="0">
                <a:solidFill>
                  <a:srgbClr val="002060"/>
                </a:solidFill>
              </a:rPr>
              <a:t>.</a:t>
            </a:r>
            <a:endParaRPr lang="de-DE" sz="1800" b="1" i="1" dirty="0" smtClean="0">
              <a:solidFill>
                <a:srgbClr val="002060"/>
              </a:solidFill>
              <a:latin typeface="Arial" panose="020B0604020202020204" pitchFamily="34" charset="0"/>
              <a:cs typeface="Arial" panose="020B0604020202020204" pitchFamily="34" charset="0"/>
            </a:endParaRPr>
          </a:p>
          <a:p>
            <a:pPr marL="82296" indent="0">
              <a:buNone/>
            </a:pPr>
            <a:r>
              <a:rPr lang="de-DE" sz="1400" i="1" dirty="0" smtClean="0">
                <a:solidFill>
                  <a:schemeClr val="dk1"/>
                </a:solidFill>
              </a:rPr>
              <a:t>						</a:t>
            </a:r>
            <a:r>
              <a:rPr lang="de-DE" sz="1400" dirty="0" smtClean="0"/>
              <a:t>[Bornemann 2012: 48]</a:t>
            </a:r>
          </a:p>
          <a:p>
            <a:endParaRPr lang="de-DE" sz="1400" b="1" i="1" dirty="0" smtClean="0"/>
          </a:p>
          <a:p>
            <a:pPr marL="82296" indent="0">
              <a:buNone/>
            </a:pPr>
            <a:r>
              <a:rPr lang="de-DE" sz="1600" b="1" dirty="0" smtClean="0">
                <a:solidFill>
                  <a:srgbClr val="FF0000"/>
                </a:solidFill>
              </a:rPr>
              <a:t>Vorsicht</a:t>
            </a:r>
            <a:r>
              <a:rPr lang="de-DE" sz="1600" dirty="0" smtClean="0">
                <a:solidFill>
                  <a:schemeClr val="dk1"/>
                </a:solidFill>
              </a:rPr>
              <a:t>: nicht jedes im Satz stehende Partizip ist unbedingt auch eine Partizipialkonstruktion (</a:t>
            </a:r>
            <a:r>
              <a:rPr lang="de-DE" sz="1600" i="1" dirty="0" smtClean="0">
                <a:solidFill>
                  <a:schemeClr val="dk1"/>
                </a:solidFill>
              </a:rPr>
              <a:t>Ich sah </a:t>
            </a:r>
            <a:r>
              <a:rPr lang="de-DE" sz="1600" i="1" dirty="0" smtClean="0">
                <a:solidFill>
                  <a:srgbClr val="FF0000"/>
                </a:solidFill>
              </a:rPr>
              <a:t>lachende</a:t>
            </a:r>
            <a:r>
              <a:rPr lang="de-DE" sz="1600" i="1" dirty="0" smtClean="0">
                <a:solidFill>
                  <a:schemeClr val="dk1"/>
                </a:solidFill>
              </a:rPr>
              <a:t> Kinder</a:t>
            </a:r>
            <a:r>
              <a:rPr lang="de-DE" sz="1600" dirty="0" smtClean="0">
                <a:solidFill>
                  <a:schemeClr val="dk1"/>
                </a:solidFill>
              </a:rPr>
              <a:t>. = P I. übernimmt die Funktion eines Adjektivs → ein einfaches Attribut, keine </a:t>
            </a:r>
            <a:r>
              <a:rPr lang="cs-CZ" sz="1600" dirty="0" smtClean="0">
                <a:solidFill>
                  <a:schemeClr val="dk1"/>
                </a:solidFill>
              </a:rPr>
              <a:t>„</a:t>
            </a:r>
            <a:r>
              <a:rPr lang="de-DE" sz="1600" dirty="0" smtClean="0">
                <a:solidFill>
                  <a:schemeClr val="dk1"/>
                </a:solidFill>
              </a:rPr>
              <a:t>echte</a:t>
            </a:r>
            <a:r>
              <a:rPr lang="cs-CZ" sz="1600" dirty="0" smtClean="0">
                <a:solidFill>
                  <a:schemeClr val="dk1"/>
                </a:solidFill>
              </a:rPr>
              <a:t>“ </a:t>
            </a:r>
            <a:r>
              <a:rPr lang="de-DE" sz="1600" dirty="0" smtClean="0">
                <a:solidFill>
                  <a:schemeClr val="dk1"/>
                </a:solidFill>
              </a:rPr>
              <a:t>Partizipialkonstruktion!)</a:t>
            </a:r>
            <a:endParaRPr lang="de-DE" sz="1600" b="1" i="1" dirty="0"/>
          </a:p>
        </p:txBody>
      </p:sp>
      <p:pic>
        <p:nvPicPr>
          <p:cNvPr id="5" name="Zvuk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2404534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979712" y="332657"/>
            <a:ext cx="6338788" cy="2179500"/>
          </a:xfrm>
          <a:blipFill>
            <a:blip r:embed="rId4"/>
            <a:tile tx="0" ty="0" sx="100000" sy="100000" flip="none" algn="tl"/>
          </a:blipFill>
        </p:spPr>
        <p:txBody>
          <a:bodyPr>
            <a:noAutofit/>
          </a:bodyPr>
          <a:lstStyle/>
          <a:p>
            <a:pPr algn="ctr"/>
            <a:r>
              <a:rPr lang="cs-CZ" sz="3200" b="1" dirty="0" smtClean="0">
                <a:solidFill>
                  <a:srgbClr val="C00000"/>
                </a:solidFill>
              </a:rPr>
              <a:t>SATZÄQUIVALENTE</a:t>
            </a:r>
            <a:r>
              <a:rPr lang="de-DE" sz="3200" b="1" dirty="0" smtClean="0">
                <a:solidFill>
                  <a:srgbClr val="C00000"/>
                </a:solidFill>
              </a:rPr>
              <a:t/>
            </a:r>
            <a:br>
              <a:rPr lang="de-DE" sz="3200" b="1" dirty="0" smtClean="0">
                <a:solidFill>
                  <a:srgbClr val="C00000"/>
                </a:solidFill>
              </a:rPr>
            </a:br>
            <a:r>
              <a:rPr lang="de-DE" sz="2000" dirty="0" smtClean="0">
                <a:effectLst/>
              </a:rPr>
              <a:t>„Als Satzäquivalente werden solche Wörter bezeichnet, die nicht Teil eines Satzes sind, sondern selbst Sätze darstellen. Zu solchen Wörtern mit Satzcharakter gehören Wörter wie </a:t>
            </a:r>
            <a:r>
              <a:rPr lang="de-DE" sz="2000" dirty="0" smtClean="0">
                <a:solidFill>
                  <a:schemeClr val="tx1"/>
                </a:solidFill>
                <a:effectLst/>
              </a:rPr>
              <a:t>hallo, pfui, au, pst, ah, ja, nein, danke</a:t>
            </a:r>
            <a:r>
              <a:rPr lang="de-DE" sz="2000" dirty="0" smtClean="0">
                <a:effectLst/>
              </a:rPr>
              <a:t> usw.“</a:t>
            </a:r>
            <a:r>
              <a:rPr lang="cs-CZ" sz="2000" dirty="0" smtClean="0">
                <a:effectLst/>
              </a:rPr>
              <a:t>		</a:t>
            </a:r>
            <a:r>
              <a:rPr lang="de-DE" sz="1400" dirty="0" smtClean="0"/>
              <a:t>[</a:t>
            </a:r>
            <a:r>
              <a:rPr lang="de-DE" sz="1400" noProof="1"/>
              <a:t>Helbig/Buscha</a:t>
            </a:r>
            <a:r>
              <a:rPr lang="de-DE" sz="1400" dirty="0"/>
              <a:t> 2013: </a:t>
            </a:r>
            <a:r>
              <a:rPr lang="cs-CZ" sz="1400" dirty="0" smtClean="0"/>
              <a:t>440-443</a:t>
            </a:r>
            <a:r>
              <a:rPr lang="de-DE" sz="1400" dirty="0" smtClean="0"/>
              <a:t>]</a:t>
            </a:r>
            <a:endParaRPr lang="de-DE" sz="1400" b="1" dirty="0">
              <a:solidFill>
                <a:srgbClr val="FF0000"/>
              </a:solidFill>
            </a:endParaRPr>
          </a:p>
        </p:txBody>
      </p:sp>
      <p:sp>
        <p:nvSpPr>
          <p:cNvPr id="3" name="Podnadpis 2"/>
          <p:cNvSpPr>
            <a:spLocks noGrp="1"/>
          </p:cNvSpPr>
          <p:nvPr>
            <p:ph type="subTitle" idx="1"/>
          </p:nvPr>
        </p:nvSpPr>
        <p:spPr>
          <a:xfrm>
            <a:off x="251520" y="3212976"/>
            <a:ext cx="8442314" cy="3312368"/>
          </a:xfrm>
        </p:spPr>
        <p:txBody>
          <a:bodyPr anchor="ctr">
            <a:normAutofit/>
          </a:bodyPr>
          <a:lstStyle/>
          <a:p>
            <a:pPr marL="342900" indent="-342900" algn="l">
              <a:buClr>
                <a:schemeClr val="accent2">
                  <a:lumMod val="50000"/>
                </a:schemeClr>
              </a:buClr>
              <a:buFont typeface="+mj-lt"/>
              <a:buAutoNum type="alphaLcPeriod"/>
            </a:pPr>
            <a:endParaRPr lang="cs-CZ" b="1" dirty="0" smtClean="0">
              <a:solidFill>
                <a:srgbClr val="004620"/>
              </a:solidFill>
            </a:endParaRPr>
          </a:p>
          <a:p>
            <a:pPr marL="342900" indent="-342900" algn="l">
              <a:buClr>
                <a:schemeClr val="accent2">
                  <a:lumMod val="50000"/>
                </a:schemeClr>
              </a:buClr>
              <a:buFont typeface="+mj-lt"/>
              <a:buAutoNum type="alphaUcPeriod"/>
            </a:pPr>
            <a:endParaRPr lang="cs-CZ" sz="5000" b="1" dirty="0" smtClean="0">
              <a:solidFill>
                <a:srgbClr val="004620"/>
              </a:solidFill>
            </a:endParaRPr>
          </a:p>
          <a:p>
            <a:pPr marL="800100" lvl="1" indent="-342900" algn="l">
              <a:buClr>
                <a:schemeClr val="accent2">
                  <a:lumMod val="50000"/>
                </a:schemeClr>
              </a:buClr>
              <a:buFont typeface="+mj-lt"/>
              <a:buAutoNum type="alphaLcPeriod"/>
            </a:pPr>
            <a:endParaRPr lang="cs-CZ" b="1" dirty="0" smtClean="0">
              <a:solidFill>
                <a:schemeClr val="tx1"/>
              </a:solidFill>
            </a:endParaRPr>
          </a:p>
          <a:p>
            <a:pPr marL="342900" indent="-342900" algn="l">
              <a:buAutoNum type="alphaLcParenR"/>
            </a:pPr>
            <a:endParaRPr lang="cs-CZ" b="1" dirty="0" smtClean="0">
              <a:solidFill>
                <a:schemeClr val="tx1"/>
              </a:solidFill>
            </a:endParaRPr>
          </a:p>
          <a:p>
            <a:pPr marL="342900" indent="-342900" algn="l">
              <a:buAutoNum type="alphaUcParenR"/>
            </a:pPr>
            <a:endParaRPr lang="cs-CZ" b="1" dirty="0">
              <a:solidFill>
                <a:schemeClr val="tx1"/>
              </a:solidFill>
            </a:endParaRPr>
          </a:p>
        </p:txBody>
      </p:sp>
      <p:sp>
        <p:nvSpPr>
          <p:cNvPr id="4" name="AutoShape 2" descr="Výsledek obrázku pro zkamenělý pastýř obrázek"/>
          <p:cNvSpPr>
            <a:spLocks noChangeAspect="1" noChangeArrowheads="1"/>
          </p:cNvSpPr>
          <p:nvPr/>
        </p:nvSpPr>
        <p:spPr bwMode="auto">
          <a:xfrm>
            <a:off x="217748" y="-603448"/>
            <a:ext cx="657225" cy="8763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graphicFrame>
        <p:nvGraphicFramePr>
          <p:cNvPr id="6" name="Tabulka 5"/>
          <p:cNvGraphicFramePr>
            <a:graphicFrameLocks noGrp="1"/>
          </p:cNvGraphicFramePr>
          <p:nvPr>
            <p:extLst>
              <p:ext uri="{D42A27DB-BD31-4B8C-83A1-F6EECF244321}">
                <p14:modId xmlns:p14="http://schemas.microsoft.com/office/powerpoint/2010/main" val="3137055668"/>
              </p:ext>
            </p:extLst>
          </p:nvPr>
        </p:nvGraphicFramePr>
        <p:xfrm>
          <a:off x="1187624" y="2996952"/>
          <a:ext cx="4176464" cy="3456653"/>
        </p:xfrm>
        <a:graphic>
          <a:graphicData uri="http://schemas.openxmlformats.org/drawingml/2006/table">
            <a:tbl>
              <a:tblPr firstRow="1" bandRow="1">
                <a:tableStyleId>{93296810-A885-4BE3-A3E7-6D5BEEA58F35}</a:tableStyleId>
              </a:tblPr>
              <a:tblGrid>
                <a:gridCol w="4176464"/>
              </a:tblGrid>
              <a:tr h="386615">
                <a:tc>
                  <a:txBody>
                    <a:bodyPr/>
                    <a:lstStyle/>
                    <a:p>
                      <a:pPr marL="0" indent="-342900" algn="ctr">
                        <a:buFont typeface="Wingdings" panose="05000000000000000000" pitchFamily="2" charset="2"/>
                        <a:buChar char="Ø"/>
                      </a:pPr>
                      <a:r>
                        <a:rPr kumimoji="0" lang="de-DE" sz="1500" b="1" kern="1200" noProof="0" dirty="0" smtClean="0">
                          <a:solidFill>
                            <a:schemeClr val="tx1"/>
                          </a:solidFill>
                          <a:effectLst/>
                          <a:latin typeface="+mn-lt"/>
                          <a:ea typeface="+mn-ea"/>
                          <a:cs typeface="+mn-cs"/>
                        </a:rPr>
                        <a:t>Interjektionen, Antwortpartikeln, Höflichkeitsformeln</a:t>
                      </a:r>
                      <a:r>
                        <a:rPr kumimoji="0" lang="de-DE" sz="1500" b="0" kern="1200" baseline="0" noProof="0" dirty="0" smtClean="0">
                          <a:solidFill>
                            <a:schemeClr val="tx1"/>
                          </a:solidFill>
                          <a:effectLst/>
                          <a:latin typeface="+mn-lt"/>
                          <a:ea typeface="+mn-ea"/>
                          <a:cs typeface="+mn-cs"/>
                        </a:rPr>
                        <a:t> (Konversion von Verben)</a:t>
                      </a:r>
                      <a:endParaRPr lang="de-DE" sz="1500" b="1" noProof="0" dirty="0">
                        <a:solidFill>
                          <a:schemeClr val="tx1"/>
                        </a:solidFill>
                      </a:endParaRPr>
                    </a:p>
                  </a:txBody>
                  <a:tcPr/>
                </a:tc>
              </a:tr>
              <a:tr h="1596886">
                <a:tc>
                  <a:txBody>
                    <a:bodyPr/>
                    <a:lstStyle/>
                    <a:p>
                      <a:pPr marL="285750" marR="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de-DE" sz="1500" i="1" u="none" kern="1200" dirty="0" smtClean="0">
                          <a:solidFill>
                            <a:schemeClr val="dk1"/>
                          </a:solidFill>
                          <a:effectLst/>
                          <a:latin typeface="+mn-lt"/>
                          <a:ea typeface="+mn-ea"/>
                          <a:cs typeface="+mn-cs"/>
                        </a:rPr>
                        <a:t>„Möchten</a:t>
                      </a:r>
                      <a:r>
                        <a:rPr kumimoji="0" lang="de-DE" sz="1500" i="1" u="none" kern="1200" baseline="0" dirty="0" smtClean="0">
                          <a:solidFill>
                            <a:schemeClr val="dk1"/>
                          </a:solidFill>
                          <a:effectLst/>
                          <a:latin typeface="+mn-lt"/>
                          <a:ea typeface="+mn-ea"/>
                          <a:cs typeface="+mn-cs"/>
                        </a:rPr>
                        <a:t> Sie noch ein Glas Wasser?“</a:t>
                      </a:r>
                      <a:endParaRPr kumimoji="0" lang="de-DE" sz="1500" i="1" u="none" kern="1200" dirty="0" smtClean="0">
                        <a:solidFill>
                          <a:schemeClr val="dk1"/>
                        </a:solidFill>
                        <a:effectLst/>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de-DE" sz="700" i="1" kern="1200" dirty="0" smtClean="0">
                        <a:solidFill>
                          <a:schemeClr val="dk1"/>
                        </a:solidFill>
                        <a:effectLst/>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de-DE" sz="1500" b="0" i="1" kern="1200" noProof="0" dirty="0" smtClean="0">
                          <a:solidFill>
                            <a:schemeClr val="dk1"/>
                          </a:solidFill>
                          <a:effectLst/>
                          <a:latin typeface="+mn-lt"/>
                          <a:ea typeface="+mn-ea"/>
                          <a:cs typeface="+mn-cs"/>
                        </a:rPr>
                        <a:t>a. „</a:t>
                      </a:r>
                      <a:r>
                        <a:rPr kumimoji="0" lang="de-DE" sz="1500" b="1" i="1" kern="1200" noProof="0" dirty="0" smtClean="0">
                          <a:solidFill>
                            <a:schemeClr val="dk1"/>
                          </a:solidFill>
                          <a:effectLst/>
                          <a:latin typeface="+mn-lt"/>
                          <a:ea typeface="+mn-ea"/>
                          <a:cs typeface="+mn-cs"/>
                        </a:rPr>
                        <a:t>Bitte</a:t>
                      </a:r>
                      <a:r>
                        <a:rPr kumimoji="0" lang="de-DE" sz="1500" b="0" i="1" kern="1200" noProof="0" dirty="0" smtClean="0">
                          <a:solidFill>
                            <a:schemeClr val="dk1"/>
                          </a:solidFill>
                          <a:effectLst/>
                          <a:latin typeface="+mn-lt"/>
                          <a:ea typeface="+mn-ea"/>
                          <a:cs typeface="+mn-cs"/>
                        </a:rPr>
                        <a:t> (, aber nur halb voll).“  = Ja.</a:t>
                      </a:r>
                    </a:p>
                    <a:p>
                      <a:pPr marL="0" marR="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de-DE" sz="1500" b="0" i="1" kern="1200" noProof="0" dirty="0" smtClean="0">
                          <a:solidFill>
                            <a:schemeClr val="dk1"/>
                          </a:solidFill>
                          <a:effectLst/>
                          <a:latin typeface="+mn-lt"/>
                          <a:ea typeface="+mn-ea"/>
                          <a:cs typeface="+mn-cs"/>
                        </a:rPr>
                        <a:t>b. </a:t>
                      </a:r>
                      <a:r>
                        <a:rPr kumimoji="0" lang="de-DE" sz="1500" b="1" i="1" kern="1200" noProof="0" dirty="0" smtClean="0">
                          <a:solidFill>
                            <a:schemeClr val="dk1"/>
                          </a:solidFill>
                          <a:effectLst/>
                          <a:latin typeface="+mn-lt"/>
                          <a:ea typeface="+mn-ea"/>
                          <a:cs typeface="+mn-cs"/>
                        </a:rPr>
                        <a:t>Danke</a:t>
                      </a:r>
                      <a:r>
                        <a:rPr kumimoji="0" lang="de-DE" sz="1500" b="0" i="1" kern="1200" noProof="0" dirty="0" smtClean="0">
                          <a:solidFill>
                            <a:schemeClr val="dk1"/>
                          </a:solidFill>
                          <a:effectLst/>
                          <a:latin typeface="+mn-lt"/>
                          <a:ea typeface="+mn-ea"/>
                          <a:cs typeface="+mn-cs"/>
                        </a:rPr>
                        <a:t> (, ich möchte lieber Gin).“ = Nein.</a:t>
                      </a:r>
                    </a:p>
                    <a:p>
                      <a:pPr marL="0" marR="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de-DE" sz="700" b="0" i="1" kern="1200" noProof="0" dirty="0" smtClean="0">
                        <a:solidFill>
                          <a:schemeClr val="dk1"/>
                        </a:solidFill>
                        <a:effectLst/>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cs-CZ" sz="1500" b="0" i="1" kern="1200" baseline="0" noProof="0" dirty="0" smtClean="0">
                          <a:solidFill>
                            <a:schemeClr val="dk1"/>
                          </a:solidFill>
                          <a:effectLst/>
                          <a:latin typeface="+mn-lt"/>
                          <a:ea typeface="+mn-ea"/>
                          <a:cs typeface="+mn-cs"/>
                        </a:rPr>
                        <a:t>c. </a:t>
                      </a:r>
                      <a:r>
                        <a:rPr kumimoji="0" lang="de-DE" sz="1500" b="0" i="1" kern="1200" baseline="0" noProof="0" dirty="0" smtClean="0">
                          <a:solidFill>
                            <a:schemeClr val="dk1"/>
                          </a:solidFill>
                          <a:effectLst/>
                          <a:latin typeface="+mn-lt"/>
                          <a:ea typeface="+mn-ea"/>
                          <a:cs typeface="+mn-cs"/>
                        </a:rPr>
                        <a:t>„Ich </a:t>
                      </a:r>
                      <a:r>
                        <a:rPr kumimoji="0" lang="de-DE" sz="1500" b="1" i="1" kern="1200" baseline="0" noProof="0" dirty="0" smtClean="0">
                          <a:solidFill>
                            <a:schemeClr val="dk1"/>
                          </a:solidFill>
                          <a:effectLst/>
                          <a:latin typeface="+mn-lt"/>
                          <a:ea typeface="+mn-ea"/>
                          <a:cs typeface="+mn-cs"/>
                        </a:rPr>
                        <a:t>danke</a:t>
                      </a:r>
                      <a:r>
                        <a:rPr kumimoji="0" lang="de-DE" sz="1500" b="0" i="1" kern="1200" baseline="0" noProof="0" dirty="0" smtClean="0">
                          <a:solidFill>
                            <a:schemeClr val="dk1"/>
                          </a:solidFill>
                          <a:effectLst/>
                          <a:latin typeface="+mn-lt"/>
                          <a:ea typeface="+mn-ea"/>
                          <a:cs typeface="+mn-cs"/>
                        </a:rPr>
                        <a:t> für ein Glas Wasser.“</a:t>
                      </a:r>
                    </a:p>
                    <a:p>
                      <a:pPr marL="0" marR="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de-DE" sz="1500" i="1" kern="1200" dirty="0" smtClean="0">
                          <a:solidFill>
                            <a:schemeClr val="dk1"/>
                          </a:solidFill>
                          <a:effectLst/>
                          <a:latin typeface="+mn-lt"/>
                          <a:ea typeface="+mn-ea"/>
                          <a:cs typeface="+mn-cs"/>
                        </a:rPr>
                        <a:t>→</a:t>
                      </a:r>
                      <a:r>
                        <a:rPr kumimoji="0" lang="cs-CZ" sz="1500" i="1" kern="1200" dirty="0" smtClean="0">
                          <a:solidFill>
                            <a:schemeClr val="dk1"/>
                          </a:solidFill>
                          <a:effectLst/>
                          <a:latin typeface="+mn-lt"/>
                          <a:ea typeface="+mn-ea"/>
                          <a:cs typeface="+mn-cs"/>
                        </a:rPr>
                        <a:t> </a:t>
                      </a:r>
                      <a:r>
                        <a:rPr kumimoji="0" lang="de-DE" sz="1500" b="0" i="1" kern="1200" baseline="0" noProof="0" dirty="0" smtClean="0">
                          <a:solidFill>
                            <a:schemeClr val="dk1"/>
                          </a:solidFill>
                          <a:effectLst/>
                          <a:latin typeface="+mn-lt"/>
                          <a:ea typeface="+mn-ea"/>
                          <a:cs typeface="+mn-cs"/>
                        </a:rPr>
                        <a:t>„</a:t>
                      </a:r>
                      <a:r>
                        <a:rPr kumimoji="0" lang="de-DE" sz="1500" b="1" i="1" kern="1200" baseline="0" noProof="0" dirty="0" smtClean="0">
                          <a:solidFill>
                            <a:schemeClr val="dk1"/>
                          </a:solidFill>
                          <a:effectLst/>
                          <a:latin typeface="+mn-lt"/>
                          <a:ea typeface="+mn-ea"/>
                          <a:cs typeface="+mn-cs"/>
                        </a:rPr>
                        <a:t>Bitte</a:t>
                      </a:r>
                      <a:r>
                        <a:rPr kumimoji="0" lang="de-DE" sz="1500" b="0" i="1" kern="1200" baseline="0" noProof="0" dirty="0" smtClean="0">
                          <a:solidFill>
                            <a:schemeClr val="dk1"/>
                          </a:solidFill>
                          <a:effectLst/>
                          <a:latin typeface="+mn-lt"/>
                          <a:ea typeface="+mn-ea"/>
                          <a:cs typeface="+mn-cs"/>
                        </a:rPr>
                        <a:t> (, gern geschehen).“</a:t>
                      </a:r>
                      <a:endParaRPr lang="de-DE" sz="1700" b="1" noProof="0" dirty="0"/>
                    </a:p>
                  </a:txBody>
                  <a:tcPr/>
                </a:tc>
              </a:tr>
              <a:tr h="1311127">
                <a:tc>
                  <a:txBody>
                    <a:bodyPr/>
                    <a:lstStyle/>
                    <a:p>
                      <a:pPr marL="285750" indent="-285750" algn="ctr">
                        <a:buFont typeface="Wingdings" panose="05000000000000000000" pitchFamily="2" charset="2"/>
                        <a:buChar char="Ø"/>
                      </a:pPr>
                      <a:r>
                        <a:rPr kumimoji="0" lang="de-DE" sz="1500" b="1" i="1" kern="1200" dirty="0" smtClean="0">
                          <a:solidFill>
                            <a:srgbClr val="CC0099"/>
                          </a:solidFill>
                          <a:effectLst/>
                          <a:latin typeface="+mn-lt"/>
                          <a:ea typeface="+mn-ea"/>
                          <a:cs typeface="+mn-cs"/>
                        </a:rPr>
                        <a:t>Was gehört nicht zu </a:t>
                      </a:r>
                      <a:r>
                        <a:rPr kumimoji="0" lang="de-DE" sz="1500" b="1" i="1" kern="1200" dirty="0" err="1" smtClean="0">
                          <a:solidFill>
                            <a:srgbClr val="CC0099"/>
                          </a:solidFill>
                          <a:effectLst/>
                          <a:latin typeface="+mn-lt"/>
                          <a:ea typeface="+mn-ea"/>
                          <a:cs typeface="+mn-cs"/>
                        </a:rPr>
                        <a:t>Satzäquvialenten</a:t>
                      </a:r>
                      <a:r>
                        <a:rPr kumimoji="0" lang="de-DE" sz="1500" b="1" i="1" kern="1200" dirty="0" smtClean="0">
                          <a:solidFill>
                            <a:srgbClr val="CC0099"/>
                          </a:solidFill>
                          <a:effectLst/>
                          <a:latin typeface="+mn-lt"/>
                          <a:ea typeface="+mn-ea"/>
                          <a:cs typeface="+mn-cs"/>
                        </a:rPr>
                        <a:t>?</a:t>
                      </a:r>
                      <a:endParaRPr kumimoji="0" lang="de-DE" sz="1500" b="1" kern="1200" dirty="0" smtClean="0">
                        <a:solidFill>
                          <a:srgbClr val="CC0099"/>
                        </a:solidFill>
                        <a:effectLst/>
                        <a:latin typeface="+mn-lt"/>
                        <a:ea typeface="+mn-ea"/>
                        <a:cs typeface="+mn-cs"/>
                      </a:endParaRPr>
                    </a:p>
                    <a:p>
                      <a:pPr marL="342900" indent="-342900" algn="ctr">
                        <a:buFont typeface="Wingdings" panose="05000000000000000000" pitchFamily="2" charset="2"/>
                        <a:buAutoNum type="alphaLcPeriod"/>
                      </a:pPr>
                      <a:r>
                        <a:rPr kumimoji="0" lang="de-DE" sz="1500" b="1" i="1" kern="1200" baseline="0" dirty="0" smtClean="0">
                          <a:solidFill>
                            <a:srgbClr val="CC0099"/>
                          </a:solidFill>
                          <a:effectLst/>
                          <a:latin typeface="+mn-lt"/>
                          <a:ea typeface="+mn-ea"/>
                          <a:cs typeface="+mn-cs"/>
                        </a:rPr>
                        <a:t>Modalwörter</a:t>
                      </a:r>
                      <a:r>
                        <a:rPr kumimoji="0" lang="de-DE" sz="1500" i="1" kern="1200" baseline="0" dirty="0" smtClean="0">
                          <a:solidFill>
                            <a:srgbClr val="CC0099"/>
                          </a:solidFill>
                          <a:effectLst/>
                          <a:latin typeface="+mn-lt"/>
                          <a:ea typeface="+mn-ea"/>
                          <a:cs typeface="+mn-cs"/>
                        </a:rPr>
                        <a:t> </a:t>
                      </a:r>
                      <a:r>
                        <a:rPr kumimoji="0" lang="de-DE" sz="1500" kern="1200" dirty="0" smtClean="0">
                          <a:solidFill>
                            <a:schemeClr val="dk1"/>
                          </a:solidFill>
                          <a:effectLst/>
                          <a:latin typeface="+mn-lt"/>
                          <a:ea typeface="+mn-ea"/>
                          <a:cs typeface="+mn-cs"/>
                        </a:rPr>
                        <a:t>(Tatsächlich,</a:t>
                      </a:r>
                      <a:r>
                        <a:rPr kumimoji="0" lang="de-DE" sz="1500" kern="1200" baseline="0" dirty="0" smtClean="0">
                          <a:solidFill>
                            <a:schemeClr val="dk1"/>
                          </a:solidFill>
                          <a:effectLst/>
                          <a:latin typeface="+mn-lt"/>
                          <a:ea typeface="+mn-ea"/>
                          <a:cs typeface="+mn-cs"/>
                        </a:rPr>
                        <a:t> es schneit.</a:t>
                      </a:r>
                      <a:r>
                        <a:rPr kumimoji="0" lang="de-DE" sz="1500" i="1" kern="1200" dirty="0" smtClean="0">
                          <a:solidFill>
                            <a:schemeClr val="dk1"/>
                          </a:solidFill>
                          <a:effectLst/>
                          <a:latin typeface="+mn-lt"/>
                          <a:ea typeface="+mn-ea"/>
                          <a:cs typeface="+mn-cs"/>
                        </a:rPr>
                        <a:t> → Tatsächlich</a:t>
                      </a:r>
                      <a:r>
                        <a:rPr kumimoji="0" lang="de-DE" sz="1500" i="1" kern="1200" baseline="0" dirty="0" smtClean="0">
                          <a:solidFill>
                            <a:schemeClr val="dk1"/>
                          </a:solidFill>
                          <a:effectLst/>
                          <a:latin typeface="+mn-lt"/>
                          <a:ea typeface="+mn-ea"/>
                          <a:cs typeface="+mn-cs"/>
                        </a:rPr>
                        <a:t> schneit es. = vorfeldfähig</a:t>
                      </a:r>
                      <a:r>
                        <a:rPr kumimoji="0" lang="de-DE" sz="1500" kern="1200" dirty="0" smtClean="0">
                          <a:solidFill>
                            <a:schemeClr val="dk1"/>
                          </a:solidFill>
                          <a:effectLst/>
                          <a:latin typeface="+mn-lt"/>
                          <a:ea typeface="+mn-ea"/>
                          <a:cs typeface="+mn-cs"/>
                        </a:rPr>
                        <a:t>)</a:t>
                      </a:r>
                      <a:r>
                        <a:rPr kumimoji="0" lang="de-DE" sz="1500" i="1" kern="1200" dirty="0" smtClean="0">
                          <a:solidFill>
                            <a:schemeClr val="dk1"/>
                          </a:solidFill>
                          <a:effectLst/>
                          <a:latin typeface="+mn-lt"/>
                          <a:ea typeface="+mn-ea"/>
                          <a:cs typeface="+mn-cs"/>
                        </a:rPr>
                        <a:t> </a:t>
                      </a:r>
                    </a:p>
                    <a:p>
                      <a:pPr marL="342900" indent="-342900" algn="ctr">
                        <a:buFont typeface="Wingdings" panose="05000000000000000000" pitchFamily="2" charset="2"/>
                        <a:buAutoNum type="alphaLcPeriod"/>
                      </a:pPr>
                      <a:r>
                        <a:rPr kumimoji="0" lang="de-DE" sz="1500" b="1" i="1" kern="1200" dirty="0" smtClean="0">
                          <a:solidFill>
                            <a:srgbClr val="CC0099"/>
                          </a:solidFill>
                          <a:effectLst/>
                          <a:latin typeface="+mn-lt"/>
                          <a:ea typeface="+mn-ea"/>
                          <a:cs typeface="+mn-cs"/>
                        </a:rPr>
                        <a:t>Imperativformen</a:t>
                      </a:r>
                      <a:r>
                        <a:rPr kumimoji="0" lang="de-DE" sz="1500" i="1" kern="1200" dirty="0" smtClean="0">
                          <a:solidFill>
                            <a:schemeClr val="dk1"/>
                          </a:solidFill>
                          <a:effectLst/>
                          <a:latin typeface="+mn-lt"/>
                          <a:ea typeface="+mn-ea"/>
                          <a:cs typeface="+mn-cs"/>
                        </a:rPr>
                        <a:t> (Geh!</a:t>
                      </a:r>
                      <a:r>
                        <a:rPr kumimoji="0" lang="de-DE" sz="1500" i="1" kern="1200" baseline="0" dirty="0" smtClean="0">
                          <a:solidFill>
                            <a:schemeClr val="dk1"/>
                          </a:solidFill>
                          <a:effectLst/>
                          <a:latin typeface="+mn-lt"/>
                          <a:ea typeface="+mn-ea"/>
                          <a:cs typeface="+mn-cs"/>
                        </a:rPr>
                        <a:t> </a:t>
                      </a:r>
                      <a:r>
                        <a:rPr kumimoji="0" lang="de-DE" sz="1500" i="1" kern="1200" dirty="0" smtClean="0">
                          <a:solidFill>
                            <a:schemeClr val="dk1"/>
                          </a:solidFill>
                          <a:effectLst/>
                          <a:latin typeface="+mn-lt"/>
                          <a:ea typeface="+mn-ea"/>
                          <a:cs typeface="+mn-cs"/>
                        </a:rPr>
                        <a:t>→ Geh</a:t>
                      </a:r>
                      <a:r>
                        <a:rPr kumimoji="0" lang="de-DE" sz="1500" i="1" kern="1200" baseline="0" dirty="0" smtClean="0">
                          <a:solidFill>
                            <a:schemeClr val="dk1"/>
                          </a:solidFill>
                          <a:effectLst/>
                          <a:latin typeface="+mn-lt"/>
                          <a:ea typeface="+mn-ea"/>
                          <a:cs typeface="+mn-cs"/>
                        </a:rPr>
                        <a:t> du!</a:t>
                      </a:r>
                    </a:p>
                    <a:p>
                      <a:pPr marL="0" indent="0" algn="ctr">
                        <a:buFont typeface="Wingdings" panose="05000000000000000000" pitchFamily="2" charset="2"/>
                        <a:buNone/>
                      </a:pPr>
                      <a:r>
                        <a:rPr kumimoji="0" lang="de-DE" sz="1500" i="1" kern="1200" baseline="0" dirty="0" smtClean="0">
                          <a:solidFill>
                            <a:schemeClr val="dk1"/>
                          </a:solidFill>
                          <a:effectLst/>
                          <a:latin typeface="+mn-lt"/>
                          <a:ea typeface="+mn-ea"/>
                          <a:cs typeface="+mn-cs"/>
                        </a:rPr>
                        <a:t> = logisches Subjekt)</a:t>
                      </a:r>
                      <a:endParaRPr kumimoji="0" lang="de-DE" sz="1500" i="1" kern="1200" dirty="0" smtClean="0">
                        <a:solidFill>
                          <a:schemeClr val="dk1"/>
                        </a:solidFill>
                        <a:effectLst/>
                        <a:latin typeface="+mn-lt"/>
                        <a:ea typeface="+mn-ea"/>
                        <a:cs typeface="+mn-cs"/>
                      </a:endParaRPr>
                    </a:p>
                  </a:txBody>
                  <a:tcPr/>
                </a:tc>
              </a:tr>
            </a:tbl>
          </a:graphicData>
        </a:graphic>
      </p:graphicFrame>
      <p:pic>
        <p:nvPicPr>
          <p:cNvPr id="2050" name="Picture 2" descr="C:\Users\Zdeněk\Documents\Privat\Fotky\PQ_Scrabble\Scrabbl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08104" y="2709044"/>
            <a:ext cx="2950945" cy="3933056"/>
          </a:xfrm>
          <a:prstGeom prst="rect">
            <a:avLst/>
          </a:prstGeom>
          <a:noFill/>
          <a:extLst>
            <a:ext uri="{909E8E84-426E-40DD-AFC4-6F175D3DCCD1}">
              <a14:hiddenFill xmlns:a14="http://schemas.microsoft.com/office/drawing/2010/main">
                <a:solidFill>
                  <a:srgbClr val="FFFFFF"/>
                </a:solidFill>
              </a14:hiddenFill>
            </a:ext>
          </a:extLst>
        </p:spPr>
      </p:pic>
      <p:pic>
        <p:nvPicPr>
          <p:cNvPr id="5" name="Zvuk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1429100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blipFill>
            <a:blip r:embed="rId4">
              <a:extLst>
                <a:ext uri="{BEBA8EAE-BF5A-486C-A8C5-ECC9F3942E4B}">
                  <a14:imgProps xmlns:a14="http://schemas.microsoft.com/office/drawing/2010/main">
                    <a14:imgLayer r:embed="rId5">
                      <a14:imgEffect>
                        <a14:colorTemperature colorTemp="8800"/>
                      </a14:imgEffect>
                    </a14:imgLayer>
                  </a14:imgProps>
                </a:ext>
              </a:extLst>
            </a:blip>
            <a:tile tx="0" ty="0" sx="100000" sy="100000" flip="none" algn="tl"/>
          </a:blipFill>
        </p:spPr>
        <p:txBody>
          <a:bodyPr>
            <a:normAutofit/>
          </a:bodyPr>
          <a:lstStyle/>
          <a:p>
            <a:pPr algn="ctr"/>
            <a:r>
              <a:rPr lang="cs-CZ" b="1" dirty="0" smtClean="0">
                <a:solidFill>
                  <a:schemeClr val="tx1">
                    <a:lumMod val="95000"/>
                    <a:lumOff val="5000"/>
                  </a:schemeClr>
                </a:solidFill>
              </a:rPr>
              <a:t>Literatur</a:t>
            </a:r>
            <a:endParaRPr lang="de-DE" b="1" dirty="0">
              <a:solidFill>
                <a:schemeClr val="tx1">
                  <a:lumMod val="95000"/>
                  <a:lumOff val="5000"/>
                </a:schemeClr>
              </a:solidFill>
            </a:endParaRPr>
          </a:p>
        </p:txBody>
      </p:sp>
      <p:sp>
        <p:nvSpPr>
          <p:cNvPr id="3" name="Zástupný symbol pro obsah 2"/>
          <p:cNvSpPr>
            <a:spLocks noGrp="1"/>
          </p:cNvSpPr>
          <p:nvPr>
            <p:ph idx="1"/>
          </p:nvPr>
        </p:nvSpPr>
        <p:spPr>
          <a:xfrm>
            <a:off x="1043608" y="1844824"/>
            <a:ext cx="7920880" cy="4492476"/>
          </a:xfrm>
          <a:gradFill flip="none" rotWithShape="1">
            <a:gsLst>
              <a:gs pos="0">
                <a:schemeClr val="tx2">
                  <a:lumMod val="60000"/>
                  <a:lumOff val="40000"/>
                </a:schemeClr>
              </a:gs>
              <a:gs pos="50000">
                <a:schemeClr val="bg2">
                  <a:lumMod val="90000"/>
                  <a:tint val="44500"/>
                  <a:satMod val="160000"/>
                </a:schemeClr>
              </a:gs>
              <a:gs pos="100000">
                <a:schemeClr val="bg2">
                  <a:lumMod val="90000"/>
                  <a:tint val="23500"/>
                  <a:satMod val="160000"/>
                </a:schemeClr>
              </a:gs>
            </a:gsLst>
            <a:lin ang="13500000" scaled="1"/>
            <a:tileRect/>
          </a:gradFill>
        </p:spPr>
        <p:txBody>
          <a:bodyPr>
            <a:normAutofit fontScale="92500" lnSpcReduction="10000"/>
          </a:bodyPr>
          <a:lstStyle/>
          <a:p>
            <a:r>
              <a:rPr lang="cs-CZ" sz="2400" dirty="0" smtClean="0"/>
              <a:t>ALTMANN, H.; HAHNEMANN, S. (2010). </a:t>
            </a:r>
            <a:r>
              <a:rPr lang="de-DE" sz="2400" i="1" dirty="0" smtClean="0"/>
              <a:t>Prüfungswissen Syntax. </a:t>
            </a:r>
            <a:r>
              <a:rPr lang="de-DE" sz="2400" dirty="0" smtClean="0"/>
              <a:t>Göttingen, </a:t>
            </a:r>
            <a:r>
              <a:rPr lang="de-DE" sz="2400" noProof="1" smtClean="0"/>
              <a:t>Vandenhoeck</a:t>
            </a:r>
            <a:r>
              <a:rPr lang="de-DE" sz="2400" dirty="0" smtClean="0"/>
              <a:t> </a:t>
            </a:r>
            <a:r>
              <a:rPr lang="de-DE" sz="2400" dirty="0" smtClean="0">
                <a:latin typeface="+mj-lt"/>
                <a:cs typeface="Times New Roman"/>
              </a:rPr>
              <a:t>&amp;</a:t>
            </a:r>
            <a:r>
              <a:rPr lang="de-DE" sz="2400" dirty="0" smtClean="0">
                <a:latin typeface="Times New Roman"/>
                <a:cs typeface="Times New Roman"/>
              </a:rPr>
              <a:t> </a:t>
            </a:r>
            <a:r>
              <a:rPr lang="de-DE" sz="2400" dirty="0" smtClean="0"/>
              <a:t>Ruprecht.</a:t>
            </a:r>
          </a:p>
          <a:p>
            <a:r>
              <a:rPr lang="cs-CZ" sz="2400" dirty="0" smtClean="0"/>
              <a:t>BENEŠ</a:t>
            </a:r>
            <a:r>
              <a:rPr lang="cs-CZ" sz="2400" dirty="0"/>
              <a:t>, E.; STEHLÍK, V.; BALOUN, J </a:t>
            </a:r>
            <a:r>
              <a:rPr lang="de-DE" sz="2400" dirty="0"/>
              <a:t>(</a:t>
            </a:r>
            <a:r>
              <a:rPr lang="cs-CZ" sz="2400" dirty="0"/>
              <a:t>1965</a:t>
            </a:r>
            <a:r>
              <a:rPr lang="de-DE" sz="2400" dirty="0"/>
              <a:t>). </a:t>
            </a:r>
            <a:r>
              <a:rPr lang="cs-CZ" sz="2400" i="1" dirty="0"/>
              <a:t>Němčina pro vědecké a odborné pracovníky</a:t>
            </a:r>
            <a:r>
              <a:rPr lang="de-DE" sz="2400" i="1" dirty="0"/>
              <a:t>. </a:t>
            </a:r>
            <a:r>
              <a:rPr lang="cs-CZ" sz="2400" dirty="0"/>
              <a:t>Praha</a:t>
            </a:r>
            <a:r>
              <a:rPr lang="de-DE" sz="2400" dirty="0"/>
              <a:t>, </a:t>
            </a:r>
            <a:r>
              <a:rPr lang="cs-CZ" sz="2400" dirty="0"/>
              <a:t>Nakladatelství Československé akademie věd</a:t>
            </a:r>
            <a:r>
              <a:rPr lang="de-DE" sz="2400" dirty="0"/>
              <a:t>.</a:t>
            </a:r>
          </a:p>
          <a:p>
            <a:r>
              <a:rPr lang="de-DE" sz="2400" dirty="0" smtClean="0"/>
              <a:t>BORNEMANN, M. (2012). </a:t>
            </a:r>
            <a:r>
              <a:rPr lang="de-DE" sz="2400" i="1" dirty="0" smtClean="0"/>
              <a:t>DUDEN. Schulgrammatik extra. 5. bis 10. Klasse. </a:t>
            </a:r>
            <a:r>
              <a:rPr lang="de-DE" sz="2400" dirty="0" smtClean="0"/>
              <a:t>Mannheim/Zürich, Dudenverlag.</a:t>
            </a:r>
          </a:p>
          <a:p>
            <a:r>
              <a:rPr lang="de-DE" sz="2400" dirty="0" smtClean="0"/>
              <a:t>DREYER, H.; SCHMITT, R. (1991). </a:t>
            </a:r>
            <a:r>
              <a:rPr lang="de-DE" sz="2400" i="1" dirty="0" smtClean="0"/>
              <a:t>Lehr- und Übungsbuch der deutschen Grammatik. </a:t>
            </a:r>
            <a:r>
              <a:rPr lang="de-DE" sz="2400" dirty="0" smtClean="0"/>
              <a:t>München, Verlag für Deutsch.</a:t>
            </a:r>
          </a:p>
          <a:p>
            <a:r>
              <a:rPr lang="de-DE" sz="2400" dirty="0" smtClean="0"/>
              <a:t>HELBIG, G.; BUSCHA, J. (2000). </a:t>
            </a:r>
            <a:r>
              <a:rPr lang="de-DE" sz="2400" i="1" dirty="0" smtClean="0"/>
              <a:t>Übungsgrammatik Deutsch. </a:t>
            </a:r>
            <a:r>
              <a:rPr lang="de-DE" sz="2400" dirty="0" smtClean="0"/>
              <a:t>Berlin/München, Langenscheidt.</a:t>
            </a:r>
            <a:endParaRPr lang="cs-CZ" sz="2400" dirty="0" smtClean="0"/>
          </a:p>
          <a:p>
            <a:r>
              <a:rPr lang="de-DE" sz="2400" dirty="0"/>
              <a:t>JIN, F.; </a:t>
            </a:r>
            <a:r>
              <a:rPr lang="de-DE" sz="2400" noProof="1"/>
              <a:t>VOß</a:t>
            </a:r>
            <a:r>
              <a:rPr lang="de-DE" sz="2400" dirty="0"/>
              <a:t>, U. (2018). </a:t>
            </a:r>
            <a:r>
              <a:rPr lang="de-DE" sz="2400" i="1" dirty="0"/>
              <a:t>Grammatik aktiv. B2-C1. </a:t>
            </a:r>
            <a:r>
              <a:rPr lang="de-DE" sz="2400" dirty="0"/>
              <a:t>Berlin, Cornelsen</a:t>
            </a:r>
            <a:r>
              <a:rPr lang="de-DE" sz="2400" dirty="0" smtClean="0"/>
              <a:t>.</a:t>
            </a:r>
          </a:p>
        </p:txBody>
      </p:sp>
      <p:pic>
        <p:nvPicPr>
          <p:cNvPr id="5" name="Zvuk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7308164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5724128" y="1124744"/>
            <a:ext cx="2899172" cy="4608512"/>
          </a:xfrm>
        </p:spPr>
        <p:txBody>
          <a:bodyPr/>
          <a:lstStyle/>
          <a:p>
            <a:pPr algn="r"/>
            <a:r>
              <a:rPr lang="de-DE" sz="2400" dirty="0" smtClean="0">
                <a:solidFill>
                  <a:srgbClr val="002060"/>
                </a:solidFill>
                <a:latin typeface="Times New Roman"/>
                <a:cs typeface="Times New Roman"/>
              </a:rPr>
              <a:t>Frau Biber, Sie haben im Garten eine neue Vogelscheuche? – </a:t>
            </a:r>
            <a:r>
              <a:rPr lang="de-DE" sz="2400" dirty="0" smtClean="0">
                <a:solidFill>
                  <a:schemeClr val="accent6">
                    <a:lumMod val="50000"/>
                  </a:schemeClr>
                </a:solidFill>
                <a:latin typeface="Times New Roman"/>
                <a:cs typeface="Times New Roman"/>
              </a:rPr>
              <a:t>Ach  wo, Frau Wiesel! Das ist mein Ehemann. </a:t>
            </a:r>
            <a:r>
              <a:rPr lang="de-DE" sz="2400" dirty="0" smtClean="0">
                <a:solidFill>
                  <a:srgbClr val="FF0000"/>
                </a:solidFill>
                <a:latin typeface="Times New Roman"/>
                <a:cs typeface="Times New Roman"/>
              </a:rPr>
              <a:t>Seitdem</a:t>
            </a:r>
            <a:r>
              <a:rPr lang="de-DE" sz="2400" dirty="0" smtClean="0">
                <a:solidFill>
                  <a:schemeClr val="accent6">
                    <a:lumMod val="50000"/>
                  </a:schemeClr>
                </a:solidFill>
                <a:latin typeface="Times New Roman"/>
                <a:cs typeface="Times New Roman"/>
              </a:rPr>
              <a:t> er in der Rente ist, verkleidet er sich so jedes Jahr zum Halloween.</a:t>
            </a:r>
            <a:r>
              <a:rPr lang="cs-CZ" sz="2400" dirty="0" smtClean="0">
                <a:solidFill>
                  <a:schemeClr val="accent6">
                    <a:lumMod val="50000"/>
                  </a:schemeClr>
                </a:solidFill>
                <a:latin typeface="Times New Roman"/>
                <a:cs typeface="Times New Roman"/>
              </a:rPr>
              <a:t/>
            </a:r>
            <a:br>
              <a:rPr lang="cs-CZ" sz="2400" dirty="0" smtClean="0">
                <a:solidFill>
                  <a:schemeClr val="accent6">
                    <a:lumMod val="50000"/>
                  </a:schemeClr>
                </a:solidFill>
                <a:latin typeface="Times New Roman"/>
                <a:cs typeface="Times New Roman"/>
              </a:rPr>
            </a:br>
            <a:r>
              <a:rPr lang="de-DE" sz="2000" dirty="0" smtClean="0">
                <a:solidFill>
                  <a:schemeClr val="tx1"/>
                </a:solidFill>
                <a:latin typeface="Times New Roman"/>
                <a:cs typeface="Times New Roman"/>
              </a:rPr>
              <a:t>HA: Witz, Geschichte</a:t>
            </a:r>
            <a:r>
              <a:rPr lang="de-DE" sz="2000" dirty="0" smtClean="0">
                <a:solidFill>
                  <a:schemeClr val="accent6">
                    <a:lumMod val="50000"/>
                  </a:schemeClr>
                </a:solidFill>
                <a:latin typeface="Times New Roman"/>
                <a:cs typeface="Times New Roman"/>
              </a:rPr>
              <a:t> </a:t>
            </a:r>
            <a:endParaRPr lang="de-DE" sz="2000" dirty="0">
              <a:solidFill>
                <a:schemeClr val="accent6">
                  <a:lumMod val="50000"/>
                </a:schemeClr>
              </a:solidFill>
            </a:endParaRPr>
          </a:p>
        </p:txBody>
      </p:sp>
      <p:sp>
        <p:nvSpPr>
          <p:cNvPr id="6" name="Zástupný symbol pro text 5"/>
          <p:cNvSpPr>
            <a:spLocks noGrp="1"/>
          </p:cNvSpPr>
          <p:nvPr>
            <p:ph type="body" sz="half" idx="2"/>
          </p:nvPr>
        </p:nvSpPr>
        <p:spPr>
          <a:xfrm>
            <a:off x="838200" y="5085184"/>
            <a:ext cx="4525888" cy="576064"/>
          </a:xfrm>
        </p:spPr>
        <p:txBody>
          <a:bodyPr>
            <a:normAutofit/>
          </a:bodyPr>
          <a:lstStyle/>
          <a:p>
            <a:r>
              <a:rPr lang="de-DE" sz="2200" b="1" dirty="0" smtClean="0">
                <a:solidFill>
                  <a:srgbClr val="0070C0"/>
                </a:solidFill>
              </a:rPr>
              <a:t>Danke für Ihre Aufmerksamkeit</a:t>
            </a:r>
            <a:r>
              <a:rPr lang="cs-CZ" sz="2200" b="1" dirty="0" smtClean="0">
                <a:solidFill>
                  <a:srgbClr val="0070C0"/>
                </a:solidFill>
              </a:rPr>
              <a:t>!</a:t>
            </a:r>
            <a:endParaRPr lang="de-DE" sz="2200" b="1" dirty="0">
              <a:solidFill>
                <a:srgbClr val="0070C0"/>
              </a:solidFill>
            </a:endParaRPr>
          </a:p>
        </p:txBody>
      </p:sp>
      <p:pic>
        <p:nvPicPr>
          <p:cNvPr id="11" name="Zástupný symbol pro obrázek 10"/>
          <p:cNvPicPr>
            <a:picLocks noGrp="1" noChangeAspect="1"/>
          </p:cNvPicPr>
          <p:nvPr>
            <p:ph type="pic" idx="1"/>
          </p:nvPr>
        </p:nvPicPr>
        <p:blipFill>
          <a:blip r:embed="rId4">
            <a:extLst>
              <a:ext uri="{28A0092B-C50C-407E-A947-70E740481C1C}">
                <a14:useLocalDpi xmlns:a14="http://schemas.microsoft.com/office/drawing/2010/main" val="0"/>
              </a:ext>
            </a:extLst>
          </a:blip>
          <a:srcRect t="18158" b="18158"/>
          <a:stretch>
            <a:fillRect/>
          </a:stretch>
        </p:blipFill>
        <p:spPr>
          <a:xfrm>
            <a:off x="899592" y="1196752"/>
            <a:ext cx="4419600" cy="3820822"/>
          </a:xfrm>
        </p:spPr>
      </p:pic>
      <p:pic>
        <p:nvPicPr>
          <p:cNvPr id="3" name="Zvuk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9352415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unovrat">
  <a:themeElements>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Arkýř">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Slunovrat">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0</TotalTime>
  <Words>693</Words>
  <Application>Microsoft Office PowerPoint</Application>
  <PresentationFormat>Předvádění na obrazovce (4:3)</PresentationFormat>
  <Paragraphs>127</Paragraphs>
  <Slides>10</Slides>
  <Notes>0</Notes>
  <HiddenSlides>0</HiddenSlides>
  <MMClips>10</MMClips>
  <ScaleCrop>false</ScaleCrop>
  <HeadingPairs>
    <vt:vector size="4" baseType="variant">
      <vt:variant>
        <vt:lpstr>Motiv</vt:lpstr>
      </vt:variant>
      <vt:variant>
        <vt:i4>1</vt:i4>
      </vt:variant>
      <vt:variant>
        <vt:lpstr>Nadpisy snímků</vt:lpstr>
      </vt:variant>
      <vt:variant>
        <vt:i4>10</vt:i4>
      </vt:variant>
    </vt:vector>
  </HeadingPairs>
  <TitlesOfParts>
    <vt:vector size="11" baseType="lpstr">
      <vt:lpstr>Slunovrat</vt:lpstr>
      <vt:lpstr>SUBORDINATION  UND  SATZWERTIGE  STRUKTUREN  Ing. Zdeněk Vávra, Ph.D. Vortrag BASTL, 07.04.2021</vt:lpstr>
      <vt:lpstr>HYPOTAXE</vt:lpstr>
      <vt:lpstr>Beispiel: Temporalsätze</vt:lpstr>
      <vt:lpstr>Beispiel: PRIVATIV- UND VERGLEICHSSÄTZE</vt:lpstr>
      <vt:lpstr>Uneingeleitete  Nebensätze</vt:lpstr>
      <vt:lpstr>Satzwertige  strukturen</vt:lpstr>
      <vt:lpstr>PARTIZIPIALKONSTRUKTIONEN MIT … Partizip I. / Partizip II.</vt:lpstr>
      <vt:lpstr>SATZÄQUIVALENTE „Als Satzäquivalente werden solche Wörter bezeichnet, die nicht Teil eines Satzes sind, sondern selbst Sätze darstellen. Zu solchen Wörtern mit Satzcharakter gehören Wörter wie hallo, pfui, au, pst, ah, ja, nein, danke usw.“  [Helbig/Buscha 2013: 440-443]</vt:lpstr>
      <vt:lpstr>Literatur</vt:lpstr>
      <vt:lpstr>Frau Biber, Sie haben im Garten eine neue Vogelscheuche? – Ach  wo, Frau Wiesel! Das ist mein Ehemann. Seitdem er in der Rente ist, verkleidet er sich so jedes Jahr zum Halloween. HA: Witz, Geschichte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PŘÍNOS KONCEPTU RUDOLFA STEINERA K ROZVOJI ČINNOSTNÍHO VYUČOVÁNÍ</dc:title>
  <dc:creator>Zdeněk Vávra</dc:creator>
  <cp:lastModifiedBy>Zdeněk</cp:lastModifiedBy>
  <cp:revision>248</cp:revision>
  <cp:lastPrinted>2021-04-07T12:01:48Z</cp:lastPrinted>
  <dcterms:created xsi:type="dcterms:W3CDTF">2011-03-31T11:23:57Z</dcterms:created>
  <dcterms:modified xsi:type="dcterms:W3CDTF">2021-04-16T16:17:42Z</dcterms:modified>
</cp:coreProperties>
</file>