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unknown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7" r:id="rId4"/>
  </p:sldMasterIdLst>
  <p:notesMasterIdLst>
    <p:notesMasterId r:id="rId10"/>
  </p:notesMasterIdLst>
  <p:handoutMasterIdLst>
    <p:handoutMasterId r:id="rId11"/>
  </p:handoutMasterIdLst>
  <p:sldIdLst>
    <p:sldId id="268" r:id="rId5"/>
    <p:sldId id="261" r:id="rId6"/>
    <p:sldId id="270" r:id="rId7"/>
    <p:sldId id="271" r:id="rId8"/>
    <p:sldId id="267" r:id="rId9"/>
  </p:sldIdLst>
  <p:sldSz cx="12192000" cy="6858000"/>
  <p:notesSz cx="6858000" cy="9144000"/>
  <p:defaultTextStyle>
    <a:defPPr rtl="0">
      <a:defRPr lang="de-D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580"/>
  </p:normalViewPr>
  <p:slideViewPr>
    <p:cSldViewPr snapToGrid="0" snapToObjects="1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6" d="100"/>
          <a:sy n="86" d="100"/>
        </p:scale>
        <p:origin x="299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="" xmlns:a16="http://schemas.microsoft.com/office/drawing/2014/main" id="{227E7D38-EF0A-4CC5-953A-33BF8122B08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="" xmlns:a16="http://schemas.microsoft.com/office/drawing/2014/main" id="{224F6283-91D5-402C-BFFD-45060F24AE5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EC6D9A-9721-4C71-9CCF-624BE71C7E30}" type="datetimeFigureOut">
              <a:rPr lang="de-DE" smtClean="0"/>
              <a:t>22.09.2021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="" xmlns:a16="http://schemas.microsoft.com/office/drawing/2014/main" id="{E9F09A4B-67C9-4CE6-9C51-73B10DEE537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="" xmlns:a16="http://schemas.microsoft.com/office/drawing/2014/main" id="{BAD56EB4-A686-4CC0-8E4D-BC4CC72733F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B7FC87-8386-4C33-A9C4-75165A3928DC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47949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noProof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01492-315C-4F52-9FE7-97A321A0C63D}" type="datetimeFigureOut">
              <a:rPr lang="de-DE" noProof="0" smtClean="0"/>
              <a:t>22.09.2021</a:t>
            </a:fld>
            <a:endParaRPr lang="de-DE" noProof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noProof="0" dirty="0"/>
              <a:t>Textmasterformate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  <a:p>
            <a:pPr lvl="4"/>
            <a:r>
              <a:rPr lang="de-DE" noProof="0" dirty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noProof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345F7-83D9-4474-819F-0215724EBD06}" type="slidenum">
              <a:rPr lang="de-DE" noProof="0" smtClean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738702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345F7-83D9-4474-819F-0215724EBD06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989425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345F7-83D9-4474-819F-0215724EBD06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282268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345F7-83D9-4474-819F-0215724EBD06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30045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2589213" y="2514600"/>
            <a:ext cx="8915399" cy="2262781"/>
          </a:xfrm>
        </p:spPr>
        <p:txBody>
          <a:bodyPr rtlCol="0" anchor="b">
            <a:normAutofit/>
          </a:bodyPr>
          <a:lstStyle>
            <a:lvl1pPr>
              <a:defRPr sz="5400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2589213" y="4777379"/>
            <a:ext cx="8915399" cy="1126283"/>
          </a:xfrm>
        </p:spPr>
        <p:txBody>
          <a:bodyPr rtlCol="0"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de-DE" noProof="0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707312B-C253-4D65-AACA-81677988A97C}" type="datetime1">
              <a:rPr lang="de-DE" noProof="0" smtClean="0"/>
              <a:t>22.09.2021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7" name="Freihand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63275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92925" y="624110"/>
            <a:ext cx="8911687" cy="1280890"/>
          </a:xfrm>
        </p:spPr>
        <p:txBody>
          <a:bodyPr rtlCol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2589212" y="2133600"/>
            <a:ext cx="8915400" cy="3777622"/>
          </a:xfrm>
        </p:spPr>
        <p:txBody>
          <a:bodyPr rtlCol="0"/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3091D11-2887-41E7-B876-C635CACEE68C}" type="datetime1">
              <a:rPr lang="de-DE" noProof="0" smtClean="0"/>
              <a:t>22.09.2021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8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071431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2" y="2058750"/>
            <a:ext cx="8915399" cy="1468800"/>
          </a:xfrm>
        </p:spPr>
        <p:txBody>
          <a:bodyPr rtlCol="0" anchor="b"/>
          <a:lstStyle>
            <a:lvl1pPr algn="l">
              <a:defRPr sz="4000" b="0" cap="none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 hasCustomPrompt="1"/>
          </p:nvPr>
        </p:nvSpPr>
        <p:spPr>
          <a:xfrm>
            <a:off x="2589212" y="3530129"/>
            <a:ext cx="8915399" cy="860400"/>
          </a:xfrm>
        </p:spPr>
        <p:txBody>
          <a:bodyPr rtlCol="0"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353FAA1-F31C-458F-BB2D-860B25D1AA03}" type="datetime1">
              <a:rPr lang="de-DE" noProof="0" smtClean="0"/>
              <a:t>22.09.2021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044390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 hasCustomPrompt="1"/>
          </p:nvPr>
        </p:nvSpPr>
        <p:spPr>
          <a:xfrm>
            <a:off x="2589212" y="2133600"/>
            <a:ext cx="4313864" cy="3777622"/>
          </a:xfrm>
        </p:spPr>
        <p:txBody>
          <a:bodyPr rtlCol="0">
            <a:normAutofit/>
          </a:bodyPr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 hasCustomPrompt="1"/>
          </p:nvPr>
        </p:nvSpPr>
        <p:spPr>
          <a:xfrm>
            <a:off x="7190747" y="2126222"/>
            <a:ext cx="4313864" cy="3777622"/>
          </a:xfrm>
        </p:spPr>
        <p:txBody>
          <a:bodyPr rtlCol="0">
            <a:normAutofit/>
          </a:bodyPr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47D0C2C-1DFE-4990-9F8B-6411888F96D5}" type="datetime1">
              <a:rPr lang="de-DE" noProof="0" smtClean="0"/>
              <a:t>22.09.2021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10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545651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el 9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 hasCustomPrompt="1"/>
          </p:nvPr>
        </p:nvSpPr>
        <p:spPr>
          <a:xfrm>
            <a:off x="2939373" y="1972703"/>
            <a:ext cx="3992732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 hasCustomPrompt="1"/>
          </p:nvPr>
        </p:nvSpPr>
        <p:spPr>
          <a:xfrm>
            <a:off x="2589212" y="2548966"/>
            <a:ext cx="4342893" cy="3354060"/>
          </a:xfrm>
        </p:spPr>
        <p:txBody>
          <a:bodyPr rtlCol="0">
            <a:normAutofit/>
          </a:bodyPr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 hasCustomPrompt="1"/>
          </p:nvPr>
        </p:nvSpPr>
        <p:spPr>
          <a:xfrm>
            <a:off x="7506629" y="1969475"/>
            <a:ext cx="3999001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 hasCustomPrompt="1"/>
          </p:nvPr>
        </p:nvSpPr>
        <p:spPr>
          <a:xfrm>
            <a:off x="7166957" y="2545738"/>
            <a:ext cx="4338674" cy="3354060"/>
          </a:xfrm>
        </p:spPr>
        <p:txBody>
          <a:bodyPr rtlCol="0">
            <a:normAutofit/>
          </a:bodyPr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B515C5C-8B10-4A97-9EBE-96B3BD5EB249}" type="datetime1">
              <a:rPr lang="de-DE" noProof="0" smtClean="0"/>
              <a:t>22.09.2021</a:t>
            </a:fld>
            <a:endParaRPr lang="de-DE" noProof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12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858928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AC3E42-8F8A-4010-9D67-0E884612493F}" type="datetime1">
              <a:rPr lang="de-DE" noProof="0" smtClean="0"/>
              <a:t>22.09.2021</a:t>
            </a:fld>
            <a:endParaRPr lang="de-DE" noProof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7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312232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1E8F3EA-C15F-4E9F-AE78-CC6CE4845224}" type="datetime1">
              <a:rPr lang="de-DE" noProof="0" smtClean="0"/>
              <a:t>22.09.2021</a:t>
            </a:fld>
            <a:endParaRPr lang="de-DE" noProof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6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945293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2" y="446088"/>
            <a:ext cx="3505199" cy="976312"/>
          </a:xfrm>
        </p:spPr>
        <p:txBody>
          <a:bodyPr rtlCol="0" anchor="b"/>
          <a:lstStyle>
            <a:lvl1pPr algn="l">
              <a:defRPr sz="2000" b="0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6323012" y="446088"/>
            <a:ext cx="5181600" cy="5414963"/>
          </a:xfrm>
        </p:spPr>
        <p:txBody>
          <a:bodyPr rtlCol="0" anchor="ctr">
            <a:normAutofit/>
          </a:bodyPr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2" y="1598613"/>
            <a:ext cx="3505199" cy="4262436"/>
          </a:xfrm>
        </p:spPr>
        <p:txBody>
          <a:bodyPr rtlCol="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0BAD6F1-0738-4064-ACE4-2C4E07A2BBEB}" type="datetime1">
              <a:rPr lang="de-DE" noProof="0" smtClean="0"/>
              <a:t>22.09.2021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764066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3" y="4800600"/>
            <a:ext cx="8915400" cy="566738"/>
          </a:xfrm>
        </p:spPr>
        <p:txBody>
          <a:bodyPr rtlCol="0" anchor="b">
            <a:normAutofit/>
          </a:bodyPr>
          <a:lstStyle>
            <a:lvl1pPr algn="l">
              <a:defRPr sz="2400" b="0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589212" y="634965"/>
            <a:ext cx="8915400" cy="3854970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de-DE" noProof="0"/>
              <a:t>Klicken Sie, um ein Bild hinzuzufügen.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367338"/>
            <a:ext cx="8915400" cy="493712"/>
          </a:xfrm>
        </p:spPr>
        <p:txBody>
          <a:bodyPr rtlCol="0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5C3F4F3-C11E-49B8-AEB4-89A7CD6B2D22}" type="datetime1">
              <a:rPr lang="de-DE" noProof="0" smtClean="0"/>
              <a:t>22.09.2021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245432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2" y="609600"/>
            <a:ext cx="8915399" cy="3117040"/>
          </a:xfrm>
        </p:spPr>
        <p:txBody>
          <a:bodyPr rtlCol="0" anchor="ctr">
            <a:normAutofit/>
          </a:bodyPr>
          <a:lstStyle>
            <a:lvl1pPr algn="l">
              <a:defRPr sz="4800" b="0" cap="none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 hasCustomPrompt="1"/>
          </p:nvPr>
        </p:nvSpPr>
        <p:spPr>
          <a:xfrm>
            <a:off x="2589212" y="4354046"/>
            <a:ext cx="8915399" cy="1555864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B09A81A-8641-4C18-80AF-0D67D423D4FA}" type="datetime1">
              <a:rPr lang="de-DE" noProof="0" smtClean="0"/>
              <a:t>22.09.2021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128892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849949" y="609600"/>
            <a:ext cx="8393926" cy="2895600"/>
          </a:xfrm>
        </p:spPr>
        <p:txBody>
          <a:bodyPr rtlCol="0" anchor="ctr">
            <a:normAutofit/>
          </a:bodyPr>
          <a:lstStyle>
            <a:lvl1pPr algn="l">
              <a:defRPr sz="4800" b="0" cap="none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13" name="Textplatzhalter 9"/>
          <p:cNvSpPr>
            <a:spLocks noGrp="1"/>
          </p:cNvSpPr>
          <p:nvPr>
            <p:ph type="body" sz="quarter" idx="13" hasCustomPrompt="1"/>
          </p:nvPr>
        </p:nvSpPr>
        <p:spPr>
          <a:xfrm>
            <a:off x="3275012" y="3505200"/>
            <a:ext cx="7536554" cy="381000"/>
          </a:xfrm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 hasCustomPrompt="1"/>
          </p:nvPr>
        </p:nvSpPr>
        <p:spPr>
          <a:xfrm>
            <a:off x="2589212" y="4354046"/>
            <a:ext cx="8915399" cy="1555864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1127B1B-BA6C-480A-A521-8595085F0CEF}" type="datetime1">
              <a:rPr lang="de-DE" noProof="0" smtClean="0"/>
              <a:t>22.09.2021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11" name="Freihand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  <p:sp>
        <p:nvSpPr>
          <p:cNvPr id="14" name="Textfeld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de-DE" sz="8000" noProof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"</a:t>
            </a:r>
          </a:p>
        </p:txBody>
      </p:sp>
      <p:sp>
        <p:nvSpPr>
          <p:cNvPr id="15" name="Textfeld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de-DE" sz="8000" noProof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"</a:t>
            </a:r>
          </a:p>
        </p:txBody>
      </p:sp>
    </p:spTree>
    <p:extLst>
      <p:ext uri="{BB962C8B-B14F-4D97-AF65-F5344CB8AC3E}">
        <p14:creationId xmlns:p14="http://schemas.microsoft.com/office/powerpoint/2010/main" val="41959609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isiten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3" y="2438400"/>
            <a:ext cx="8915400" cy="2724845"/>
          </a:xfrm>
        </p:spPr>
        <p:txBody>
          <a:bodyPr rtlCol="0" anchor="b">
            <a:normAutofit/>
          </a:bodyPr>
          <a:lstStyle>
            <a:lvl1pPr algn="l">
              <a:defRPr sz="4800" b="0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 rtl="0">
              <a:buNone/>
            </a:pPr>
            <a:r>
              <a:rPr lang="de-DE" noProof="0"/>
              <a:t>Textmasterformate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49C159A-F464-4392-93FB-C0D9590C351B}" type="datetime1">
              <a:rPr lang="de-DE" noProof="0" smtClean="0"/>
              <a:t>22.09.2021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1913757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Visiten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1"/>
          <p:cNvSpPr>
            <a:spLocks noGrp="1"/>
          </p:cNvSpPr>
          <p:nvPr>
            <p:ph type="title" hasCustomPrompt="1"/>
          </p:nvPr>
        </p:nvSpPr>
        <p:spPr>
          <a:xfrm>
            <a:off x="2849949" y="609600"/>
            <a:ext cx="8393926" cy="2895600"/>
          </a:xfrm>
        </p:spPr>
        <p:txBody>
          <a:bodyPr rtlCol="0" anchor="ctr">
            <a:normAutofit/>
          </a:bodyPr>
          <a:lstStyle>
            <a:lvl1pPr algn="l">
              <a:defRPr sz="4800" b="0" cap="none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21" name="Textplatzhalter 9"/>
          <p:cNvSpPr>
            <a:spLocks noGrp="1"/>
          </p:cNvSpPr>
          <p:nvPr>
            <p:ph type="body" sz="quarter" idx="13" hasCustomPrompt="1"/>
          </p:nvPr>
        </p:nvSpPr>
        <p:spPr>
          <a:xfrm>
            <a:off x="2589212" y="4343400"/>
            <a:ext cx="8915400" cy="838200"/>
          </a:xfrm>
        </p:spPr>
        <p:txBody>
          <a:bodyPr rtlCol="0"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 rtl="0">
              <a:buNone/>
            </a:pPr>
            <a:r>
              <a:rPr lang="de-DE" noProof="0"/>
              <a:t>Textmasterformate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EAB628B-90B5-4C76-8FE4-CD95CD6F7823}" type="datetime1">
              <a:rPr lang="de-DE" noProof="0" smtClean="0"/>
              <a:t>22.09.2021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11" name="Freihand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  <p:sp>
        <p:nvSpPr>
          <p:cNvPr id="17" name="Textfeld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de-DE" sz="8000" noProof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"</a:t>
            </a:r>
          </a:p>
        </p:txBody>
      </p:sp>
      <p:sp>
        <p:nvSpPr>
          <p:cNvPr id="18" name="Textfeld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de-DE" sz="8000" noProof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"</a:t>
            </a:r>
          </a:p>
        </p:txBody>
      </p:sp>
    </p:spTree>
    <p:extLst>
      <p:ext uri="{BB962C8B-B14F-4D97-AF65-F5344CB8AC3E}">
        <p14:creationId xmlns:p14="http://schemas.microsoft.com/office/powerpoint/2010/main" val="31404530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ahr oder fals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2" y="627407"/>
            <a:ext cx="8915399" cy="2880020"/>
          </a:xfrm>
        </p:spPr>
        <p:txBody>
          <a:bodyPr rtlCol="0" anchor="ctr">
            <a:normAutofit/>
          </a:bodyPr>
          <a:lstStyle>
            <a:lvl1pPr algn="l">
              <a:defRPr sz="4800" b="0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21" name="Textplatzhalter 9"/>
          <p:cNvSpPr>
            <a:spLocks noGrp="1"/>
          </p:cNvSpPr>
          <p:nvPr>
            <p:ph type="body" sz="quarter" idx="13" hasCustomPrompt="1"/>
          </p:nvPr>
        </p:nvSpPr>
        <p:spPr>
          <a:xfrm>
            <a:off x="2589212" y="4343400"/>
            <a:ext cx="8915400" cy="838200"/>
          </a:xfrm>
        </p:spPr>
        <p:txBody>
          <a:bodyPr rtlCol="0"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 rtl="0">
              <a:buNone/>
            </a:pPr>
            <a:r>
              <a:rPr lang="de-DE" noProof="0"/>
              <a:t>Textmasterformate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1667E5B-48F2-4DBF-B280-72653F57441C}" type="datetime1">
              <a:rPr lang="de-DE" noProof="0" smtClean="0"/>
              <a:t>22.09.2021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0633803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 anchor="t"/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D15E578-6F92-40D4-9A6F-C7006C13D510}" type="datetime1">
              <a:rPr lang="de-DE" noProof="0" smtClean="0"/>
              <a:t>22.09.2021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8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9013218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 hasCustomPrompt="1"/>
          </p:nvPr>
        </p:nvSpPr>
        <p:spPr>
          <a:xfrm>
            <a:off x="9294812" y="627405"/>
            <a:ext cx="2207601" cy="5283817"/>
          </a:xfrm>
        </p:spPr>
        <p:txBody>
          <a:bodyPr vert="eaVert" rtlCol="0" anchor="ctr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 hasCustomPrompt="1"/>
          </p:nvPr>
        </p:nvSpPr>
        <p:spPr>
          <a:xfrm>
            <a:off x="2589212" y="627405"/>
            <a:ext cx="6477000" cy="5283817"/>
          </a:xfrm>
        </p:spPr>
        <p:txBody>
          <a:bodyPr vert="eaVert" rtlCol="0"/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4411877-0E54-4A2C-8238-7EEE2EBE253B}" type="datetime1">
              <a:rPr lang="de-DE" noProof="0" smtClean="0"/>
              <a:t>22.09.2021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8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619130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uppe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24" name="Freihand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ihand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ihand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Freihand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ihand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Freihand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Freihand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Freihand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Freihand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3" name="Freihand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4" name="Freihand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5" name="Freihand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10" name="Gruppe 9"/>
          <p:cNvGrpSpPr/>
          <p:nvPr/>
        </p:nvGrpSpPr>
        <p:grpSpPr>
          <a:xfrm>
            <a:off x="27221" y="-30"/>
            <a:ext cx="2356674" cy="6853283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11" name="Freihandform 27"/>
            <p:cNvSpPr/>
            <p:nvPr/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2" name="Freihand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3" name="Freihand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ihand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ihand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ihand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ihand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ihand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ihand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ihand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ihand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ihand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7" name="Rechteck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de-DE" noProof="0" dirty="0"/>
              <a:t>Textmasterformate bearbeiten</a:t>
            </a:r>
          </a:p>
          <a:p>
            <a:pPr lvl="1" rtl="0"/>
            <a:r>
              <a:rPr lang="de-DE" noProof="0" dirty="0"/>
              <a:t>Zweite Ebene</a:t>
            </a:r>
          </a:p>
          <a:p>
            <a:pPr lvl="2" rtl="0"/>
            <a:r>
              <a:rPr lang="de-DE" noProof="0" dirty="0"/>
              <a:t>Dritte Ebene</a:t>
            </a:r>
          </a:p>
          <a:p>
            <a:pPr lvl="3" rtl="0"/>
            <a:r>
              <a:rPr lang="de-DE" noProof="0" dirty="0"/>
              <a:t>Vierte Ebene</a:t>
            </a:r>
          </a:p>
          <a:p>
            <a:pPr lvl="4" rtl="0"/>
            <a:r>
              <a:rPr lang="de-DE" noProof="0" dirty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183E4197-86B0-470F-BEC9-7D935231D218}" type="datetime1">
              <a:rPr lang="de-DE" noProof="0" smtClean="0"/>
              <a:t>22.09.2021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de-DE" noProof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609523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  <p:sldLayoutId id="2147483781" r:id="rId14"/>
    <p:sldLayoutId id="2147483782" r:id="rId15"/>
    <p:sldLayoutId id="2147483783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4.m4a"/><Relationship Id="rId7" Type="http://schemas.openxmlformats.org/officeDocument/2006/relationships/image" Target="../media/image3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jpe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4.m4a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71000">
              <a:schemeClr val="accent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hteck 17">
            <a:extLst>
              <a:ext uri="{FF2B5EF4-FFF2-40B4-BE49-F238E27FC236}">
                <a16:creationId xmlns="" xmlns:a16="http://schemas.microsoft.com/office/drawing/2014/main" id="{93F2CC0B-D5F1-40B8-9CC6-4A36850B66F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pic>
        <p:nvPicPr>
          <p:cNvPr id="5" name="Bild 4" descr="helle Punkte">
            <a:extLst>
              <a:ext uri="{FF2B5EF4-FFF2-40B4-BE49-F238E27FC236}">
                <a16:creationId xmlns="" xmlns:a16="http://schemas.microsoft.com/office/drawing/2014/main" id="{1A23FE0C-9A67-334E-9B7F-83AA9CF636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="" xmlns:a16="http://schemas.microsoft.com/office/drawing/2014/main" id="{F266081D-517B-5D43-A7B4-E67DDEDC0B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rtlCol="0">
            <a:normAutofit/>
          </a:bodyPr>
          <a:lstStyle/>
          <a:p>
            <a:pPr rtl="0"/>
            <a:r>
              <a:rPr lang="de-DE" dirty="0"/>
              <a:t>Das Pronomen „es“</a:t>
            </a:r>
          </a:p>
        </p:txBody>
      </p:sp>
      <p:sp>
        <p:nvSpPr>
          <p:cNvPr id="13" name="Untertitel 12">
            <a:extLst>
              <a:ext uri="{FF2B5EF4-FFF2-40B4-BE49-F238E27FC236}">
                <a16:creationId xmlns="" xmlns:a16="http://schemas.microsoft.com/office/drawing/2014/main" id="{F05262DB-6398-4AF9-96A3-041CFB1123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rtlCol="0">
            <a:normAutofit/>
          </a:bodyPr>
          <a:lstStyle/>
          <a:p>
            <a:pPr rtl="0"/>
            <a:endParaRPr lang="de-DE" dirty="0"/>
          </a:p>
        </p:txBody>
      </p:sp>
      <p:grpSp>
        <p:nvGrpSpPr>
          <p:cNvPr id="20" name="Gruppe 19">
            <a:extLst>
              <a:ext uri="{FF2B5EF4-FFF2-40B4-BE49-F238E27FC236}">
                <a16:creationId xmlns="" xmlns:a16="http://schemas.microsoft.com/office/drawing/2014/main" id="{631C6CE6-1810-44ED-A6D7-3FF53040AE2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21" name="Freihandform 11">
              <a:extLst>
                <a:ext uri="{FF2B5EF4-FFF2-40B4-BE49-F238E27FC236}">
                  <a16:creationId xmlns="" xmlns:a16="http://schemas.microsoft.com/office/drawing/2014/main" id="{1F6D8BFE-D0D0-4BAE-9D5A-701DE7D3CEE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ihandform 12">
              <a:extLst>
                <a:ext uri="{FF2B5EF4-FFF2-40B4-BE49-F238E27FC236}">
                  <a16:creationId xmlns="" xmlns:a16="http://schemas.microsoft.com/office/drawing/2014/main" id="{53F86D30-CEDB-4D96-AF73-AA3CD5A437B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3" name="Freihandform 13">
              <a:extLst>
                <a:ext uri="{FF2B5EF4-FFF2-40B4-BE49-F238E27FC236}">
                  <a16:creationId xmlns="" xmlns:a16="http://schemas.microsoft.com/office/drawing/2014/main" id="{F5187540-C4C8-410C-A395-69FCB1C86C2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4" name="Freihandform 14">
              <a:extLst>
                <a:ext uri="{FF2B5EF4-FFF2-40B4-BE49-F238E27FC236}">
                  <a16:creationId xmlns="" xmlns:a16="http://schemas.microsoft.com/office/drawing/2014/main" id="{75BD6E4A-797C-451B-B08F-D99C1A9D13F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ihandform 15">
              <a:extLst>
                <a:ext uri="{FF2B5EF4-FFF2-40B4-BE49-F238E27FC236}">
                  <a16:creationId xmlns="" xmlns:a16="http://schemas.microsoft.com/office/drawing/2014/main" id="{0D241082-BAFA-462E-827B-5814B020F5C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ihandform 16">
              <a:extLst>
                <a:ext uri="{FF2B5EF4-FFF2-40B4-BE49-F238E27FC236}">
                  <a16:creationId xmlns="" xmlns:a16="http://schemas.microsoft.com/office/drawing/2014/main" id="{2920CCBD-116D-450B-9608-99F05F7D78A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Freihandform 17">
              <a:extLst>
                <a:ext uri="{FF2B5EF4-FFF2-40B4-BE49-F238E27FC236}">
                  <a16:creationId xmlns="" xmlns:a16="http://schemas.microsoft.com/office/drawing/2014/main" id="{A57CD3DE-CEAF-4BD4-A5EF-24B3E622BB5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ihandform 18">
              <a:extLst>
                <a:ext uri="{FF2B5EF4-FFF2-40B4-BE49-F238E27FC236}">
                  <a16:creationId xmlns="" xmlns:a16="http://schemas.microsoft.com/office/drawing/2014/main" id="{4EC3258C-366B-4629-A7D3-5173D3637D8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Freihandform 19">
              <a:extLst>
                <a:ext uri="{FF2B5EF4-FFF2-40B4-BE49-F238E27FC236}">
                  <a16:creationId xmlns="" xmlns:a16="http://schemas.microsoft.com/office/drawing/2014/main" id="{D444D63A-CE2B-4ACD-BA0E-4ADECAD86F0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Freihandform 20">
              <a:extLst>
                <a:ext uri="{FF2B5EF4-FFF2-40B4-BE49-F238E27FC236}">
                  <a16:creationId xmlns="" xmlns:a16="http://schemas.microsoft.com/office/drawing/2014/main" id="{7A504DF6-187A-4A54-96E8-3F3F28AAAA3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Freihandform 21">
              <a:extLst>
                <a:ext uri="{FF2B5EF4-FFF2-40B4-BE49-F238E27FC236}">
                  <a16:creationId xmlns="" xmlns:a16="http://schemas.microsoft.com/office/drawing/2014/main" id="{FE04C6F5-6DC5-4C7E-9278-9BE624FC782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Freihandform 22">
              <a:extLst>
                <a:ext uri="{FF2B5EF4-FFF2-40B4-BE49-F238E27FC236}">
                  <a16:creationId xmlns="" xmlns:a16="http://schemas.microsoft.com/office/drawing/2014/main" id="{94A02D9B-E6A9-4D6A-9D2A-D81C7680245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34" name="Gruppe 33">
            <a:extLst>
              <a:ext uri="{FF2B5EF4-FFF2-40B4-BE49-F238E27FC236}">
                <a16:creationId xmlns="" xmlns:a16="http://schemas.microsoft.com/office/drawing/2014/main" id="{B78034A6-3565-46AA-9E73-1C954666ABB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27224" y="-30"/>
            <a:ext cx="2356675" cy="6853284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35" name="Freihandform 27">
              <a:extLst>
                <a:ext uri="{FF2B5EF4-FFF2-40B4-BE49-F238E27FC236}">
                  <a16:creationId xmlns="" xmlns:a16="http://schemas.microsoft.com/office/drawing/2014/main" id="{04947AA2-A772-42CB-9CEC-065095D3DC7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6" name="Freihandform 28">
              <a:extLst>
                <a:ext uri="{FF2B5EF4-FFF2-40B4-BE49-F238E27FC236}">
                  <a16:creationId xmlns="" xmlns:a16="http://schemas.microsoft.com/office/drawing/2014/main" id="{83C52D84-DEC1-4E16-972E-8EEA5D52245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7" name="Freihandform 29">
              <a:extLst>
                <a:ext uri="{FF2B5EF4-FFF2-40B4-BE49-F238E27FC236}">
                  <a16:creationId xmlns="" xmlns:a16="http://schemas.microsoft.com/office/drawing/2014/main" id="{2036A28D-EF09-41F7-906F-CF4053615AE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8" name="Freihandform 30">
              <a:extLst>
                <a:ext uri="{FF2B5EF4-FFF2-40B4-BE49-F238E27FC236}">
                  <a16:creationId xmlns="" xmlns:a16="http://schemas.microsoft.com/office/drawing/2014/main" id="{EE8D92C7-C907-4120-95E3-80E3DC85BBA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9" name="Freihandform 31">
              <a:extLst>
                <a:ext uri="{FF2B5EF4-FFF2-40B4-BE49-F238E27FC236}">
                  <a16:creationId xmlns="" xmlns:a16="http://schemas.microsoft.com/office/drawing/2014/main" id="{BBCEAAB8-CD22-41D7-B330-702682A27CE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0" name="Freihandform 32">
              <a:extLst>
                <a:ext uri="{FF2B5EF4-FFF2-40B4-BE49-F238E27FC236}">
                  <a16:creationId xmlns="" xmlns:a16="http://schemas.microsoft.com/office/drawing/2014/main" id="{6BBC1FEE-3D72-492B-8D8A-BE1A55076F9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1" name="Freihandform 33">
              <a:extLst>
                <a:ext uri="{FF2B5EF4-FFF2-40B4-BE49-F238E27FC236}">
                  <a16:creationId xmlns="" xmlns:a16="http://schemas.microsoft.com/office/drawing/2014/main" id="{C28C6E5C-C393-435C-96A1-AA2859BDCB8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2" name="Freihandform 34">
              <a:extLst>
                <a:ext uri="{FF2B5EF4-FFF2-40B4-BE49-F238E27FC236}">
                  <a16:creationId xmlns="" xmlns:a16="http://schemas.microsoft.com/office/drawing/2014/main" id="{2C2C991F-AC51-4DF5-B8DD-19B08C1CBF4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3" name="Freihandform 35">
              <a:extLst>
                <a:ext uri="{FF2B5EF4-FFF2-40B4-BE49-F238E27FC236}">
                  <a16:creationId xmlns="" xmlns:a16="http://schemas.microsoft.com/office/drawing/2014/main" id="{9C916B5F-285D-4F5A-9085-6781753AFB3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4" name="Freihandform 36">
              <a:extLst>
                <a:ext uri="{FF2B5EF4-FFF2-40B4-BE49-F238E27FC236}">
                  <a16:creationId xmlns="" xmlns:a16="http://schemas.microsoft.com/office/drawing/2014/main" id="{0375DD5F-9D17-4873-B697-3D44A5EBEC7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5" name="Freihandform 37">
              <a:extLst>
                <a:ext uri="{FF2B5EF4-FFF2-40B4-BE49-F238E27FC236}">
                  <a16:creationId xmlns="" xmlns:a16="http://schemas.microsoft.com/office/drawing/2014/main" id="{A159BBC7-6A8B-4612-94A8-56323452C7B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6" name="Freihandform 38">
              <a:extLst>
                <a:ext uri="{FF2B5EF4-FFF2-40B4-BE49-F238E27FC236}">
                  <a16:creationId xmlns="" xmlns:a16="http://schemas.microsoft.com/office/drawing/2014/main" id="{177C901C-F8DE-4C99-95C8-F8CA1B84F76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48" name="Rechteck 47">
            <a:extLst>
              <a:ext uri="{FF2B5EF4-FFF2-40B4-BE49-F238E27FC236}">
                <a16:creationId xmlns="" xmlns:a16="http://schemas.microsoft.com/office/drawing/2014/main" id="{D1D655F2-6D15-4265-ADEE-EF0075C1394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0" name="Freihandform 69">
            <a:extLst>
              <a:ext uri="{FF2B5EF4-FFF2-40B4-BE49-F238E27FC236}">
                <a16:creationId xmlns="" xmlns:a16="http://schemas.microsoft.com/office/drawing/2014/main" id="{3248A930-1A6E-4EFB-8213-D1AC735BE06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12941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hteck 32">
            <a:extLst>
              <a:ext uri="{FF2B5EF4-FFF2-40B4-BE49-F238E27FC236}">
                <a16:creationId xmlns="" xmlns:a16="http://schemas.microsoft.com/office/drawing/2014/main" id="{A9D17E3F-9160-4D16-8F1D-F8FE94E2A5D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de-DE" dirty="0"/>
          </a:p>
        </p:txBody>
      </p:sp>
      <p:pic>
        <p:nvPicPr>
          <p:cNvPr id="13" name="Bild 12" descr="helle Punkte">
            <a:extLst>
              <a:ext uri="{FF2B5EF4-FFF2-40B4-BE49-F238E27FC236}">
                <a16:creationId xmlns="" xmlns:a16="http://schemas.microsoft.com/office/drawing/2014/main" id="{91359E98-53EA-154C-9838-95AAA23C9E6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duotone>
              <a:prstClr val="black"/>
              <a:schemeClr val="tx2">
                <a:tint val="45000"/>
                <a:satMod val="400000"/>
              </a:schemeClr>
            </a:duotone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="" xmlns:a16="http://schemas.microsoft.com/office/drawing/2014/main" id="{23F6D5E8-15CF-4755-910B-1B5A1E777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232232"/>
            <a:ext cx="8911687" cy="1280890"/>
          </a:xfrm>
        </p:spPr>
        <p:txBody>
          <a:bodyPr rtlCol="0">
            <a:normAutofit/>
          </a:bodyPr>
          <a:lstStyle/>
          <a:p>
            <a:pPr rtl="0"/>
            <a:r>
              <a:rPr lang="de-DE" dirty="0"/>
              <a:t>Syntaktischer Status von „es“: obligatorisch – nicht weglassbar</a:t>
            </a:r>
          </a:p>
        </p:txBody>
      </p:sp>
      <p:grpSp>
        <p:nvGrpSpPr>
          <p:cNvPr id="35" name="Gruppe 34">
            <a:extLst>
              <a:ext uri="{FF2B5EF4-FFF2-40B4-BE49-F238E27FC236}">
                <a16:creationId xmlns="" xmlns:a16="http://schemas.microsoft.com/office/drawing/2014/main" id="{93DBB853-C277-42C7-80D0-110A8842ED5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36" name="Freihandform 11">
              <a:extLst>
                <a:ext uri="{FF2B5EF4-FFF2-40B4-BE49-F238E27FC236}">
                  <a16:creationId xmlns="" xmlns:a16="http://schemas.microsoft.com/office/drawing/2014/main" id="{8D2CA353-4AC3-432A-8704-A618563EECF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7" name="Freihandform 12">
              <a:extLst>
                <a:ext uri="{FF2B5EF4-FFF2-40B4-BE49-F238E27FC236}">
                  <a16:creationId xmlns="" xmlns:a16="http://schemas.microsoft.com/office/drawing/2014/main" id="{71685CFF-C2D8-4119-9CDA-50491485375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8" name="Freihandform 13">
              <a:extLst>
                <a:ext uri="{FF2B5EF4-FFF2-40B4-BE49-F238E27FC236}">
                  <a16:creationId xmlns="" xmlns:a16="http://schemas.microsoft.com/office/drawing/2014/main" id="{119C20C9-05B5-4384-9F4E-B4B8FA299CD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9" name="Freihandform 14">
              <a:extLst>
                <a:ext uri="{FF2B5EF4-FFF2-40B4-BE49-F238E27FC236}">
                  <a16:creationId xmlns="" xmlns:a16="http://schemas.microsoft.com/office/drawing/2014/main" id="{F78ACAA7-E69F-43D4-919F-59DCA6482D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0" name="Freihandform 15">
              <a:extLst>
                <a:ext uri="{FF2B5EF4-FFF2-40B4-BE49-F238E27FC236}">
                  <a16:creationId xmlns="" xmlns:a16="http://schemas.microsoft.com/office/drawing/2014/main" id="{96704AC3-E553-4428-AD42-796DD344ADA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1" name="Freihandform 16">
              <a:extLst>
                <a:ext uri="{FF2B5EF4-FFF2-40B4-BE49-F238E27FC236}">
                  <a16:creationId xmlns="" xmlns:a16="http://schemas.microsoft.com/office/drawing/2014/main" id="{3144CE2D-2D9E-4E16-92AA-F685E45492E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2" name="Freihandform 17">
              <a:extLst>
                <a:ext uri="{FF2B5EF4-FFF2-40B4-BE49-F238E27FC236}">
                  <a16:creationId xmlns="" xmlns:a16="http://schemas.microsoft.com/office/drawing/2014/main" id="{CD4C0C99-C139-4838-92A2-2C05514812E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3" name="Freihandform 18">
              <a:extLst>
                <a:ext uri="{FF2B5EF4-FFF2-40B4-BE49-F238E27FC236}">
                  <a16:creationId xmlns="" xmlns:a16="http://schemas.microsoft.com/office/drawing/2014/main" id="{6D356AA9-ECE0-4E40-A277-44AC6EF7650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4" name="Freihandform 19">
              <a:extLst>
                <a:ext uri="{FF2B5EF4-FFF2-40B4-BE49-F238E27FC236}">
                  <a16:creationId xmlns="" xmlns:a16="http://schemas.microsoft.com/office/drawing/2014/main" id="{5A9C3CFE-942C-43DB-9652-8B2647552B4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5" name="Freihandform 20">
              <a:extLst>
                <a:ext uri="{FF2B5EF4-FFF2-40B4-BE49-F238E27FC236}">
                  <a16:creationId xmlns="" xmlns:a16="http://schemas.microsoft.com/office/drawing/2014/main" id="{F3DDB2C0-7B2C-4BA5-8ECA-4632746722D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6" name="Freihandform 21">
              <a:extLst>
                <a:ext uri="{FF2B5EF4-FFF2-40B4-BE49-F238E27FC236}">
                  <a16:creationId xmlns="" xmlns:a16="http://schemas.microsoft.com/office/drawing/2014/main" id="{CCB346B3-FD72-422B-9688-F54E77399A3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7" name="Freihandform 22">
              <a:extLst>
                <a:ext uri="{FF2B5EF4-FFF2-40B4-BE49-F238E27FC236}">
                  <a16:creationId xmlns="" xmlns:a16="http://schemas.microsoft.com/office/drawing/2014/main" id="{A5E738B1-537A-48F5-B99B-72BF4EA8B0A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49" name="Gruppe 48">
            <a:extLst>
              <a:ext uri="{FF2B5EF4-FFF2-40B4-BE49-F238E27FC236}">
                <a16:creationId xmlns="" xmlns:a16="http://schemas.microsoft.com/office/drawing/2014/main" id="{65CAAAF8-C872-447C-BCD0-F5CD3016C56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27224" y="-30"/>
            <a:ext cx="2356675" cy="6853284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50" name="Freihandform 27">
              <a:extLst>
                <a:ext uri="{FF2B5EF4-FFF2-40B4-BE49-F238E27FC236}">
                  <a16:creationId xmlns="" xmlns:a16="http://schemas.microsoft.com/office/drawing/2014/main" id="{3CD192F9-4898-4362-B1A2-3DDAA54614A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1" name="Freihandform 28">
              <a:extLst>
                <a:ext uri="{FF2B5EF4-FFF2-40B4-BE49-F238E27FC236}">
                  <a16:creationId xmlns="" xmlns:a16="http://schemas.microsoft.com/office/drawing/2014/main" id="{25658BAB-0A60-4CAE-B735-5297A284A9E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2" name="Freihandform 29">
              <a:extLst>
                <a:ext uri="{FF2B5EF4-FFF2-40B4-BE49-F238E27FC236}">
                  <a16:creationId xmlns="" xmlns:a16="http://schemas.microsoft.com/office/drawing/2014/main" id="{B176DB7C-2C45-4E08-956B-5D2E339C755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3" name="Freihandform 30">
              <a:extLst>
                <a:ext uri="{FF2B5EF4-FFF2-40B4-BE49-F238E27FC236}">
                  <a16:creationId xmlns="" xmlns:a16="http://schemas.microsoft.com/office/drawing/2014/main" id="{671B014E-7E67-4978-A9AB-7C6E2F99FDA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4" name="Freihandform 31">
              <a:extLst>
                <a:ext uri="{FF2B5EF4-FFF2-40B4-BE49-F238E27FC236}">
                  <a16:creationId xmlns="" xmlns:a16="http://schemas.microsoft.com/office/drawing/2014/main" id="{193156F8-3B15-4064-8C4B-F21ED4F376A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5" name="Freihandform 32">
              <a:extLst>
                <a:ext uri="{FF2B5EF4-FFF2-40B4-BE49-F238E27FC236}">
                  <a16:creationId xmlns="" xmlns:a16="http://schemas.microsoft.com/office/drawing/2014/main" id="{96B721A4-876F-43D1-B231-585A55B38F5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6" name="Freihandform 33">
              <a:extLst>
                <a:ext uri="{FF2B5EF4-FFF2-40B4-BE49-F238E27FC236}">
                  <a16:creationId xmlns="" xmlns:a16="http://schemas.microsoft.com/office/drawing/2014/main" id="{3D9AB238-BB7F-4D15-83B0-BD6CA92CC7F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7" name="Freihandform 34">
              <a:extLst>
                <a:ext uri="{FF2B5EF4-FFF2-40B4-BE49-F238E27FC236}">
                  <a16:creationId xmlns="" xmlns:a16="http://schemas.microsoft.com/office/drawing/2014/main" id="{85F91E03-6B79-4561-AADA-9D9EE519498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8" name="Freihandform 35">
              <a:extLst>
                <a:ext uri="{FF2B5EF4-FFF2-40B4-BE49-F238E27FC236}">
                  <a16:creationId xmlns="" xmlns:a16="http://schemas.microsoft.com/office/drawing/2014/main" id="{A2B05A7B-02BB-4384-AB3F-6300769C06E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9" name="Freihandform 36">
              <a:extLst>
                <a:ext uri="{FF2B5EF4-FFF2-40B4-BE49-F238E27FC236}">
                  <a16:creationId xmlns="" xmlns:a16="http://schemas.microsoft.com/office/drawing/2014/main" id="{10C0CEA7-547A-4AB3-99B0-971B1E98AB9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60" name="Freihandform 37">
              <a:extLst>
                <a:ext uri="{FF2B5EF4-FFF2-40B4-BE49-F238E27FC236}">
                  <a16:creationId xmlns="" xmlns:a16="http://schemas.microsoft.com/office/drawing/2014/main" id="{643A7C23-A309-4BDC-AC90-7E150B0A7A4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61" name="Freihandform 38">
              <a:extLst>
                <a:ext uri="{FF2B5EF4-FFF2-40B4-BE49-F238E27FC236}">
                  <a16:creationId xmlns="" xmlns:a16="http://schemas.microsoft.com/office/drawing/2014/main" id="{CDFCEA60-6323-4E47-A467-83E3D32C0B9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63" name="Rechteck 62">
            <a:extLst>
              <a:ext uri="{FF2B5EF4-FFF2-40B4-BE49-F238E27FC236}">
                <a16:creationId xmlns="" xmlns:a16="http://schemas.microsoft.com/office/drawing/2014/main" id="{42D62A3B-08B7-4F45-B0BC-A23B2CC9C30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5" name="Freihandform 11">
            <a:extLst>
              <a:ext uri="{FF2B5EF4-FFF2-40B4-BE49-F238E27FC236}">
                <a16:creationId xmlns="" xmlns:a16="http://schemas.microsoft.com/office/drawing/2014/main" id="{7527CAFC-17AC-48FE-AB33-811D38361FC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Inhaltsplatzhalter 3">
            <a:extLst>
              <a:ext uri="{FF2B5EF4-FFF2-40B4-BE49-F238E27FC236}">
                <a16:creationId xmlns="" xmlns:a16="http://schemas.microsoft.com/office/drawing/2014/main" id="{AB5034A5-B309-456E-B354-FCD2DDE961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734" y="1569236"/>
            <a:ext cx="10734878" cy="50023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2400" b="1" dirty="0"/>
              <a:t>Personalpronomen mit Satzgliedstatus </a:t>
            </a:r>
          </a:p>
          <a:p>
            <a:pPr marL="0" indent="0">
              <a:buNone/>
            </a:pPr>
            <a:r>
              <a:rPr lang="de-DE" b="1" dirty="0"/>
              <a:t>Subjekt: </a:t>
            </a:r>
            <a:r>
              <a:rPr lang="de-DE" b="1" i="1" dirty="0">
                <a:solidFill>
                  <a:srgbClr val="FF0000"/>
                </a:solidFill>
              </a:rPr>
              <a:t>Es</a:t>
            </a:r>
            <a:r>
              <a:rPr lang="de-DE" i="1" dirty="0"/>
              <a:t> funktioniert heute nicht.</a:t>
            </a:r>
            <a:r>
              <a:rPr lang="de-DE" b="1" dirty="0"/>
              <a:t> </a:t>
            </a:r>
          </a:p>
          <a:p>
            <a:pPr marL="0" indent="0">
              <a:buNone/>
            </a:pPr>
            <a:r>
              <a:rPr lang="de-DE" b="1" dirty="0"/>
              <a:t>Repräsentant für einen ganzen Satz oder für ein Adjektiv: </a:t>
            </a:r>
            <a:r>
              <a:rPr lang="de-DE" i="1" dirty="0"/>
              <a:t>Sie sagt, dass der Test einfach war. –  Ich meine </a:t>
            </a:r>
            <a:r>
              <a:rPr lang="de-DE" b="1" i="1" dirty="0">
                <a:solidFill>
                  <a:srgbClr val="FF0000"/>
                </a:solidFill>
              </a:rPr>
              <a:t>es</a:t>
            </a:r>
            <a:r>
              <a:rPr lang="de-DE" i="1" dirty="0"/>
              <a:t> auch</a:t>
            </a:r>
            <a:r>
              <a:rPr lang="de-DE" dirty="0"/>
              <a:t>. </a:t>
            </a:r>
            <a:endParaRPr lang="de-DE" b="1" dirty="0"/>
          </a:p>
          <a:p>
            <a:pPr marL="0" indent="0">
              <a:buNone/>
            </a:pPr>
            <a:r>
              <a:rPr lang="de-DE" b="1" dirty="0"/>
              <a:t>Prädikativ: </a:t>
            </a:r>
            <a:r>
              <a:rPr lang="de-DE" i="1" dirty="0"/>
              <a:t>Mein Auto ist neu und mein Fahrrad ist </a:t>
            </a:r>
            <a:r>
              <a:rPr lang="de-DE" b="1" i="1" dirty="0">
                <a:solidFill>
                  <a:srgbClr val="FF0000"/>
                </a:solidFill>
              </a:rPr>
              <a:t>es</a:t>
            </a:r>
            <a:r>
              <a:rPr lang="de-DE" i="1" dirty="0"/>
              <a:t> auch</a:t>
            </a:r>
            <a:r>
              <a:rPr lang="de-DE" dirty="0"/>
              <a:t>.</a:t>
            </a:r>
            <a:r>
              <a:rPr lang="de-DE" b="1" dirty="0"/>
              <a:t> </a:t>
            </a:r>
          </a:p>
          <a:p>
            <a:pPr marL="0" indent="0">
              <a:buNone/>
            </a:pPr>
            <a:endParaRPr lang="de-DE" i="1" dirty="0"/>
          </a:p>
          <a:p>
            <a:r>
              <a:rPr lang="de-DE" dirty="0"/>
              <a:t>– weglassbar</a:t>
            </a:r>
          </a:p>
          <a:p>
            <a:r>
              <a:rPr lang="de-DE" dirty="0"/>
              <a:t>+ ersetzbar (</a:t>
            </a:r>
            <a:r>
              <a:rPr lang="de-DE" i="1" dirty="0"/>
              <a:t>Die Maschine funktioniert heute nicht. / Ich meine auch, dass der Test einfach war. / Mein Auto ist neu und mein Fahrrad ist auch neu.)</a:t>
            </a:r>
          </a:p>
          <a:p>
            <a:r>
              <a:rPr lang="de-DE" dirty="0"/>
              <a:t>+ verschiebbar </a:t>
            </a:r>
            <a:r>
              <a:rPr lang="de-DE" i="1" dirty="0"/>
              <a:t>(z.B. Heute funktioniert es nicht.)</a:t>
            </a:r>
          </a:p>
          <a:p>
            <a:r>
              <a:rPr lang="de-DE" dirty="0"/>
              <a:t>+ erfragbar (z.B. </a:t>
            </a:r>
            <a:r>
              <a:rPr lang="de-DE" i="1" dirty="0"/>
              <a:t>Was funktioniert nicht? Es)</a:t>
            </a:r>
            <a:endParaRPr lang="de-DE" dirty="0"/>
          </a:p>
          <a:p>
            <a:pPr marL="0" indent="0">
              <a:lnSpc>
                <a:spcPct val="120000"/>
              </a:lnSpc>
              <a:buNone/>
            </a:pPr>
            <a:endParaRPr lang="de-DE" b="1" dirty="0"/>
          </a:p>
        </p:txBody>
      </p:sp>
      <p:pic>
        <p:nvPicPr>
          <p:cNvPr id="7" name="Aufgezeichneter Sound">
            <a:hlinkClick r:id="" action="ppaction://media"/>
            <a:extLst>
              <a:ext uri="{FF2B5EF4-FFF2-40B4-BE49-F238E27FC236}">
                <a16:creationId xmlns="" xmlns:a16="http://schemas.microsoft.com/office/drawing/2014/main" id="{4AE08ACA-5AD7-4CA3-94A1-949EE0669C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406743" y="9488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557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67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d 12" descr="helle Punkte">
            <a:extLst>
              <a:ext uri="{FF2B5EF4-FFF2-40B4-BE49-F238E27FC236}">
                <a16:creationId xmlns="" xmlns:a16="http://schemas.microsoft.com/office/drawing/2014/main" id="{EB45B258-710F-4C07-B7D5-34ECD97443A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duotone>
              <a:prstClr val="black"/>
              <a:schemeClr val="tx2">
                <a:tint val="45000"/>
                <a:satMod val="400000"/>
              </a:schemeClr>
            </a:duotone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80" cy="685799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="" xmlns:a16="http://schemas.microsoft.com/office/drawing/2014/main" id="{2DA91825-E011-43C9-AE8A-CE2E821AD3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7782" y="259441"/>
            <a:ext cx="8911687" cy="1280890"/>
          </a:xfrm>
        </p:spPr>
        <p:txBody>
          <a:bodyPr/>
          <a:lstStyle/>
          <a:p>
            <a:r>
              <a:rPr lang="de-DE" dirty="0"/>
              <a:t>Syntaktischer Status von „es“:</a:t>
            </a:r>
            <a:br>
              <a:rPr lang="de-DE" dirty="0"/>
            </a:br>
            <a:r>
              <a:rPr lang="de-DE" dirty="0"/>
              <a:t>obligatorisch – nicht weglassbar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AC272120-3956-4983-90FD-1BD8CDB387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388" y="1799771"/>
            <a:ext cx="10817223" cy="46663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2400" b="1" dirty="0"/>
              <a:t>Scheinsatzglied / formales Satzglied bei nullwertigen Verben</a:t>
            </a:r>
            <a:endParaRPr lang="de-DE" sz="2400" dirty="0"/>
          </a:p>
          <a:p>
            <a:pPr marL="0" indent="0">
              <a:buNone/>
            </a:pPr>
            <a:r>
              <a:rPr lang="de-DE" dirty="0"/>
              <a:t>z.B. regnen, schneien etc.; „es“ ist hier kein eigenes Satzglied, sondern Teil des Verbs und inhaltsleer</a:t>
            </a:r>
          </a:p>
          <a:p>
            <a:r>
              <a:rPr lang="de-DE" b="1" i="1" dirty="0">
                <a:solidFill>
                  <a:srgbClr val="FF0000"/>
                </a:solidFill>
              </a:rPr>
              <a:t>Es</a:t>
            </a:r>
            <a:r>
              <a:rPr lang="de-DE" i="1" dirty="0"/>
              <a:t> regnet schon seit Stunden.</a:t>
            </a:r>
          </a:p>
          <a:p>
            <a:r>
              <a:rPr lang="de-DE" dirty="0"/>
              <a:t>– weglassbar</a:t>
            </a:r>
          </a:p>
          <a:p>
            <a:r>
              <a:rPr lang="de-DE" dirty="0"/>
              <a:t>– ersetzbar</a:t>
            </a:r>
          </a:p>
          <a:p>
            <a:r>
              <a:rPr lang="de-DE" dirty="0"/>
              <a:t>+ verschiebbar (</a:t>
            </a:r>
            <a:r>
              <a:rPr lang="de-DE" i="1" dirty="0"/>
              <a:t>Schon seit Stunden regnet es</a:t>
            </a:r>
            <a:r>
              <a:rPr lang="de-DE" dirty="0"/>
              <a:t>.)</a:t>
            </a:r>
          </a:p>
          <a:p>
            <a:r>
              <a:rPr lang="de-DE" dirty="0"/>
              <a:t>– erfragbar</a:t>
            </a:r>
            <a:endParaRPr lang="de-DE" b="1" dirty="0"/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10" name="Aufgezeichneter Sound">
            <a:hlinkClick r:id="" action="ppaction://media"/>
            <a:extLst>
              <a:ext uri="{FF2B5EF4-FFF2-40B4-BE49-F238E27FC236}">
                <a16:creationId xmlns="" xmlns:a16="http://schemas.microsoft.com/office/drawing/2014/main" id="{B6C11160-2DC1-41D4-9DE5-A9EA058216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63200" y="8998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695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95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 12" descr="helle Punkte">
            <a:extLst>
              <a:ext uri="{FF2B5EF4-FFF2-40B4-BE49-F238E27FC236}">
                <a16:creationId xmlns="" xmlns:a16="http://schemas.microsoft.com/office/drawing/2014/main" id="{CD61EF48-BBAB-4257-AEEB-B36D6021443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duotone>
              <a:prstClr val="black"/>
              <a:schemeClr val="tx2">
                <a:tint val="45000"/>
                <a:satMod val="400000"/>
              </a:schemeClr>
            </a:duotone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="" xmlns:a16="http://schemas.microsoft.com/office/drawing/2014/main" id="{E9734FFA-5E19-4EBB-86E7-D21E9D4DFA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0690" y="235853"/>
            <a:ext cx="8911687" cy="1280890"/>
          </a:xfrm>
        </p:spPr>
        <p:txBody>
          <a:bodyPr/>
          <a:lstStyle/>
          <a:p>
            <a:r>
              <a:rPr lang="de-DE" dirty="0"/>
              <a:t>Syntaktischer Status von „es“:</a:t>
            </a:r>
            <a:br>
              <a:rPr lang="de-DE" dirty="0"/>
            </a:br>
            <a:r>
              <a:rPr lang="de-DE" dirty="0"/>
              <a:t>fakultativ – weglassbar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9D823F4C-46DE-44AF-81CF-2DC352517E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4114" y="1494971"/>
            <a:ext cx="10880498" cy="515257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de-DE" sz="2600" b="1" dirty="0"/>
              <a:t>Stellvertreter für einen Infinitiv- oder  Nebensatz</a:t>
            </a:r>
            <a:endParaRPr lang="de-DE" sz="2600" dirty="0"/>
          </a:p>
          <a:p>
            <a:endParaRPr lang="de-DE" b="1" i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de-DE" b="1" i="1" dirty="0">
                <a:solidFill>
                  <a:srgbClr val="FF0000"/>
                </a:solidFill>
              </a:rPr>
              <a:t>Es</a:t>
            </a:r>
            <a:r>
              <a:rPr lang="de-DE" i="1" dirty="0"/>
              <a:t> freut mich, dass du gekommen bist</a:t>
            </a:r>
            <a:r>
              <a:rPr lang="de-DE" dirty="0"/>
              <a:t>.</a:t>
            </a:r>
          </a:p>
          <a:p>
            <a:r>
              <a:rPr lang="de-DE" dirty="0"/>
              <a:t>+/- weglassbar (</a:t>
            </a:r>
            <a:r>
              <a:rPr lang="de-DE" i="1" dirty="0"/>
              <a:t>Dass du gekommen bist, freut mich</a:t>
            </a:r>
            <a:r>
              <a:rPr lang="de-DE" dirty="0"/>
              <a:t>.)</a:t>
            </a:r>
          </a:p>
          <a:p>
            <a:r>
              <a:rPr lang="de-DE" dirty="0"/>
              <a:t>+ ersetzbar (</a:t>
            </a:r>
            <a:r>
              <a:rPr lang="de-DE" i="1" dirty="0"/>
              <a:t>Dass du gekommen bist, freut mich.)</a:t>
            </a:r>
            <a:endParaRPr lang="de-DE" dirty="0"/>
          </a:p>
          <a:p>
            <a:r>
              <a:rPr lang="de-DE" dirty="0"/>
              <a:t>+/- verschiebbar (</a:t>
            </a:r>
            <a:r>
              <a:rPr lang="de-DE" i="1" dirty="0"/>
              <a:t>Mich freut es, dass du gekommen bist.)</a:t>
            </a:r>
            <a:endParaRPr lang="de-DE" dirty="0"/>
          </a:p>
          <a:p>
            <a:r>
              <a:rPr lang="de-DE" dirty="0"/>
              <a:t>+ erfragbar (Was freut mich? </a:t>
            </a:r>
            <a:r>
              <a:rPr lang="de-DE" i="1" dirty="0"/>
              <a:t>Es</a:t>
            </a:r>
            <a:r>
              <a:rPr lang="de-DE" dirty="0"/>
              <a:t>)</a:t>
            </a:r>
          </a:p>
          <a:p>
            <a:pPr marL="0" indent="0">
              <a:buNone/>
            </a:pPr>
            <a:r>
              <a:rPr lang="de-DE" sz="2600" b="1" dirty="0"/>
              <a:t>Vorfeld-es bzw. Platzhalter-es </a:t>
            </a:r>
          </a:p>
          <a:p>
            <a:pPr marL="0" indent="0">
              <a:buNone/>
            </a:pPr>
            <a:r>
              <a:rPr lang="de-DE" b="1" i="1" dirty="0">
                <a:solidFill>
                  <a:srgbClr val="FF0000"/>
                </a:solidFill>
              </a:rPr>
              <a:t>Es</a:t>
            </a:r>
            <a:r>
              <a:rPr lang="de-DE" i="1" dirty="0"/>
              <a:t> warten drei Studentinnen auf dich. / </a:t>
            </a:r>
            <a:r>
              <a:rPr lang="de-DE" b="1" i="1" dirty="0">
                <a:solidFill>
                  <a:srgbClr val="FF0000"/>
                </a:solidFill>
              </a:rPr>
              <a:t>Es</a:t>
            </a:r>
            <a:r>
              <a:rPr lang="de-DE" i="1" dirty="0"/>
              <a:t> wird ein Kuchen gebacken.</a:t>
            </a:r>
          </a:p>
          <a:p>
            <a:r>
              <a:rPr lang="de-DE" dirty="0"/>
              <a:t>+ weglassbar (</a:t>
            </a:r>
            <a:r>
              <a:rPr lang="de-DE" i="1" dirty="0"/>
              <a:t>Drei Studentinnen warten auf dich</a:t>
            </a:r>
            <a:r>
              <a:rPr lang="de-DE" dirty="0"/>
              <a:t>. / Ein Kuchen wird gebacken.)</a:t>
            </a:r>
          </a:p>
          <a:p>
            <a:r>
              <a:rPr lang="de-DE" dirty="0"/>
              <a:t>– ersetzbar</a:t>
            </a:r>
          </a:p>
          <a:p>
            <a:r>
              <a:rPr lang="de-DE" dirty="0"/>
              <a:t>– verschiebbar</a:t>
            </a:r>
          </a:p>
          <a:p>
            <a:r>
              <a:rPr lang="de-DE" dirty="0"/>
              <a:t>– erfragbar</a:t>
            </a: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12" name="Pfeil: 180-Grad 11">
            <a:extLst>
              <a:ext uri="{FF2B5EF4-FFF2-40B4-BE49-F238E27FC236}">
                <a16:creationId xmlns="" xmlns:a16="http://schemas.microsoft.com/office/drawing/2014/main" id="{64E6DDD9-5A81-4BAD-84C9-D76BF88A2341}"/>
              </a:ext>
            </a:extLst>
          </p:cNvPr>
          <p:cNvSpPr/>
          <p:nvPr/>
        </p:nvSpPr>
        <p:spPr>
          <a:xfrm>
            <a:off x="812799" y="2033733"/>
            <a:ext cx="2625802" cy="146209"/>
          </a:xfrm>
          <a:prstGeom prst="uturnArrow">
            <a:avLst/>
          </a:prstGeom>
          <a:solidFill>
            <a:srgbClr val="FF0000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13" name="Geschweifte Klammer links 12">
            <a:extLst>
              <a:ext uri="{FF2B5EF4-FFF2-40B4-BE49-F238E27FC236}">
                <a16:creationId xmlns="" xmlns:a16="http://schemas.microsoft.com/office/drawing/2014/main" id="{3BD0417C-0430-47C7-AD7F-271E3DB37AEF}"/>
              </a:ext>
            </a:extLst>
          </p:cNvPr>
          <p:cNvSpPr/>
          <p:nvPr/>
        </p:nvSpPr>
        <p:spPr>
          <a:xfrm rot="5400000">
            <a:off x="3365497" y="1131375"/>
            <a:ext cx="146208" cy="2295823"/>
          </a:xfrm>
          <a:prstGeom prst="leftBrace">
            <a:avLst/>
          </a:prstGeom>
          <a:noFill/>
          <a:ln w="31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4" name="Aufgezeichneter Sound">
            <a:hlinkClick r:id="" action="ppaction://media"/>
            <a:extLst>
              <a:ext uri="{FF2B5EF4-FFF2-40B4-BE49-F238E27FC236}">
                <a16:creationId xmlns="" xmlns:a16="http://schemas.microsoft.com/office/drawing/2014/main" id="{567AB10F-8CA4-4CEE-A1F4-504BC67DF2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621486" y="1618880"/>
            <a:ext cx="609600" cy="609600"/>
          </a:xfrm>
          <a:prstGeom prst="rect">
            <a:avLst/>
          </a:prstGeom>
        </p:spPr>
      </p:pic>
      <p:pic>
        <p:nvPicPr>
          <p:cNvPr id="15" name="Aufgezeichneter Sound">
            <a:hlinkClick r:id="" action="ppaction://media"/>
            <a:extLst>
              <a:ext uri="{FF2B5EF4-FFF2-40B4-BE49-F238E27FC236}">
                <a16:creationId xmlns="" xmlns:a16="http://schemas.microsoft.com/office/drawing/2014/main" id="{11480954-6B5C-4948-B6EF-4DE392C2AB6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84229" y="45611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888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982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3829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71000">
              <a:schemeClr val="accent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hteck 9">
            <a:extLst>
              <a:ext uri="{FF2B5EF4-FFF2-40B4-BE49-F238E27FC236}">
                <a16:creationId xmlns="" xmlns:a16="http://schemas.microsoft.com/office/drawing/2014/main" id="{93F2CC0B-D5F1-40B8-9CC6-4A36850B66F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pic>
        <p:nvPicPr>
          <p:cNvPr id="5" name="Bild 4" descr="helle Punkte">
            <a:extLst>
              <a:ext uri="{FF2B5EF4-FFF2-40B4-BE49-F238E27FC236}">
                <a16:creationId xmlns="" xmlns:a16="http://schemas.microsoft.com/office/drawing/2014/main" id="{1A23FE0C-9A67-334E-9B7F-83AA9CF636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"/>
            <a:ext cx="12192000" cy="685799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="" xmlns:a16="http://schemas.microsoft.com/office/drawing/2014/main" id="{F266081D-517B-5D43-A7B4-E67DDEDC0B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9213" y="2806144"/>
            <a:ext cx="8915399" cy="2262781"/>
          </a:xfrm>
        </p:spPr>
        <p:txBody>
          <a:bodyPr rtlCol="0">
            <a:normAutofit/>
          </a:bodyPr>
          <a:lstStyle/>
          <a:p>
            <a:pPr rtl="0"/>
            <a:r>
              <a:rPr lang="de-DE" dirty="0"/>
              <a:t>Bis zum nächsten Mal!</a:t>
            </a:r>
          </a:p>
        </p:txBody>
      </p:sp>
      <p:grpSp>
        <p:nvGrpSpPr>
          <p:cNvPr id="12" name="Gruppe 11">
            <a:extLst>
              <a:ext uri="{FF2B5EF4-FFF2-40B4-BE49-F238E27FC236}">
                <a16:creationId xmlns="" xmlns:a16="http://schemas.microsoft.com/office/drawing/2014/main" id="{631C6CE6-1810-44ED-A6D7-3FF53040AE2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13" name="Freihandform 11">
              <a:extLst>
                <a:ext uri="{FF2B5EF4-FFF2-40B4-BE49-F238E27FC236}">
                  <a16:creationId xmlns="" xmlns:a16="http://schemas.microsoft.com/office/drawing/2014/main" id="{1F6D8BFE-D0D0-4BAE-9D5A-701DE7D3CEE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ihandform 12">
              <a:extLst>
                <a:ext uri="{FF2B5EF4-FFF2-40B4-BE49-F238E27FC236}">
                  <a16:creationId xmlns="" xmlns:a16="http://schemas.microsoft.com/office/drawing/2014/main" id="{53F86D30-CEDB-4D96-AF73-AA3CD5A437B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ihandform 13">
              <a:extLst>
                <a:ext uri="{FF2B5EF4-FFF2-40B4-BE49-F238E27FC236}">
                  <a16:creationId xmlns="" xmlns:a16="http://schemas.microsoft.com/office/drawing/2014/main" id="{F5187540-C4C8-410C-A395-69FCB1C86C2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ihandform 14">
              <a:extLst>
                <a:ext uri="{FF2B5EF4-FFF2-40B4-BE49-F238E27FC236}">
                  <a16:creationId xmlns="" xmlns:a16="http://schemas.microsoft.com/office/drawing/2014/main" id="{75BD6E4A-797C-451B-B08F-D99C1A9D13F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ihandform 15">
              <a:extLst>
                <a:ext uri="{FF2B5EF4-FFF2-40B4-BE49-F238E27FC236}">
                  <a16:creationId xmlns="" xmlns:a16="http://schemas.microsoft.com/office/drawing/2014/main" id="{0D241082-BAFA-462E-827B-5814B020F5C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ihandform 16">
              <a:extLst>
                <a:ext uri="{FF2B5EF4-FFF2-40B4-BE49-F238E27FC236}">
                  <a16:creationId xmlns="" xmlns:a16="http://schemas.microsoft.com/office/drawing/2014/main" id="{2920CCBD-116D-450B-9608-99F05F7D78A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ihandform 17">
              <a:extLst>
                <a:ext uri="{FF2B5EF4-FFF2-40B4-BE49-F238E27FC236}">
                  <a16:creationId xmlns="" xmlns:a16="http://schemas.microsoft.com/office/drawing/2014/main" id="{A57CD3DE-CEAF-4BD4-A5EF-24B3E622BB5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ihandform 18">
              <a:extLst>
                <a:ext uri="{FF2B5EF4-FFF2-40B4-BE49-F238E27FC236}">
                  <a16:creationId xmlns="" xmlns:a16="http://schemas.microsoft.com/office/drawing/2014/main" id="{4EC3258C-366B-4629-A7D3-5173D3637D8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ihandform 19">
              <a:extLst>
                <a:ext uri="{FF2B5EF4-FFF2-40B4-BE49-F238E27FC236}">
                  <a16:creationId xmlns="" xmlns:a16="http://schemas.microsoft.com/office/drawing/2014/main" id="{D444D63A-CE2B-4ACD-BA0E-4ADECAD86F0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ihandform 20">
              <a:extLst>
                <a:ext uri="{FF2B5EF4-FFF2-40B4-BE49-F238E27FC236}">
                  <a16:creationId xmlns="" xmlns:a16="http://schemas.microsoft.com/office/drawing/2014/main" id="{7A504DF6-187A-4A54-96E8-3F3F28AAAA3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3" name="Freihandform 21">
              <a:extLst>
                <a:ext uri="{FF2B5EF4-FFF2-40B4-BE49-F238E27FC236}">
                  <a16:creationId xmlns="" xmlns:a16="http://schemas.microsoft.com/office/drawing/2014/main" id="{FE04C6F5-6DC5-4C7E-9278-9BE624FC782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4" name="Freihandform 22">
              <a:extLst>
                <a:ext uri="{FF2B5EF4-FFF2-40B4-BE49-F238E27FC236}">
                  <a16:creationId xmlns="" xmlns:a16="http://schemas.microsoft.com/office/drawing/2014/main" id="{94A02D9B-E6A9-4D6A-9D2A-D81C7680245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26" name="Gruppe 25">
            <a:extLst>
              <a:ext uri="{FF2B5EF4-FFF2-40B4-BE49-F238E27FC236}">
                <a16:creationId xmlns="" xmlns:a16="http://schemas.microsoft.com/office/drawing/2014/main" id="{B78034A6-3565-46AA-9E73-1C954666ABB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27224" y="-30"/>
            <a:ext cx="2356675" cy="6853284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27" name="Freihandform 27">
              <a:extLst>
                <a:ext uri="{FF2B5EF4-FFF2-40B4-BE49-F238E27FC236}">
                  <a16:creationId xmlns="" xmlns:a16="http://schemas.microsoft.com/office/drawing/2014/main" id="{04947AA2-A772-42CB-9CEC-065095D3DC7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ihandform 28">
              <a:extLst>
                <a:ext uri="{FF2B5EF4-FFF2-40B4-BE49-F238E27FC236}">
                  <a16:creationId xmlns="" xmlns:a16="http://schemas.microsoft.com/office/drawing/2014/main" id="{83C52D84-DEC1-4E16-972E-8EEA5D52245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Freihandform 29">
              <a:extLst>
                <a:ext uri="{FF2B5EF4-FFF2-40B4-BE49-F238E27FC236}">
                  <a16:creationId xmlns="" xmlns:a16="http://schemas.microsoft.com/office/drawing/2014/main" id="{2036A28D-EF09-41F7-906F-CF4053615AE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Freihandform 30">
              <a:extLst>
                <a:ext uri="{FF2B5EF4-FFF2-40B4-BE49-F238E27FC236}">
                  <a16:creationId xmlns="" xmlns:a16="http://schemas.microsoft.com/office/drawing/2014/main" id="{EE8D92C7-C907-4120-95E3-80E3DC85BBA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Freihandform 31">
              <a:extLst>
                <a:ext uri="{FF2B5EF4-FFF2-40B4-BE49-F238E27FC236}">
                  <a16:creationId xmlns="" xmlns:a16="http://schemas.microsoft.com/office/drawing/2014/main" id="{BBCEAAB8-CD22-41D7-B330-702682A27CE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Freihandform 32">
              <a:extLst>
                <a:ext uri="{FF2B5EF4-FFF2-40B4-BE49-F238E27FC236}">
                  <a16:creationId xmlns="" xmlns:a16="http://schemas.microsoft.com/office/drawing/2014/main" id="{6BBC1FEE-3D72-492B-8D8A-BE1A55076F9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3" name="Freihandform 33">
              <a:extLst>
                <a:ext uri="{FF2B5EF4-FFF2-40B4-BE49-F238E27FC236}">
                  <a16:creationId xmlns="" xmlns:a16="http://schemas.microsoft.com/office/drawing/2014/main" id="{C28C6E5C-C393-435C-96A1-AA2859BDCB8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4" name="Freihandform 34">
              <a:extLst>
                <a:ext uri="{FF2B5EF4-FFF2-40B4-BE49-F238E27FC236}">
                  <a16:creationId xmlns="" xmlns:a16="http://schemas.microsoft.com/office/drawing/2014/main" id="{2C2C991F-AC51-4DF5-B8DD-19B08C1CBF4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5" name="Freihandform 35">
              <a:extLst>
                <a:ext uri="{FF2B5EF4-FFF2-40B4-BE49-F238E27FC236}">
                  <a16:creationId xmlns="" xmlns:a16="http://schemas.microsoft.com/office/drawing/2014/main" id="{9C916B5F-285D-4F5A-9085-6781753AFB3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6" name="Freihandform 36">
              <a:extLst>
                <a:ext uri="{FF2B5EF4-FFF2-40B4-BE49-F238E27FC236}">
                  <a16:creationId xmlns="" xmlns:a16="http://schemas.microsoft.com/office/drawing/2014/main" id="{0375DD5F-9D17-4873-B697-3D44A5EBEC7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7" name="Freihandform 37">
              <a:extLst>
                <a:ext uri="{FF2B5EF4-FFF2-40B4-BE49-F238E27FC236}">
                  <a16:creationId xmlns="" xmlns:a16="http://schemas.microsoft.com/office/drawing/2014/main" id="{A159BBC7-6A8B-4612-94A8-56323452C7B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8" name="Freihandform 38">
              <a:extLst>
                <a:ext uri="{FF2B5EF4-FFF2-40B4-BE49-F238E27FC236}">
                  <a16:creationId xmlns="" xmlns:a16="http://schemas.microsoft.com/office/drawing/2014/main" id="{177C901C-F8DE-4C99-95C8-F8CA1B84F76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40" name="Rechteck 39">
            <a:extLst>
              <a:ext uri="{FF2B5EF4-FFF2-40B4-BE49-F238E27FC236}">
                <a16:creationId xmlns="" xmlns:a16="http://schemas.microsoft.com/office/drawing/2014/main" id="{D1D655F2-6D15-4265-ADEE-EF0075C1394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2" name="Freihandform 69">
            <a:extLst>
              <a:ext uri="{FF2B5EF4-FFF2-40B4-BE49-F238E27FC236}">
                <a16:creationId xmlns="" xmlns:a16="http://schemas.microsoft.com/office/drawing/2014/main" id="{3248A930-1A6E-4EFB-8213-D1AC735BE06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4063739934"/>
      </p:ext>
    </p:extLst>
  </p:cSld>
  <p:clrMapOvr>
    <a:masterClrMapping/>
  </p:clrMapOvr>
</p:sld>
</file>

<file path=ppt/theme/theme1.xml><?xml version="1.0" encoding="utf-8"?>
<a:theme xmlns:a="http://schemas.openxmlformats.org/drawingml/2006/main" name="Fetzen">
  <a:themeElements>
    <a:clrScheme name="Bla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F20B7C8E-B819-43F3-AAF9-EE50B1A83630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CB8F5F2-61AB-4CE6-A5E3-F34B87B0EE42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16c05727-aa75-4e4a-9b5f-8a80a1165891"/>
    <ds:schemaRef ds:uri="http://purl.org/dc/elements/1.1/"/>
    <ds:schemaRef ds:uri="http://purl.org/dc/terms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575CB40-8686-4C48-810A-C2974D3D36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07C3E52-A0B1-49C0-88BD-66B715EE8BB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Veranstaltungsplan, Design Fetzen</Template>
  <TotalTime>0</TotalTime>
  <Words>285</Words>
  <Application>Microsoft Office PowerPoint</Application>
  <PresentationFormat>Vlastní</PresentationFormat>
  <Paragraphs>37</Paragraphs>
  <Slides>5</Slides>
  <Notes>3</Notes>
  <HiddenSlides>0</HiddenSlides>
  <MMClips>4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Fetzen</vt:lpstr>
      <vt:lpstr>Das Pronomen „es“</vt:lpstr>
      <vt:lpstr>Syntaktischer Status von „es“: obligatorisch – nicht weglassbar</vt:lpstr>
      <vt:lpstr>Syntaktischer Status von „es“: obligatorisch – nicht weglassbar</vt:lpstr>
      <vt:lpstr>Syntaktischer Status von „es“: fakultativ – weglassbar </vt:lpstr>
      <vt:lpstr>Bis zum nächsten Mal!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Das Pronomen „es“</dc:title>
  <dc:creator>Kate</dc:creator>
  <cp:lastModifiedBy>Zdeněk</cp:lastModifiedBy>
  <cp:revision>15</cp:revision>
  <dcterms:created xsi:type="dcterms:W3CDTF">2020-09-24T07:49:18Z</dcterms:created>
  <dcterms:modified xsi:type="dcterms:W3CDTF">2021-09-22T13:48:06Z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