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791325" cy="99218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1449569-6A4B-4767-8E44-1B2057267535}" type="datetimeFigureOut">
              <a:rPr lang="cs-CZ" smtClean="0"/>
              <a:t>21.2.2022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DA86161B-DA98-4AE2-979B-9A2A014451B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KGS/BASTL – Ordnung ist das halbe Leben: Satzzeichen</a:t>
            </a:r>
            <a:endParaRPr lang="de-DE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de-DE" dirty="0" smtClean="0">
                <a:solidFill>
                  <a:schemeClr val="tx1"/>
                </a:solidFill>
              </a:rPr>
              <a:t>Wie lesen wir richtig?</a:t>
            </a:r>
          </a:p>
          <a:p>
            <a:pPr marL="514350" indent="-514350">
              <a:buAutoNum type="arabicPeriod"/>
            </a:pPr>
            <a:r>
              <a:rPr lang="de-DE" dirty="0" smtClean="0">
                <a:solidFill>
                  <a:schemeClr val="tx1"/>
                </a:solidFill>
              </a:rPr>
              <a:t>Satzabschließende Zeichen</a:t>
            </a:r>
          </a:p>
          <a:p>
            <a:pPr marL="514350" indent="-514350">
              <a:buAutoNum type="arabicPeriod"/>
            </a:pPr>
            <a:r>
              <a:rPr lang="de-DE" dirty="0" smtClean="0">
                <a:solidFill>
                  <a:schemeClr val="tx1"/>
                </a:solidFill>
              </a:rPr>
              <a:t>Satzgliedernde Zeichen</a:t>
            </a:r>
          </a:p>
          <a:p>
            <a:pPr marL="514350" indent="-514350">
              <a:buAutoNum type="arabicPeriod"/>
            </a:pPr>
            <a:r>
              <a:rPr lang="de-DE" dirty="0" smtClean="0">
                <a:solidFill>
                  <a:schemeClr val="tx1"/>
                </a:solidFill>
              </a:rPr>
              <a:t>Satzumrahmende Zeichen</a:t>
            </a:r>
          </a:p>
          <a:p>
            <a:pPr marL="514350" indent="-514350">
              <a:buAutoNum type="arabicPeriod"/>
            </a:pPr>
            <a:r>
              <a:rPr lang="de-DE" dirty="0" smtClean="0">
                <a:solidFill>
                  <a:schemeClr val="tx1"/>
                </a:solidFill>
              </a:rPr>
              <a:t>Strukturzeichen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661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 lesen wir richtig?</a:t>
            </a:r>
            <a:endParaRPr lang="de-D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76800"/>
          </a:xfrm>
        </p:spPr>
        <p:txBody>
          <a:bodyPr>
            <a:normAutofit lnSpcReduction="10000"/>
          </a:bodyPr>
          <a:lstStyle/>
          <a:p>
            <a:r>
              <a:rPr lang="de-DE" dirty="0" smtClean="0"/>
              <a:t>Realisieren Sie Ihr </a:t>
            </a:r>
            <a:r>
              <a:rPr lang="de-DE" b="1" noProof="1" smtClean="0">
                <a:solidFill>
                  <a:srgbClr val="C00000"/>
                </a:solidFill>
              </a:rPr>
              <a:t>Leseziel</a:t>
            </a:r>
            <a:r>
              <a:rPr lang="de-DE" dirty="0" smtClean="0">
                <a:solidFill>
                  <a:srgbClr val="C00000"/>
                </a:solidFill>
              </a:rPr>
              <a:t> </a:t>
            </a:r>
            <a:r>
              <a:rPr lang="de-DE" dirty="0" smtClean="0"/>
              <a:t>(wovon handelt der Text?)</a:t>
            </a:r>
          </a:p>
          <a:p>
            <a:r>
              <a:rPr lang="de-DE" dirty="0" smtClean="0"/>
              <a:t>Stärken Sie Ihre </a:t>
            </a:r>
            <a:r>
              <a:rPr lang="de-DE" b="1" dirty="0">
                <a:solidFill>
                  <a:srgbClr val="C00000"/>
                </a:solidFill>
              </a:rPr>
              <a:t>Vorerwartung</a:t>
            </a:r>
            <a:r>
              <a:rPr lang="de-DE" dirty="0" smtClean="0"/>
              <a:t> (Titel, Untertitel, Layout, Textsorte, Autor, Zusammenfassung)</a:t>
            </a:r>
          </a:p>
          <a:p>
            <a:r>
              <a:rPr lang="de-DE" dirty="0" smtClean="0"/>
              <a:t>Lassen Sie sich </a:t>
            </a:r>
            <a:r>
              <a:rPr lang="de-DE" b="1" dirty="0">
                <a:solidFill>
                  <a:srgbClr val="C00000"/>
                </a:solidFill>
              </a:rPr>
              <a:t>nicht abschrecken </a:t>
            </a:r>
            <a:r>
              <a:rPr lang="de-DE" dirty="0" smtClean="0"/>
              <a:t>(Erklärungen, Beispiele, Kontext, erneutes Lesen)</a:t>
            </a:r>
          </a:p>
          <a:p>
            <a:r>
              <a:rPr lang="de-DE" dirty="0" smtClean="0"/>
              <a:t>Lesen Sie </a:t>
            </a:r>
            <a:r>
              <a:rPr lang="de-DE" b="1" dirty="0">
                <a:solidFill>
                  <a:srgbClr val="C00000"/>
                </a:solidFill>
              </a:rPr>
              <a:t>leicht, locker und rhythmisch </a:t>
            </a:r>
            <a:r>
              <a:rPr lang="de-DE" dirty="0" smtClean="0"/>
              <a:t>(zuerst globales Lesen, Gesamtsinn, Gruppen und Einschnitte; Lyrik/Bibel liest man anders als Sachbücher/Gebrauchsanweisungen)</a:t>
            </a:r>
          </a:p>
          <a:p>
            <a:r>
              <a:rPr lang="de-DE" dirty="0" smtClean="0"/>
              <a:t>Beachten Sie die </a:t>
            </a:r>
            <a:r>
              <a:rPr lang="de-DE" b="1" dirty="0">
                <a:solidFill>
                  <a:srgbClr val="C00000"/>
                </a:solidFill>
              </a:rPr>
              <a:t>grammatische Ordnung </a:t>
            </a:r>
            <a:r>
              <a:rPr lang="de-DE" dirty="0" smtClean="0"/>
              <a:t>(Reihenfolge, Endungen: </a:t>
            </a:r>
            <a:r>
              <a:rPr lang="de-DE" b="1" dirty="0" smtClean="0">
                <a:solidFill>
                  <a:srgbClr val="7030A0"/>
                </a:solidFill>
              </a:rPr>
              <a:t>Text/Satz/Phrase/Wort/Morphem/Laut</a:t>
            </a:r>
            <a:r>
              <a:rPr lang="de-DE" dirty="0" smtClean="0"/>
              <a:t>)</a:t>
            </a:r>
          </a:p>
          <a:p>
            <a:r>
              <a:rPr lang="de-DE" dirty="0" smtClean="0"/>
              <a:t>Lösen Sie sperrige Konstruktionen auf (z.B. Das Waffensystem ist nicht einsatzbereit</a:t>
            </a:r>
            <a:r>
              <a:rPr lang="cs-CZ" dirty="0" smtClean="0"/>
              <a:t>)</a:t>
            </a:r>
            <a:r>
              <a:rPr lang="de-DE" dirty="0" smtClean="0"/>
              <a:t> </a:t>
            </a:r>
            <a:r>
              <a:rPr lang="de-DE" dirty="0" smtClean="0">
                <a:latin typeface="Calibri"/>
                <a:cs typeface="Calibri"/>
              </a:rPr>
              <a:t>→</a:t>
            </a:r>
            <a:r>
              <a:rPr lang="de-DE" dirty="0" smtClean="0"/>
              <a:t> </a:t>
            </a:r>
            <a:r>
              <a:rPr lang="de-DE" b="1" dirty="0">
                <a:solidFill>
                  <a:srgbClr val="C00000"/>
                </a:solidFill>
              </a:rPr>
              <a:t>Paraphrasen/Folgerungen</a:t>
            </a:r>
            <a:r>
              <a:rPr lang="de-DE" dirty="0" smtClean="0"/>
              <a:t>).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167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</a:t>
            </a:r>
            <a:r>
              <a:rPr lang="de-DE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Satzabschließende Zeichen</a:t>
            </a:r>
            <a:endParaRPr lang="de-DE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smtClean="0"/>
              <a:t>verdeutlichen die Großgliederung im Text; ganze Sätze werden abgegrenzt.</a:t>
            </a:r>
          </a:p>
          <a:p>
            <a:r>
              <a:rPr lang="de-DE" b="1" dirty="0" smtClean="0">
                <a:solidFill>
                  <a:srgbClr val="7030A0"/>
                </a:solidFill>
              </a:rPr>
              <a:t>Punkt</a:t>
            </a:r>
            <a:r>
              <a:rPr lang="de-DE" dirty="0" smtClean="0"/>
              <a:t> – Aussagesätze sowie </a:t>
            </a:r>
            <a:r>
              <a:rPr lang="cs-CZ" dirty="0" smtClean="0"/>
              <a:t>„</a:t>
            </a:r>
            <a:r>
              <a:rPr lang="de-DE" dirty="0" smtClean="0"/>
              <a:t>milde</a:t>
            </a:r>
            <a:r>
              <a:rPr lang="cs-CZ" dirty="0" smtClean="0"/>
              <a:t>“ </a:t>
            </a:r>
            <a:r>
              <a:rPr lang="de-DE" dirty="0" smtClean="0"/>
              <a:t>Aufforderungssätze; der Punkt kann jedoch auch nach Abkürzungen und Ordinalzahlen stehen</a:t>
            </a:r>
          </a:p>
          <a:p>
            <a:r>
              <a:rPr lang="de-DE" b="1" dirty="0" smtClean="0">
                <a:solidFill>
                  <a:srgbClr val="7030A0"/>
                </a:solidFill>
              </a:rPr>
              <a:t>Fragezeichen</a:t>
            </a:r>
            <a:r>
              <a:rPr lang="de-DE" dirty="0" smtClean="0"/>
              <a:t> – Entscheidungs- und Ergänzungsfragesätze (V-1 und V-2-Sätze)</a:t>
            </a:r>
            <a:r>
              <a:rPr lang="cs-CZ" dirty="0" smtClean="0"/>
              <a:t>; </a:t>
            </a:r>
            <a:r>
              <a:rPr lang="de-DE" dirty="0"/>
              <a:t>Durch ein Fragezeichen kann </a:t>
            </a:r>
            <a:r>
              <a:rPr lang="de-DE" dirty="0" smtClean="0"/>
              <a:t>auch </a:t>
            </a:r>
            <a:r>
              <a:rPr lang="de-DE" dirty="0"/>
              <a:t>eine Aufforderung dargestellt werden: „</a:t>
            </a:r>
            <a:r>
              <a:rPr lang="de-DE" i="1" dirty="0"/>
              <a:t>Gehst du mal in den Keller, Getränke holen</a:t>
            </a:r>
            <a:r>
              <a:rPr lang="de-DE" i="1" dirty="0" smtClean="0"/>
              <a:t>?</a:t>
            </a:r>
            <a:r>
              <a:rPr lang="de-DE" dirty="0" smtClean="0"/>
              <a:t>“</a:t>
            </a:r>
            <a:r>
              <a:rPr lang="cs-CZ" dirty="0" smtClean="0"/>
              <a:t>. </a:t>
            </a:r>
            <a:r>
              <a:rPr lang="de-DE" dirty="0" smtClean="0"/>
              <a:t>Die</a:t>
            </a:r>
            <a:r>
              <a:rPr lang="cs-CZ" dirty="0" smtClean="0"/>
              <a:t>se</a:t>
            </a:r>
            <a:r>
              <a:rPr lang="de-DE" dirty="0" smtClean="0"/>
              <a:t> </a:t>
            </a:r>
            <a:r>
              <a:rPr lang="de-DE" dirty="0" smtClean="0"/>
              <a:t>Struktur en</a:t>
            </a:r>
            <a:r>
              <a:rPr lang="cs-CZ" dirty="0" smtClean="0"/>
              <a:t>t</a:t>
            </a:r>
            <a:r>
              <a:rPr lang="de-DE" dirty="0" smtClean="0"/>
              <a:t>spricht</a:t>
            </a:r>
            <a:r>
              <a:rPr lang="cs-CZ" dirty="0" smtClean="0"/>
              <a:t> </a:t>
            </a:r>
            <a:r>
              <a:rPr lang="de-DE" dirty="0" smtClean="0"/>
              <a:t>einer Entscheidungsfrage</a:t>
            </a:r>
            <a:r>
              <a:rPr lang="cs-CZ" dirty="0" smtClean="0"/>
              <a:t>.</a:t>
            </a:r>
            <a:endParaRPr lang="de-DE" dirty="0" smtClean="0"/>
          </a:p>
          <a:p>
            <a:r>
              <a:rPr lang="de-DE" b="1" dirty="0" smtClean="0">
                <a:solidFill>
                  <a:srgbClr val="7030A0"/>
                </a:solidFill>
              </a:rPr>
              <a:t>Ausrufezeichen</a:t>
            </a:r>
            <a:r>
              <a:rPr lang="de-DE" dirty="0" smtClean="0"/>
              <a:t> – Aufforderungssätze (V-1-Sätze), Wunschsätze (V-1 und V-L-Sätze), Ausrufesätze (V-1, V-2 und V-L-Sätze)</a:t>
            </a:r>
          </a:p>
          <a:p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endParaRPr lang="de-D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764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 </a:t>
            </a:r>
            <a:r>
              <a:rPr lang="de-DE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Satzgliedernde Zeichen</a:t>
            </a:r>
            <a:endParaRPr lang="de-DE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b="1" dirty="0" smtClean="0">
                <a:solidFill>
                  <a:srgbClr val="002060"/>
                </a:solidFill>
              </a:rPr>
              <a:t>Komma</a:t>
            </a:r>
            <a:r>
              <a:rPr lang="de-DE" dirty="0" smtClean="0"/>
              <a:t> = rein grammatische Funktion; kennzeichnet grammatische Einschnitte (HS – Komma – HS; HS – Komma – NS; NS – Komma – NS); Komma gliedert Phrasen aus: Appositionen, Aufzählungen, Parenthesen</a:t>
            </a:r>
            <a:endParaRPr lang="cs-CZ" dirty="0" smtClean="0"/>
          </a:p>
          <a:p>
            <a:r>
              <a:rPr lang="de-DE" b="1" dirty="0" smtClean="0">
                <a:solidFill>
                  <a:srgbClr val="002060"/>
                </a:solidFill>
              </a:rPr>
              <a:t>Doppelpunkt</a:t>
            </a:r>
            <a:r>
              <a:rPr lang="de-DE" dirty="0" smtClean="0"/>
              <a:t> = eine eröffnende Bedeutung vor einer Explikation (kausales Verhältnis), direkten Rede oder Aufzählung</a:t>
            </a:r>
            <a:endParaRPr lang="cs-CZ" dirty="0" smtClean="0"/>
          </a:p>
          <a:p>
            <a:r>
              <a:rPr lang="de-DE" b="1" dirty="0" smtClean="0">
                <a:solidFill>
                  <a:srgbClr val="002060"/>
                </a:solidFill>
              </a:rPr>
              <a:t>Semikolon</a:t>
            </a:r>
            <a:r>
              <a:rPr lang="de-DE" dirty="0" smtClean="0"/>
              <a:t> = eine „Kreuzung“ von Komma und Punkt; betont die Selbstständigkeit der Sätze, trennt aber nicht so stark wie ein Punkt (HS – Semikolon – HS). Außerdem trennt das Semikolon Phrasen, aber nur im Kontrast zum Komma und markiert dann tiefere Einschnitte (</a:t>
            </a:r>
            <a:r>
              <a:rPr lang="de-DE" i="1" dirty="0" smtClean="0"/>
              <a:t>Es geht um </a:t>
            </a:r>
            <a:r>
              <a:rPr lang="de-DE" i="1" dirty="0" err="1" smtClean="0"/>
              <a:t>Keuner</a:t>
            </a:r>
            <a:r>
              <a:rPr lang="de-DE" i="1" dirty="0" smtClean="0"/>
              <a:t>, Egge; Fliegen, Hunde; Essen</a:t>
            </a:r>
            <a:r>
              <a:rPr lang="de-DE" i="1" smtClean="0"/>
              <a:t>, </a:t>
            </a:r>
            <a:r>
              <a:rPr lang="de-DE" i="1" smtClean="0"/>
              <a:t>Schlafen</a:t>
            </a:r>
            <a:r>
              <a:rPr lang="cs-CZ" dirty="0" smtClean="0"/>
              <a:t>.)</a:t>
            </a: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endParaRPr lang="de-D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8523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de-DE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Satzumrahmende Zeichen</a:t>
            </a:r>
            <a:endParaRPr lang="de-DE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b="1" dirty="0" smtClean="0">
                <a:solidFill>
                  <a:srgbClr val="00B050"/>
                </a:solidFill>
              </a:rPr>
              <a:t>Gedankenstrich </a:t>
            </a:r>
            <a:r>
              <a:rPr lang="de-DE" dirty="0" smtClean="0"/>
              <a:t>= markiert meistens grammatische Einschnitte; er hat aber Bedeutung, man muss ihn als Verzögerungszeichen lesen, als Hinweis auf eine Art Pause; Wenn er paarweise vorkommt, kennzeichnet er Parenthesen:</a:t>
            </a:r>
          </a:p>
          <a:p>
            <a:r>
              <a:rPr lang="de-DE" dirty="0" smtClean="0"/>
              <a:t>1. </a:t>
            </a:r>
            <a:r>
              <a:rPr lang="de-DE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Verzögerung</a:t>
            </a:r>
            <a:r>
              <a:rPr lang="de-DE" dirty="0" smtClean="0"/>
              <a:t>: </a:t>
            </a:r>
            <a:r>
              <a:rPr lang="de-DE" i="1" dirty="0" smtClean="0"/>
              <a:t>Er blickte sich um und sah hinter sich – die Gewalt.</a:t>
            </a:r>
          </a:p>
          <a:p>
            <a:r>
              <a:rPr lang="de-DE" dirty="0" smtClean="0"/>
              <a:t>2. </a:t>
            </a:r>
            <a:r>
              <a:rPr lang="de-DE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Sprecherwechsel</a:t>
            </a:r>
            <a:r>
              <a:rPr lang="de-DE" dirty="0" smtClean="0"/>
              <a:t>: </a:t>
            </a:r>
            <a:r>
              <a:rPr lang="de-DE" i="1" dirty="0" smtClean="0"/>
              <a:t>„Wirst du mir dienen?“– „Nein.“</a:t>
            </a:r>
          </a:p>
          <a:p>
            <a:r>
              <a:rPr lang="de-DE" dirty="0" smtClean="0"/>
              <a:t>3. </a:t>
            </a:r>
            <a:r>
              <a:rPr lang="de-DE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Parenthese</a:t>
            </a:r>
            <a:r>
              <a:rPr lang="de-DE" dirty="0" smtClean="0"/>
              <a:t>: </a:t>
            </a:r>
            <a:r>
              <a:rPr lang="de-DE" i="1" dirty="0" smtClean="0"/>
              <a:t>Herr K. – er war ein tiefer Denker – erzählte folgende Geschichte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endParaRPr lang="cs-CZ" i="1" dirty="0" smtClean="0"/>
          </a:p>
          <a:p>
            <a:r>
              <a:rPr lang="de-DE" b="1" dirty="0" smtClean="0">
                <a:solidFill>
                  <a:srgbClr val="00B050"/>
                </a:solidFill>
              </a:rPr>
              <a:t>Klammern</a:t>
            </a:r>
            <a:r>
              <a:rPr lang="de-DE" b="1" dirty="0" smtClean="0">
                <a:solidFill>
                  <a:srgbClr val="002060"/>
                </a:solidFill>
              </a:rPr>
              <a:t> </a:t>
            </a:r>
            <a:r>
              <a:rPr lang="de-DE" dirty="0" smtClean="0"/>
              <a:t>= kommen nur paarweise vor; kennzeichnen eher Erklärungen und (unwichtige) Zusätze:</a:t>
            </a:r>
          </a:p>
          <a:p>
            <a:r>
              <a:rPr lang="de-DE" dirty="0" smtClean="0"/>
              <a:t>1.</a:t>
            </a:r>
            <a:r>
              <a:rPr lang="de-DE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Erklärung</a:t>
            </a:r>
            <a:r>
              <a:rPr lang="de-DE" dirty="0" smtClean="0"/>
              <a:t>: </a:t>
            </a:r>
            <a:r>
              <a:rPr lang="de-DE" i="1" dirty="0" smtClean="0"/>
              <a:t>Der Agent (natürlich die Gewalt) verlangte Essen.</a:t>
            </a:r>
          </a:p>
          <a:p>
            <a:r>
              <a:rPr lang="de-DE" i="1" dirty="0" smtClean="0"/>
              <a:t>2. </a:t>
            </a:r>
            <a:r>
              <a:rPr lang="de-DE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Zusatz</a:t>
            </a:r>
            <a:r>
              <a:rPr lang="de-DE" dirty="0" smtClean="0"/>
              <a:t>:</a:t>
            </a:r>
            <a:r>
              <a:rPr lang="de-DE" i="1" dirty="0" smtClean="0"/>
              <a:t> Herr K. erzählte diese Geschichte (die wir als Gleichnis verstehen</a:t>
            </a:r>
            <a:r>
              <a:rPr lang="cs-CZ" i="1" dirty="0" smtClean="0"/>
              <a:t>).</a:t>
            </a:r>
            <a:endParaRPr lang="de-DE" i="1" dirty="0" smtClean="0"/>
          </a:p>
          <a:p>
            <a:pPr marL="0" indent="0">
              <a:buNone/>
            </a:pPr>
            <a:endParaRPr lang="de-DE" dirty="0" smtClean="0"/>
          </a:p>
          <a:p>
            <a:endParaRPr lang="de-D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6810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Strukturzeichen</a:t>
            </a:r>
            <a:endParaRPr lang="de-DE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de-DE" b="1" dirty="0" smtClean="0"/>
              <a:t>Funktion:</a:t>
            </a:r>
            <a:r>
              <a:rPr lang="de-DE" dirty="0" smtClean="0"/>
              <a:t> bereiten Stämme für die Verwendung im Satz vor; kennzeichnen die Wortart der Lexeme; organisieren die grammatische Struktur</a:t>
            </a:r>
          </a:p>
          <a:p>
            <a:r>
              <a:rPr lang="de-DE" b="1" dirty="0" smtClean="0"/>
              <a:t>unselbstständige Strukturzeichen </a:t>
            </a:r>
            <a:r>
              <a:rPr lang="de-DE" dirty="0" smtClean="0"/>
              <a:t>= Präfixe, Suffixe, Morpheme = jedes Strukturzeichen hat eine Affinität zu bestimmten Wortarten (Miss-, miss-; </a:t>
            </a:r>
            <a:r>
              <a:rPr lang="de-DE" noProof="1" smtClean="0"/>
              <a:t>Un-, un-</a:t>
            </a:r>
            <a:r>
              <a:rPr lang="de-DE" dirty="0" smtClean="0"/>
              <a:t>; er-, ur- etc.)</a:t>
            </a:r>
          </a:p>
          <a:p>
            <a:r>
              <a:rPr lang="de-DE" b="1" dirty="0" smtClean="0"/>
              <a:t>selbstständige Strukturzeichen</a:t>
            </a:r>
            <a:r>
              <a:rPr lang="de-DE" dirty="0" smtClean="0"/>
              <a:t>:</a:t>
            </a:r>
          </a:p>
          <a:p>
            <a:r>
              <a:rPr lang="de-DE" dirty="0" smtClean="0"/>
              <a:t>A. </a:t>
            </a:r>
            <a:r>
              <a:rPr lang="de-DE" b="1" dirty="0" smtClean="0">
                <a:solidFill>
                  <a:srgbClr val="C00000"/>
                </a:solidFill>
              </a:rPr>
              <a:t>Bezug auf Satz</a:t>
            </a:r>
            <a:r>
              <a:rPr lang="de-DE" dirty="0" smtClean="0"/>
              <a:t> = Konjunktion, Adverb, Partikel</a:t>
            </a:r>
          </a:p>
          <a:p>
            <a:r>
              <a:rPr lang="de-DE" dirty="0" smtClean="0"/>
              <a:t>B. </a:t>
            </a:r>
            <a:r>
              <a:rPr lang="de-DE" b="1" dirty="0" smtClean="0">
                <a:solidFill>
                  <a:srgbClr val="C00000"/>
                </a:solidFill>
              </a:rPr>
              <a:t>Bezug auf Lexeme/Phrasen </a:t>
            </a:r>
            <a:r>
              <a:rPr lang="de-DE" dirty="0" smtClean="0"/>
              <a:t>= Präposition, Artikel</a:t>
            </a:r>
          </a:p>
          <a:p>
            <a:r>
              <a:rPr lang="de-DE" u="sng" dirty="0" smtClean="0"/>
              <a:t>Bestimmte Strukturzeichen eröffnen Phrasen</a:t>
            </a:r>
            <a:r>
              <a:rPr lang="de-DE" dirty="0" smtClean="0"/>
              <a:t>; Substantivanzeiger (der, ein, alle); Nominalphrasenanzeiger (in, auf, mit); Nebensatzanzeiger (dass, weil, indem); Hauptsatzanzeiger (aber, denn, sondern)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7286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828800"/>
          </a:xfrm>
        </p:spPr>
        <p:txBody>
          <a:bodyPr/>
          <a:lstStyle/>
          <a:p>
            <a:r>
              <a:rPr lang="de-DE" dirty="0" smtClean="0"/>
              <a:t>Eisenberg, P. (2013) </a:t>
            </a:r>
            <a:r>
              <a:rPr lang="de-DE" i="1" dirty="0" smtClean="0"/>
              <a:t>Grundriss der deutschen Grammatik.</a:t>
            </a:r>
            <a:r>
              <a:rPr lang="de-DE" dirty="0" smtClean="0"/>
              <a:t> </a:t>
            </a:r>
            <a:r>
              <a:rPr lang="de-DE" i="1" dirty="0" smtClean="0"/>
              <a:t>Band 2. Der Satz.</a:t>
            </a:r>
            <a:r>
              <a:rPr lang="de-DE" dirty="0" smtClean="0"/>
              <a:t> Stuttgart, Weimar : Metzler.</a:t>
            </a:r>
          </a:p>
          <a:p>
            <a:r>
              <a:rPr lang="de-DE" noProof="1" smtClean="0"/>
              <a:t>Heringer</a:t>
            </a:r>
            <a:r>
              <a:rPr lang="de-DE" dirty="0" smtClean="0"/>
              <a:t>, H. J. (1987) </a:t>
            </a:r>
            <a:r>
              <a:rPr lang="de-DE" i="1" dirty="0" smtClean="0"/>
              <a:t>Wege zum verstehenden Lesen</a:t>
            </a:r>
            <a:r>
              <a:rPr lang="de-DE" dirty="0" smtClean="0"/>
              <a:t>. München : Max </a:t>
            </a:r>
            <a:r>
              <a:rPr lang="de-DE" noProof="1" smtClean="0"/>
              <a:t>Hueber</a:t>
            </a:r>
            <a:r>
              <a:rPr lang="de-DE" dirty="0" smtClean="0"/>
              <a:t>.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56992"/>
            <a:ext cx="4873369" cy="32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387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65</TotalTime>
  <Words>595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Přehlednost</vt:lpstr>
      <vt:lpstr>KGS/BASTL – Ordnung ist das halbe Leben: Satzzeichen</vt:lpstr>
      <vt:lpstr>Wie lesen wir richtig?</vt:lpstr>
      <vt:lpstr>A. Satzabschließende Zeichen</vt:lpstr>
      <vt:lpstr>B. Satzgliedernde Zeichen</vt:lpstr>
      <vt:lpstr>C. Satzumrahmende Zeichen</vt:lpstr>
      <vt:lpstr>Strukturzeichen</vt:lpstr>
      <vt:lpstr>Literatur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KGS/BASTL – Ordnung ist das halbe Leben: Satzzeichen</dc:title>
  <dc:creator>Vavra</dc:creator>
  <cp:lastModifiedBy>Vavra</cp:lastModifiedBy>
  <cp:revision>8</cp:revision>
  <cp:lastPrinted>2022-02-21T13:29:12Z</cp:lastPrinted>
  <dcterms:created xsi:type="dcterms:W3CDTF">2022-02-21T12:27:01Z</dcterms:created>
  <dcterms:modified xsi:type="dcterms:W3CDTF">2022-02-21T13:38:26Z</dcterms:modified>
</cp:coreProperties>
</file>