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4/7/2024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lfin-tour.ru/system/hotels/632/photos/1020x700/1558962837137939.jpg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tatic.tildacdn.com/tild3738-3265-4234-a461-306535346262/mowlu_holiday_inn_mo.jpeg" TargetMode="Externa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Holiday_Inn" TargetMode="External"/><Relationship Id="rId2" Type="http://schemas.openxmlformats.org/officeDocument/2006/relationships/hyperlink" Target="https://bnovo.ru/blog/hotel-business-structure-key-figures-innovation/?ysclid=lulhwlvu2q313457497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elegra.ph/Skolko-otelej-Holiday-Inn-v-Rossii-03-19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43A543-4486-454B-AC55-7DE5E801AD7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4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Гостиничный бизнес: структура, особенности (на примере русскоязычной компании)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C6AF1DE-F33F-4E01-AF9C-93657C5BC8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1514" y="4696292"/>
            <a:ext cx="7766936" cy="1096899"/>
          </a:xfrm>
        </p:spPr>
        <p:txBody>
          <a:bodyPr>
            <a:normAutofit/>
          </a:bodyPr>
          <a:lstStyle/>
          <a:p>
            <a:r>
              <a:rPr lang="ru-RU" sz="2000" i="1" dirty="0">
                <a:solidFill>
                  <a:srgbClr val="00B050"/>
                </a:solidFill>
              </a:rPr>
              <a:t>Эльвина Фатулаева</a:t>
            </a:r>
          </a:p>
          <a:p>
            <a:r>
              <a:rPr lang="ru-RU" sz="2000" i="1" dirty="0">
                <a:solidFill>
                  <a:srgbClr val="00B050"/>
                </a:solidFill>
              </a:rPr>
              <a:t>Карина Мхоян </a:t>
            </a:r>
          </a:p>
        </p:txBody>
      </p:sp>
    </p:spTree>
    <p:extLst>
      <p:ext uri="{BB962C8B-B14F-4D97-AF65-F5344CB8AC3E}">
        <p14:creationId xmlns:p14="http://schemas.microsoft.com/office/powerpoint/2010/main" val="1701889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F86B6D-3B83-4036-B26A-A8DB1AE09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>
                <a:solidFill>
                  <a:schemeClr val="tx1"/>
                </a:solidFill>
                <a:effectLst/>
                <a:latin typeface="YS Text"/>
              </a:rPr>
              <a:t>Гостиничный бизнес</a:t>
            </a:r>
            <a:endParaRPr lang="ru-RU" sz="5400" b="1" i="1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1BA47B-F76E-4896-9D36-F98F14169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0" i="1" dirty="0">
                <a:solidFill>
                  <a:schemeClr val="tx1"/>
                </a:solidFill>
                <a:effectLst/>
                <a:latin typeface="YS Text"/>
              </a:rPr>
              <a:t>– </a:t>
            </a:r>
            <a:r>
              <a:rPr lang="ru-RU" sz="2400" b="1" i="1" dirty="0">
                <a:solidFill>
                  <a:schemeClr val="tx1"/>
                </a:solidFill>
                <a:effectLst/>
                <a:latin typeface="YS Text"/>
              </a:rPr>
              <a:t>это</a:t>
            </a:r>
            <a:r>
              <a:rPr lang="ru-RU" sz="2400" b="0" i="1" dirty="0">
                <a:solidFill>
                  <a:schemeClr val="tx1"/>
                </a:solidFill>
                <a:effectLst/>
                <a:latin typeface="YS Text"/>
              </a:rPr>
              <a:t> </a:t>
            </a:r>
            <a:r>
              <a:rPr lang="ru-RU" sz="2400" b="1" i="1" dirty="0">
                <a:solidFill>
                  <a:schemeClr val="tx1"/>
                </a:solidFill>
                <a:effectLst/>
                <a:latin typeface="YS Text"/>
              </a:rPr>
              <a:t>бизнес, связанный с профессиональным предоставлением услуг по проживанию и бытовому обслуживанию клиентов в гостиницах</a:t>
            </a:r>
            <a:r>
              <a:rPr lang="ru-RU" sz="2400" b="0" i="1" dirty="0">
                <a:solidFill>
                  <a:schemeClr val="tx1"/>
                </a:solidFill>
                <a:effectLst/>
                <a:latin typeface="YS Text"/>
              </a:rPr>
              <a:t>. </a:t>
            </a:r>
          </a:p>
          <a:p>
            <a:r>
              <a:rPr lang="ru-RU" sz="2400" b="0" i="1" dirty="0">
                <a:effectLst/>
                <a:latin typeface="YS Text"/>
              </a:rPr>
              <a:t>В качестве объектов гостиничного бизнеса выступают средства размещения – объекты, предоставляющие клиентам эпизодически или регулярно услуги по размещению, проживанию, ночевке на коммерческой основе.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1419145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841283-E3C0-4280-8551-51796D0EB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862" y="221216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sz="4000" b="1" i="1" dirty="0">
                <a:solidFill>
                  <a:srgbClr val="34425A"/>
                </a:solidFill>
                <a:effectLst/>
                <a:latin typeface="Bitter"/>
              </a:rPr>
              <a:t>Структура гостиничного бизнеса: Иерархия и подразделения</a:t>
            </a:r>
            <a:br>
              <a:rPr lang="ru-RU" b="0" i="0" dirty="0">
                <a:solidFill>
                  <a:srgbClr val="34425A"/>
                </a:solidFill>
                <a:effectLst/>
                <a:latin typeface="Bitter"/>
              </a:rPr>
            </a:br>
            <a:br>
              <a:rPr lang="ru-RU" b="0" i="0" dirty="0">
                <a:solidFill>
                  <a:srgbClr val="34425A"/>
                </a:solidFill>
                <a:effectLst/>
                <a:latin typeface="Bitter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776625-822B-4DB6-AC29-A2DC62E2B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960" y="2093799"/>
            <a:ext cx="4324973" cy="46705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0" i="1" dirty="0">
                <a:solidFill>
                  <a:srgbClr val="34425A"/>
                </a:solidFill>
                <a:effectLst/>
                <a:latin typeface="Cera Pro Regular"/>
              </a:rPr>
              <a:t>Внутри гостиничного бизнеса можно выделить различные уровни иерархии</a:t>
            </a:r>
          </a:p>
          <a:p>
            <a:r>
              <a:rPr lang="ru-RU" sz="2000" b="0" i="1" dirty="0">
                <a:solidFill>
                  <a:srgbClr val="34425A"/>
                </a:solidFill>
                <a:effectLst/>
                <a:latin typeface="Cera Pro Regular"/>
              </a:rPr>
              <a:t>генеральный директор</a:t>
            </a:r>
            <a:endParaRPr lang="ru-RU" sz="2000" i="1" dirty="0">
              <a:solidFill>
                <a:srgbClr val="34425A"/>
              </a:solidFill>
              <a:latin typeface="Cera Pro Regular"/>
            </a:endParaRPr>
          </a:p>
          <a:p>
            <a:r>
              <a:rPr lang="ru-RU" sz="2000" i="1" dirty="0">
                <a:solidFill>
                  <a:srgbClr val="34425A"/>
                </a:solidFill>
                <a:latin typeface="Cera Pro Regular"/>
              </a:rPr>
              <a:t>з</a:t>
            </a:r>
            <a:r>
              <a:rPr lang="ru-RU" sz="2000" b="0" i="1" dirty="0">
                <a:solidFill>
                  <a:srgbClr val="34425A"/>
                </a:solidFill>
                <a:effectLst/>
                <a:latin typeface="Cera Pro Regular"/>
              </a:rPr>
              <a:t>аместители ген</a:t>
            </a:r>
            <a:r>
              <a:rPr lang="ru-RU" sz="2000" i="1" dirty="0">
                <a:solidFill>
                  <a:srgbClr val="34425A"/>
                </a:solidFill>
                <a:latin typeface="Cera Pro Regular"/>
              </a:rPr>
              <a:t>д</a:t>
            </a:r>
            <a:r>
              <a:rPr lang="ru-RU" sz="2000" b="0" i="1" dirty="0">
                <a:solidFill>
                  <a:srgbClr val="34425A"/>
                </a:solidFill>
                <a:effectLst/>
                <a:latin typeface="Cera Pro Regular"/>
              </a:rPr>
              <a:t>иректора</a:t>
            </a:r>
          </a:p>
          <a:p>
            <a:r>
              <a:rPr lang="ru-RU" sz="2000" b="0" i="1" dirty="0">
                <a:solidFill>
                  <a:srgbClr val="34425A"/>
                </a:solidFill>
                <a:effectLst/>
                <a:latin typeface="Cera Pro Regular"/>
              </a:rPr>
              <a:t>менеджеры отделов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118A5D4-2C0A-4B9F-B6E2-D33DEB927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9247" y="1205109"/>
            <a:ext cx="7453476" cy="4575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024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832548-9C1B-4305-B445-D68D20B0B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700" b="1" i="1" dirty="0">
                <a:solidFill>
                  <a:srgbClr val="34425A"/>
                </a:solidFill>
                <a:effectLst/>
                <a:latin typeface="Bitter"/>
              </a:rPr>
              <a:t>Отделы</a:t>
            </a:r>
            <a:br>
              <a:rPr lang="ru-RU" b="0" i="0" dirty="0">
                <a:solidFill>
                  <a:srgbClr val="34425A"/>
                </a:solidFill>
                <a:effectLst/>
                <a:latin typeface="Bitter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564CB6-CFCC-44DE-A7C5-A224C2004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0" i="1" dirty="0">
                <a:solidFill>
                  <a:srgbClr val="34425A"/>
                </a:solidFill>
                <a:effectLst/>
                <a:latin typeface="Cera Pro Regular"/>
              </a:rPr>
              <a:t>отдел продаж и маркетинга</a:t>
            </a:r>
          </a:p>
          <a:p>
            <a:r>
              <a:rPr lang="ru-RU" sz="2800" b="0" i="1" dirty="0">
                <a:solidFill>
                  <a:srgbClr val="34425A"/>
                </a:solidFill>
                <a:effectLst/>
                <a:latin typeface="Cera Pro Regular"/>
              </a:rPr>
              <a:t>отдел по обслуживанию гостей</a:t>
            </a:r>
          </a:p>
          <a:p>
            <a:r>
              <a:rPr lang="ru-RU" sz="2800" b="0" i="1" dirty="0">
                <a:solidFill>
                  <a:srgbClr val="34425A"/>
                </a:solidFill>
                <a:effectLst/>
                <a:latin typeface="Cera Pro Regular"/>
              </a:rPr>
              <a:t>отдел по управлению персоналом</a:t>
            </a:r>
            <a:endParaRPr lang="ru-RU" sz="2800" i="1" dirty="0">
              <a:solidFill>
                <a:srgbClr val="34425A"/>
              </a:solidFill>
              <a:latin typeface="Cera Pro Regular"/>
            </a:endParaRPr>
          </a:p>
          <a:p>
            <a:r>
              <a:rPr lang="ru-RU" sz="2800" b="0" i="1" dirty="0">
                <a:solidFill>
                  <a:srgbClr val="34425A"/>
                </a:solidFill>
                <a:effectLst/>
                <a:latin typeface="Cera Pro Regular"/>
              </a:rPr>
              <a:t>отдел по закупкам и снабжению</a:t>
            </a:r>
          </a:p>
          <a:p>
            <a:r>
              <a:rPr lang="ru-RU" sz="2800" b="0" i="1" dirty="0">
                <a:solidFill>
                  <a:srgbClr val="34425A"/>
                </a:solidFill>
                <a:effectLst/>
                <a:latin typeface="Cera Pro Regular"/>
              </a:rPr>
              <a:t>финансовый отдел</a:t>
            </a:r>
            <a:endParaRPr lang="ru-RU" sz="2800" i="1" dirty="0">
              <a:solidFill>
                <a:srgbClr val="34425A"/>
              </a:solidFill>
              <a:latin typeface="Cera Pro Regular"/>
            </a:endParaRPr>
          </a:p>
          <a:p>
            <a:r>
              <a:rPr lang="ru-RU" sz="2800" b="0" i="1" dirty="0">
                <a:solidFill>
                  <a:srgbClr val="34425A"/>
                </a:solidFill>
                <a:effectLst/>
                <a:latin typeface="Cera Pro Regular"/>
              </a:rPr>
              <a:t>технический отдел</a:t>
            </a:r>
            <a:endParaRPr lang="ru-RU" sz="2800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DE8B6D4-2669-4CAF-88F5-9AF97A9A87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0753" y="1972235"/>
            <a:ext cx="5072354" cy="35863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E95B5F-D919-4DFB-B81C-A01A3AAABF46}"/>
              </a:ext>
            </a:extLst>
          </p:cNvPr>
          <p:cNvSpPr txBox="1"/>
          <p:nvPr/>
        </p:nvSpPr>
        <p:spPr>
          <a:xfrm>
            <a:off x="8620194" y="5569123"/>
            <a:ext cx="402672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900" dirty="0"/>
              <a:t>https://fintrends.ru/uploads/posts/2023-05/1685460592.webp</a:t>
            </a: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2367160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894242-2A2A-444A-9829-C2D06335B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101" y="236375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sz="4400" b="1" i="1" dirty="0">
                <a:solidFill>
                  <a:srgbClr val="34425A"/>
                </a:solidFill>
                <a:effectLst/>
                <a:latin typeface="Bitter"/>
              </a:rPr>
              <a:t>Ключевые фигуры в гостиничном бизнесе</a:t>
            </a:r>
            <a:br>
              <a:rPr lang="ru-RU" b="0" i="0" dirty="0">
                <a:solidFill>
                  <a:srgbClr val="34425A"/>
                </a:solidFill>
                <a:effectLst/>
                <a:latin typeface="Bitter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4935EF-4060-44B8-B294-6B2EBB423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44" y="1840753"/>
            <a:ext cx="8596668" cy="3880773"/>
          </a:xfrm>
        </p:spPr>
        <p:txBody>
          <a:bodyPr>
            <a:normAutofit/>
          </a:bodyPr>
          <a:lstStyle/>
          <a:p>
            <a:r>
              <a:rPr lang="ru-RU" sz="3200" b="0" i="1" dirty="0">
                <a:solidFill>
                  <a:srgbClr val="34425A"/>
                </a:solidFill>
                <a:effectLst/>
                <a:latin typeface="Bitter"/>
              </a:rPr>
              <a:t>Владельцы и инвесторы</a:t>
            </a:r>
          </a:p>
          <a:p>
            <a:r>
              <a:rPr lang="ru-RU" sz="3200" b="0" i="1" dirty="0">
                <a:solidFill>
                  <a:srgbClr val="34425A"/>
                </a:solidFill>
                <a:effectLst/>
                <a:latin typeface="Bitter"/>
                <a:ea typeface="Times New Roman" panose="02020603050405020304" pitchFamily="18" charset="0"/>
              </a:rPr>
              <a:t>Руководство отеля</a:t>
            </a:r>
            <a:endParaRPr lang="ru-RU" sz="3200" b="1" i="1" dirty="0">
              <a:effectLst/>
              <a:latin typeface="Bitter"/>
              <a:ea typeface="Times New Roman" panose="02020603050405020304" pitchFamily="18" charset="0"/>
            </a:endParaRPr>
          </a:p>
          <a:p>
            <a:r>
              <a:rPr lang="ru-RU" sz="3200" b="0" i="1" dirty="0">
                <a:solidFill>
                  <a:srgbClr val="34425A"/>
                </a:solidFill>
                <a:effectLst/>
                <a:latin typeface="Bitter"/>
                <a:ea typeface="Times New Roman" panose="02020603050405020304" pitchFamily="18" charset="0"/>
              </a:rPr>
              <a:t>Персонал</a:t>
            </a:r>
            <a:endParaRPr lang="ru-RU" sz="3200" b="1" i="1" dirty="0">
              <a:effectLst/>
              <a:latin typeface="Bitter"/>
              <a:ea typeface="Times New Roman" panose="02020603050405020304" pitchFamily="18" charset="0"/>
            </a:endParaRPr>
          </a:p>
          <a:p>
            <a:r>
              <a:rPr lang="ru-RU" sz="3200" i="1" dirty="0">
                <a:solidFill>
                  <a:srgbClr val="34425A"/>
                </a:solidFill>
                <a:effectLst/>
                <a:latin typeface="Bitter"/>
                <a:ea typeface="Calibri" panose="020F0502020204030204" pitchFamily="34" charset="0"/>
                <a:cs typeface="Times New Roman" panose="02020603050405020304" pitchFamily="18" charset="0"/>
              </a:rPr>
              <a:t>Партнеры и поставщики</a:t>
            </a:r>
            <a:endParaRPr lang="ru-RU" sz="3200" i="1" dirty="0">
              <a:latin typeface="Bitter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7736CC1-73B1-4FC0-BC6E-F27439020A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8421" y="2148679"/>
            <a:ext cx="6396770" cy="35728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4FBABF0-58BB-41BE-A1B9-0E6472008839}"/>
              </a:ext>
            </a:extLst>
          </p:cNvPr>
          <p:cNvSpPr txBox="1"/>
          <p:nvPr/>
        </p:nvSpPr>
        <p:spPr>
          <a:xfrm>
            <a:off x="8012032" y="5767842"/>
            <a:ext cx="403315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050" dirty="0"/>
              <a:t>https://bnovo.ru/wp-content/uploads/2024/01/240116-3-1.jpg</a:t>
            </a:r>
            <a:endParaRPr lang="ru-RU" sz="1050" dirty="0"/>
          </a:p>
        </p:txBody>
      </p:sp>
    </p:spTree>
    <p:extLst>
      <p:ext uri="{BB962C8B-B14F-4D97-AF65-F5344CB8AC3E}">
        <p14:creationId xmlns:p14="http://schemas.microsoft.com/office/powerpoint/2010/main" val="947035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7F7595-4EF3-4C90-8721-C54652A1B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10" y="295834"/>
            <a:ext cx="8596668" cy="1320800"/>
          </a:xfrm>
        </p:spPr>
        <p:txBody>
          <a:bodyPr/>
          <a:lstStyle/>
          <a:p>
            <a:r>
              <a:rPr lang="ru-RU" sz="4400" b="1" i="1" dirty="0">
                <a:solidFill>
                  <a:srgbClr val="34425A"/>
                </a:solidFill>
                <a:effectLst/>
                <a:latin typeface="Bitter"/>
              </a:rPr>
              <a:t>Технологические инновации</a:t>
            </a:r>
            <a:br>
              <a:rPr lang="ru-RU" b="0" i="0" dirty="0">
                <a:solidFill>
                  <a:srgbClr val="34425A"/>
                </a:solidFill>
                <a:effectLst/>
                <a:latin typeface="Bitter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75B6C1-6041-443E-A45C-CE229AC2E7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18" y="1269720"/>
            <a:ext cx="6938682" cy="2124540"/>
          </a:xfrm>
        </p:spPr>
        <p:txBody>
          <a:bodyPr>
            <a:normAutofit/>
          </a:bodyPr>
          <a:lstStyle/>
          <a:p>
            <a:r>
              <a:rPr lang="ru-RU" sz="2400" b="0" i="1" dirty="0">
                <a:solidFill>
                  <a:srgbClr val="34425A"/>
                </a:solidFill>
                <a:effectLst/>
                <a:latin typeface="Bitter"/>
                <a:ea typeface="Times New Roman" panose="02020603050405020304" pitchFamily="18" charset="0"/>
              </a:rPr>
              <a:t>Онлайн-бронирование</a:t>
            </a:r>
            <a:endParaRPr lang="ru-RU" sz="2400" b="1" i="1" dirty="0">
              <a:effectLst/>
              <a:latin typeface="Bitter"/>
              <a:ea typeface="Times New Roman" panose="02020603050405020304" pitchFamily="18" charset="0"/>
            </a:endParaRPr>
          </a:p>
          <a:p>
            <a:r>
              <a:rPr lang="ru-RU" sz="2400" b="0" i="1" dirty="0">
                <a:solidFill>
                  <a:srgbClr val="34425A"/>
                </a:solidFill>
                <a:effectLst/>
                <a:latin typeface="Bitter"/>
                <a:ea typeface="Times New Roman" panose="02020603050405020304" pitchFamily="18" charset="0"/>
              </a:rPr>
              <a:t>Мобильные приложения</a:t>
            </a:r>
            <a:endParaRPr lang="ru-RU" sz="2400" b="1" i="1" dirty="0">
              <a:effectLst/>
              <a:latin typeface="Bitter"/>
              <a:ea typeface="Times New Roman" panose="02020603050405020304" pitchFamily="18" charset="0"/>
            </a:endParaRPr>
          </a:p>
          <a:p>
            <a:r>
              <a:rPr lang="ru-RU" sz="2400" i="1" dirty="0">
                <a:solidFill>
                  <a:srgbClr val="34425A"/>
                </a:solidFill>
                <a:effectLst/>
                <a:latin typeface="Bitter"/>
                <a:ea typeface="Calibri" panose="020F0502020204030204" pitchFamily="34" charset="0"/>
                <a:cs typeface="Times New Roman" panose="02020603050405020304" pitchFamily="18" charset="0"/>
              </a:rPr>
              <a:t>Интеллектуальные системы управления</a:t>
            </a:r>
            <a:endParaRPr lang="ru-RU" sz="2400" i="1" dirty="0">
              <a:latin typeface="Bitter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9837E9-D2A7-4DB5-860F-0C979B09A2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523" y="3045761"/>
            <a:ext cx="6239542" cy="34850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EAC800-CBC8-4337-BEB8-224E03F92C45}"/>
              </a:ext>
            </a:extLst>
          </p:cNvPr>
          <p:cNvSpPr txBox="1"/>
          <p:nvPr/>
        </p:nvSpPr>
        <p:spPr>
          <a:xfrm>
            <a:off x="869523" y="6530790"/>
            <a:ext cx="423806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100" dirty="0"/>
              <a:t>https://bnovo.ru/wp-content/uploads/2024/01/240116-4-1.jpg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1191772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39E553-6D54-4A98-B83C-0D6BD1D42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5" y="3451412"/>
            <a:ext cx="8596668" cy="1320800"/>
          </a:xfrm>
        </p:spPr>
        <p:txBody>
          <a:bodyPr>
            <a:noAutofit/>
          </a:bodyPr>
          <a:lstStyle/>
          <a:p>
            <a:r>
              <a:rPr lang="ru-RU" sz="240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Holiday Inn — </a:t>
            </a:r>
            <a:r>
              <a:rPr lang="ru-RU" sz="2400" i="1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американская </a:t>
            </a:r>
            <a:r>
              <a:rPr lang="ru-RU" sz="240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сеть гостиниц и дочерняя компания</a:t>
            </a:r>
            <a:r>
              <a:rPr lang="ru-RU" sz="2400" i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cs-CZ" sz="2400" i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InterContinental Hotels Group</a:t>
            </a:r>
            <a:r>
              <a:rPr lang="ru-RU" sz="240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 Компания является одной из крупнейших в мире гостиничных сетей и насчитывает 1173 действующих отелей и более чем 214 тысяч арендуемых номеров по состоянию на 2018 год. Штаб-квартира сети отелей находится в </a:t>
            </a:r>
            <a:r>
              <a:rPr lang="ru-RU" sz="2400" i="1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Д</a:t>
            </a:r>
            <a:r>
              <a:rPr lang="ru-RU" sz="2400" i="1" dirty="0" err="1">
                <a:solidFill>
                  <a:srgbClr val="202122"/>
                </a:solidFill>
                <a:latin typeface="Arial" panose="020B0604020202020204" pitchFamily="34" charset="0"/>
              </a:rPr>
              <a:t>е́</a:t>
            </a:r>
            <a:r>
              <a:rPr lang="ru-RU" sz="2400" i="1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неме</a:t>
            </a:r>
            <a:r>
              <a:rPr lang="ru-RU" sz="240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графство Бакингемшир.</a:t>
            </a:r>
            <a:endParaRPr lang="ru-RU" sz="2400" i="1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D79BD8B-CD5C-4764-8933-00F9B0764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365" y="107576"/>
            <a:ext cx="7217390" cy="2787837"/>
          </a:xfrm>
        </p:spPr>
      </p:pic>
    </p:spTree>
    <p:extLst>
      <p:ext uri="{BB962C8B-B14F-4D97-AF65-F5344CB8AC3E}">
        <p14:creationId xmlns:p14="http://schemas.microsoft.com/office/powerpoint/2010/main" val="3841749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6395331-88C3-4FA3-B6C2-83B2D923A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204" y="197316"/>
            <a:ext cx="6019301" cy="21693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0" i="1" dirty="0">
                <a:effectLst/>
                <a:latin typeface="YS Text"/>
              </a:rPr>
              <a:t>В России существует </a:t>
            </a:r>
            <a:r>
              <a:rPr lang="ru-RU" sz="2000" i="1" dirty="0">
                <a:effectLst/>
                <a:latin typeface="YS Text"/>
              </a:rPr>
              <a:t>29</a:t>
            </a:r>
            <a:r>
              <a:rPr lang="ru-RU" sz="2000" b="0" i="1" dirty="0">
                <a:effectLst/>
                <a:latin typeface="YS Text"/>
              </a:rPr>
              <a:t> отелей сети Holiday Inn, управляемых международным оператором </a:t>
            </a:r>
            <a:r>
              <a:rPr lang="ru-RU" sz="2000" b="1" i="1" dirty="0">
                <a:effectLst/>
                <a:latin typeface="YS Text"/>
              </a:rPr>
              <a:t>IHG</a:t>
            </a:r>
            <a:r>
              <a:rPr lang="ru-RU" sz="2000" b="0" i="1" dirty="0">
                <a:effectLst/>
                <a:latin typeface="YS Text"/>
              </a:rPr>
              <a:t>. Согласно исследованию </a:t>
            </a:r>
            <a:r>
              <a:rPr lang="ru-RU" sz="2000" b="1" i="1" dirty="0">
                <a:effectLst/>
                <a:latin typeface="YS Text"/>
              </a:rPr>
              <a:t>E&amp;Y</a:t>
            </a:r>
            <a:r>
              <a:rPr lang="ru-RU" sz="2000" b="0" i="1" dirty="0">
                <a:effectLst/>
                <a:latin typeface="YS Text"/>
              </a:rPr>
              <a:t>, это одна из крупнейших международных сетей на гостиничном рынке России. Общая численность номеров в этих отелях составляет 6600.</a:t>
            </a:r>
            <a:endParaRPr lang="ru-RU" sz="2000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EFA5E0-8566-4193-90D6-9C1B5397B2DC}"/>
              </a:ext>
            </a:extLst>
          </p:cNvPr>
          <p:cNvSpPr txBox="1"/>
          <p:nvPr/>
        </p:nvSpPr>
        <p:spPr>
          <a:xfrm>
            <a:off x="2207558" y="3238544"/>
            <a:ext cx="61004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C974B33-9552-481B-9A1C-9AA9199F3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1505" y="330673"/>
            <a:ext cx="5933515" cy="407202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69D2224-F27B-44DB-A804-EF67C17310FA}"/>
              </a:ext>
            </a:extLst>
          </p:cNvPr>
          <p:cNvSpPr txBox="1"/>
          <p:nvPr/>
        </p:nvSpPr>
        <p:spPr>
          <a:xfrm>
            <a:off x="6875927" y="4430770"/>
            <a:ext cx="5316073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0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https://www.delfin-tour.ru/system/hotels/632/photos/1020x700/1558962837137939.jpg</a:t>
            </a:r>
            <a:endParaRPr lang="ru-RU" sz="1000" dirty="0"/>
          </a:p>
          <a:p>
            <a:pPr algn="r"/>
            <a:r>
              <a:rPr lang="ru-RU" sz="1600" i="1" dirty="0"/>
              <a:t>(Санкт-Петербург)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A119570-F69B-431E-9B77-A5CA454970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73" y="2366682"/>
            <a:ext cx="6108032" cy="407202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9471675-383E-4772-92DA-C377206FF67E}"/>
              </a:ext>
            </a:extLst>
          </p:cNvPr>
          <p:cNvSpPr txBox="1"/>
          <p:nvPr/>
        </p:nvSpPr>
        <p:spPr>
          <a:xfrm>
            <a:off x="-12032" y="6411991"/>
            <a:ext cx="6108032" cy="469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05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https://static.tildacdn.com/tild3738-3265-4234-a461</a:t>
            </a:r>
            <a:r>
              <a:rPr lang="ru-RU" sz="105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</a:t>
            </a:r>
            <a:r>
              <a:rPr lang="cs-CZ" sz="105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306535346262/mowlu_holiday_inn_mo.jpeg</a:t>
            </a:r>
            <a:endParaRPr lang="ru-RU" sz="1050" dirty="0"/>
          </a:p>
          <a:p>
            <a:r>
              <a:rPr lang="ru-RU" sz="1400" i="1" dirty="0"/>
              <a:t>(Москва)</a:t>
            </a:r>
          </a:p>
        </p:txBody>
      </p:sp>
    </p:spTree>
    <p:extLst>
      <p:ext uri="{BB962C8B-B14F-4D97-AF65-F5344CB8AC3E}">
        <p14:creationId xmlns:p14="http://schemas.microsoft.com/office/powerpoint/2010/main" val="4174699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ED50B3-55FD-4E99-85BB-3D53B861C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11298"/>
            <a:ext cx="11595349" cy="968189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rgbClr val="373D3F"/>
                </a:solidFill>
                <a:effectLst/>
                <a:latin typeface="Bitter"/>
              </a:rPr>
              <a:t>Предметом деятельности гостиницы является:</a:t>
            </a:r>
            <a:br>
              <a:rPr lang="ru-RU" sz="4000" b="1" i="1" dirty="0">
                <a:solidFill>
                  <a:srgbClr val="373D3F"/>
                </a:solidFill>
                <a:effectLst/>
                <a:latin typeface="Bitter"/>
              </a:rPr>
            </a:br>
            <a:endParaRPr lang="ru-RU" sz="4000" b="1" i="1" dirty="0">
              <a:latin typeface="Bitter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06C44B-87ED-4B5F-8315-F6F9728D7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499" y="2420566"/>
            <a:ext cx="8596668" cy="3880773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ru-RU" sz="2400" b="0" i="1" dirty="0">
                <a:solidFill>
                  <a:srgbClr val="373D3F"/>
                </a:solidFill>
                <a:effectLst/>
                <a:latin typeface="Bitter"/>
              </a:rPr>
              <a:t> предоставление комплекса гостиничных услуг в соответствии со стандартами сервиса сети Holiday Inn;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400" b="0" i="1" dirty="0">
                <a:solidFill>
                  <a:srgbClr val="373D3F"/>
                </a:solidFill>
                <a:effectLst/>
                <a:latin typeface="Bitter"/>
              </a:rPr>
              <a:t> предоставление услуг питания;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400" b="0" i="1" dirty="0">
                <a:solidFill>
                  <a:srgbClr val="373D3F"/>
                </a:solidFill>
                <a:effectLst/>
                <a:latin typeface="Bitter"/>
              </a:rPr>
              <a:t> предоставление помещений для конференций, переговоров, презентаций и иных культурно-досуговых мероприятий.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7483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861716-F447-4D32-B170-91A73609D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635" y="158665"/>
            <a:ext cx="4047566" cy="1315945"/>
          </a:xfrm>
        </p:spPr>
        <p:txBody>
          <a:bodyPr>
            <a:normAutofit/>
          </a:bodyPr>
          <a:lstStyle/>
          <a:p>
            <a:r>
              <a:rPr lang="ru-RU" sz="5400" b="1" i="1" dirty="0">
                <a:solidFill>
                  <a:srgbClr val="00B050"/>
                </a:solidFill>
              </a:rPr>
              <a:t>Викторина</a:t>
            </a:r>
            <a:endParaRPr lang="ru-RU" b="1" i="1" dirty="0">
              <a:solidFill>
                <a:srgbClr val="00B050"/>
              </a:solidFill>
            </a:endParaRPr>
          </a:p>
        </p:txBody>
      </p:sp>
      <p:sp>
        <p:nvSpPr>
          <p:cNvPr id="8" name="Текст 5">
            <a:extLst>
              <a:ext uri="{FF2B5EF4-FFF2-40B4-BE49-F238E27FC236}">
                <a16:creationId xmlns:a16="http://schemas.microsoft.com/office/drawing/2014/main" id="{8B1803A7-C37D-419C-AF5E-A6EBD984BC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7653" y="1618045"/>
            <a:ext cx="8113713" cy="4213225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rgbClr val="92D050"/>
                </a:solidFill>
                <a:effectLst/>
                <a:latin typeface="Bitter"/>
                <a:ea typeface="Times New Roman" panose="02020603050405020304" pitchFamily="18" charset="0"/>
              </a:rPr>
              <a:t>Кто решает, какие типы отелей развивать, выбирает местоположение, утверждает бюджеты и определяет стратегию развития?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rgbClr val="92D050"/>
                </a:solidFill>
                <a:effectLst/>
                <a:latin typeface="Bitter"/>
                <a:ea typeface="Times New Roman" panose="02020603050405020304" pitchFamily="18" charset="0"/>
              </a:rPr>
              <a:t>Кто разрабатывает стратегии для повышения заполненности гостиницы, улучшения инфраструктуры и обеспечения высокого уровня комфорта и безопасности?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rgbClr val="92D050"/>
                </a:solidFill>
                <a:effectLst/>
                <a:latin typeface="Bitter"/>
                <a:ea typeface="Times New Roman" panose="02020603050405020304" pitchFamily="18" charset="0"/>
              </a:rPr>
              <a:t>Кто приветствует гостей, ухаживает за их комфортом и внимательно относится к их потребностям?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rgbClr val="92D050"/>
                </a:solidFill>
                <a:effectLst/>
                <a:latin typeface="Bitter"/>
                <a:ea typeface="Calibri" panose="020F0502020204030204" pitchFamily="34" charset="0"/>
              </a:rPr>
              <a:t>Кто поставляет необходимые товары и услуги для гостиничного бизнеса?</a:t>
            </a:r>
            <a:endParaRPr lang="ru-RU" sz="2400" i="1" dirty="0">
              <a:solidFill>
                <a:srgbClr val="92D050"/>
              </a:solidFill>
              <a:effectLst/>
              <a:latin typeface="Bitter"/>
              <a:ea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rgbClr val="92D050"/>
                </a:solidFill>
                <a:effectLst/>
                <a:latin typeface="Bitter"/>
                <a:ea typeface="Times New Roman" panose="02020603050405020304" pitchFamily="18" charset="0"/>
              </a:rPr>
              <a:t>Назовите главные отделы гостиничного бизнеса?</a:t>
            </a:r>
          </a:p>
          <a:p>
            <a:pPr marL="342900" indent="-342900">
              <a:buFont typeface="+mj-lt"/>
              <a:buAutoNum type="arabicPeriod"/>
            </a:pPr>
            <a:endParaRPr lang="ru-RU" sz="1800" dirty="0">
              <a:solidFill>
                <a:srgbClr val="92D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ru-RU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488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48566E-7E79-4CCB-80EB-16CA127C7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4063" y="242048"/>
            <a:ext cx="2980266" cy="950259"/>
          </a:xfrm>
        </p:spPr>
        <p:txBody>
          <a:bodyPr/>
          <a:lstStyle/>
          <a:p>
            <a:r>
              <a:rPr lang="ru-RU" sz="4800" b="1" i="1" dirty="0">
                <a:solidFill>
                  <a:srgbClr val="00B050"/>
                </a:solidFill>
              </a:rPr>
              <a:t>Ответы</a:t>
            </a:r>
            <a:endParaRPr lang="ru-RU" b="1" i="1" dirty="0">
              <a:solidFill>
                <a:srgbClr val="00B05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E342C2-E45C-4062-BA69-4E018AF50DF4}"/>
              </a:ext>
            </a:extLst>
          </p:cNvPr>
          <p:cNvSpPr txBox="1"/>
          <p:nvPr/>
        </p:nvSpPr>
        <p:spPr>
          <a:xfrm>
            <a:off x="528917" y="1443318"/>
            <a:ext cx="941294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8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Владельцы и инвесторы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Руководство отеля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Персонал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Партнеры и поставщики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отдел продаж и маркетинга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 по обслуживанию гостей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 по управлению персоналом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 по закупкам и снабжению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финансовый отдел</a:t>
            </a:r>
            <a:endParaRPr lang="ru-RU" sz="2800" dirty="0">
              <a:solidFill>
                <a:srgbClr val="92D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технический отдел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18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5754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CF01E8-225B-4A13-9378-DBF551432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640" y="224118"/>
            <a:ext cx="7543301" cy="914400"/>
          </a:xfrm>
        </p:spPr>
        <p:txBody>
          <a:bodyPr>
            <a:normAutofit/>
          </a:bodyPr>
          <a:lstStyle/>
          <a:p>
            <a:r>
              <a:rPr lang="ru-RU" sz="4800" b="1" i="1" dirty="0"/>
              <a:t>Ссылки на источники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BC4493-FE68-431F-8A76-A0D9710CB1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264" y="2035083"/>
            <a:ext cx="8596668" cy="3880773"/>
          </a:xfrm>
        </p:spPr>
        <p:txBody>
          <a:bodyPr/>
          <a:lstStyle/>
          <a:p>
            <a:pPr>
              <a:buFont typeface="+mj-lt"/>
              <a:buAutoNum type="arabicParenR"/>
            </a:pPr>
            <a:r>
              <a:rPr lang="ru-RU" i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Ермилова В.С. Гостиничный бизнес как путь к развитию регионов в Российской Федерации / В.С. Ермилова, Ю.И. Дубова // Гостиничный бизнес. – 2016. − № 6. – С. 56−62.</a:t>
            </a:r>
          </a:p>
          <a:p>
            <a:pPr>
              <a:buFont typeface="+mj-lt"/>
              <a:buAutoNum type="arabicParenR"/>
            </a:pPr>
            <a:r>
              <a:rPr lang="en-US" i="1" dirty="0">
                <a:solidFill>
                  <a:srgbClr val="00B05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BNOVO. </a:t>
            </a:r>
            <a:r>
              <a:rPr lang="ru-RU" i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Hostinice. Online. BNOVO. Bnovo.ru. 2024. Dostupné z: </a:t>
            </a:r>
            <a:r>
              <a:rPr lang="en-US" i="1" u="none" strike="noStrike" dirty="0">
                <a:solidFill>
                  <a:srgbClr val="00B05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https://bnovo.ru/blog/hotel-business-structure-key-figures-innovation/?ysclid=lulhwlvu2q313457497</a:t>
            </a:r>
            <a:r>
              <a:rPr lang="en-US" i="1" dirty="0">
                <a:solidFill>
                  <a:srgbClr val="00B05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[cit. 2024-04-04].</a:t>
            </a:r>
            <a:endParaRPr lang="ru-RU" i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arenR"/>
            </a:pPr>
            <a:r>
              <a:rPr lang="en-US" i="1" dirty="0">
                <a:solidFill>
                  <a:srgbClr val="00B05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WIKIPEDIA. </a:t>
            </a:r>
            <a:r>
              <a:rPr lang="ru-RU" i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Holiday inn. Online. HOLIDAY INN. Wikipedia. 2024. Dostupné z: </a:t>
            </a:r>
            <a:r>
              <a:rPr lang="en-US" i="1" u="none" strike="noStrike" dirty="0">
                <a:solidFill>
                  <a:srgbClr val="00B05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https://ru.wikipedia.org/wiki/Holiday_Inn</a:t>
            </a:r>
            <a:r>
              <a:rPr lang="en-US" i="1" dirty="0">
                <a:solidFill>
                  <a:srgbClr val="00B05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[cit. 2024-04-04].</a:t>
            </a:r>
            <a:endParaRPr lang="ru-RU" i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arenR"/>
            </a:pPr>
            <a:r>
              <a:rPr lang="en-US" i="1" dirty="0">
                <a:solidFill>
                  <a:srgbClr val="00B05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TELEGRA. </a:t>
            </a:r>
            <a:r>
              <a:rPr lang="ru-RU" i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Holiday inn. Online. HOLIDAY INN. Telegra.ph. 2024. Dostupné z: </a:t>
            </a:r>
            <a:r>
              <a:rPr lang="en-US" i="1" u="none" strike="noStrike" dirty="0">
                <a:solidFill>
                  <a:srgbClr val="00B05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https://telegra.ph/Skolko-otelej-Holiday-Inn-v-Rossii-03-19</a:t>
            </a:r>
            <a:r>
              <a:rPr lang="en-US" i="1" dirty="0">
                <a:solidFill>
                  <a:srgbClr val="00B05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[cit. 2024-04-04].</a:t>
            </a:r>
            <a:endParaRPr lang="ru-RU" i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arenR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5835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685275-09A2-4506-B6CA-295131EEF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358" y="2734235"/>
            <a:ext cx="8995584" cy="1389529"/>
          </a:xfrm>
        </p:spPr>
        <p:txBody>
          <a:bodyPr>
            <a:normAutofit/>
          </a:bodyPr>
          <a:lstStyle/>
          <a:p>
            <a:r>
              <a:rPr lang="ru-RU" sz="6600" b="1" i="1" dirty="0"/>
              <a:t>Спасибо за внимание</a:t>
            </a:r>
          </a:p>
        </p:txBody>
      </p:sp>
      <p:pic>
        <p:nvPicPr>
          <p:cNvPr id="4" name="Рисунок 3" descr="Влюбленная Pusheen">
            <a:extLst>
              <a:ext uri="{FF2B5EF4-FFF2-40B4-BE49-F238E27FC236}">
                <a16:creationId xmlns:a16="http://schemas.microsoft.com/office/drawing/2014/main" id="{35BF3087-4624-474F-A5E5-DDB895D2A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5700" y="3523129"/>
            <a:ext cx="3644152" cy="3644152"/>
          </a:xfrm>
          <a:prstGeom prst="rect">
            <a:avLst/>
          </a:prstGeom>
        </p:spPr>
      </p:pic>
      <p:pic>
        <p:nvPicPr>
          <p:cNvPr id="6" name="Рисунок 5" descr="Pusheen прощается">
            <a:extLst>
              <a:ext uri="{FF2B5EF4-FFF2-40B4-BE49-F238E27FC236}">
                <a16:creationId xmlns:a16="http://schemas.microsoft.com/office/drawing/2014/main" id="{60DE9C93-A0B5-4A71-B7CE-1F1F7031A5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-381000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92202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219</TotalTime>
  <Words>602</Words>
  <Application>Microsoft Office PowerPoint</Application>
  <PresentationFormat>Широкоэкранный</PresentationFormat>
  <Paragraphs>65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3" baseType="lpstr">
      <vt:lpstr>Arial</vt:lpstr>
      <vt:lpstr>Bitter</vt:lpstr>
      <vt:lpstr>Calibri</vt:lpstr>
      <vt:lpstr>Cera Pro Regular</vt:lpstr>
      <vt:lpstr>Open Sans</vt:lpstr>
      <vt:lpstr>Times New Roman</vt:lpstr>
      <vt:lpstr>Trebuchet MS</vt:lpstr>
      <vt:lpstr>Wingdings 3</vt:lpstr>
      <vt:lpstr>YS Text</vt:lpstr>
      <vt:lpstr>Аспект</vt:lpstr>
      <vt:lpstr>Гостиничный бизнес: структура, особенности (на примере русскоязычной компании)</vt:lpstr>
      <vt:lpstr>Гостиничный бизнес</vt:lpstr>
      <vt:lpstr>Структура гостиничного бизнеса: Иерархия и подразделения  </vt:lpstr>
      <vt:lpstr>Отделы </vt:lpstr>
      <vt:lpstr>Ключевые фигуры в гостиничном бизнесе </vt:lpstr>
      <vt:lpstr>Технологические инновации </vt:lpstr>
      <vt:lpstr>Holiday Inn — американская сеть гостиниц и дочерняя компания  InterContinental Hotels Group. Компания является одной из крупнейших в мире гостиничных сетей и насчитывает 1173 действующих отелей и более чем 214 тысяч арендуемых номеров по состоянию на 2018 год. Штаб-квартира сети отелей находится в Де́неме, графство Бакингемшир.</vt:lpstr>
      <vt:lpstr>Презентация PowerPoint</vt:lpstr>
      <vt:lpstr>Предметом деятельности гостиницы является: </vt:lpstr>
      <vt:lpstr>Викторина</vt:lpstr>
      <vt:lpstr>Ответы</vt:lpstr>
      <vt:lpstr>Ссылки на источники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Гостиничный бизнес: структура, особенности (на примере русскоязычной компании).</dc:title>
  <dc:creator>Карина Мхоян</dc:creator>
  <cp:lastModifiedBy>Карина Мхоян</cp:lastModifiedBy>
  <cp:revision>19</cp:revision>
  <dcterms:created xsi:type="dcterms:W3CDTF">2024-04-04T15:27:38Z</dcterms:created>
  <dcterms:modified xsi:type="dcterms:W3CDTF">2024-04-07T21:07:04Z</dcterms:modified>
</cp:coreProperties>
</file>