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61" r:id="rId4"/>
    <p:sldId id="258" r:id="rId5"/>
    <p:sldId id="277" r:id="rId6"/>
    <p:sldId id="276" r:id="rId7"/>
    <p:sldId id="278" r:id="rId8"/>
    <p:sldId id="280" r:id="rId9"/>
  </p:sldIdLst>
  <p:sldSz cx="9144000" cy="6858000" type="screen4x3"/>
  <p:notesSz cx="6791325" cy="99218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vra" initials="ZV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CC0099"/>
    <a:srgbClr val="800080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3-11T18:13:43.964" idx="1">
    <p:pos x="5516" y="1379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6.5.2021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comments" Target="../comments/comment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632848" cy="259228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3600" b="1" cap="all" noProof="1" smtClean="0">
                <a:solidFill>
                  <a:srgbClr val="CC0099"/>
                </a:solidFill>
                <a:effectLst/>
                <a:latin typeface="Bahnschrift" panose="020B0502040204020203" pitchFamily="34" charset="0"/>
              </a:rPr>
              <a:t>5x produkt</a:t>
            </a:r>
            <a:r>
              <a:rPr lang="cs-CZ" sz="3600" b="1" cap="all" noProof="1" smtClean="0">
                <a:solidFill>
                  <a:schemeClr val="tx1"/>
                </a:solidFill>
                <a:effectLst/>
                <a:latin typeface="Bahnschrift" panose="020B0502040204020203" pitchFamily="34" charset="0"/>
              </a:rPr>
              <a:t/>
            </a:r>
            <a:br>
              <a:rPr lang="cs-CZ" sz="3600" b="1" cap="all" noProof="1" smtClean="0">
                <a:solidFill>
                  <a:schemeClr val="tx1"/>
                </a:solidFill>
                <a:effectLst/>
                <a:latin typeface="Bahnschrift" panose="020B0502040204020203" pitchFamily="34" charset="0"/>
              </a:rPr>
            </a:br>
            <a:r>
              <a:rPr lang="cs-CZ" sz="2000" b="1" cap="all" dirty="0" smtClean="0">
                <a:solidFill>
                  <a:schemeClr val="tx1"/>
                </a:solidFill>
                <a:effectLst/>
              </a:rPr>
              <a:t>KGS/KPN</a:t>
            </a:r>
            <a:r>
              <a:rPr lang="cs-CZ" sz="2800" b="1" cap="all" dirty="0" smtClean="0">
                <a:solidFill>
                  <a:schemeClr val="tx1"/>
                </a:solidFill>
                <a:effectLst/>
              </a:rPr>
              <a:t>2</a:t>
            </a:r>
            <a:r>
              <a:rPr lang="cs-CZ" sz="2800" b="1" cap="all" dirty="0" smtClean="0">
                <a:solidFill>
                  <a:srgbClr val="00823B"/>
                </a:solidFill>
                <a:effectLst/>
              </a:rPr>
              <a:t/>
            </a:r>
            <a:br>
              <a:rPr lang="cs-CZ" sz="2800" b="1" cap="all" dirty="0" smtClean="0">
                <a:solidFill>
                  <a:srgbClr val="00823B"/>
                </a:solidFill>
                <a:effectLst/>
              </a:rPr>
            </a:br>
            <a:r>
              <a:rPr lang="cs-CZ" sz="3200" b="1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Ph.D., </a:t>
            </a: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Westböhmische Universität in Plzeň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3140968"/>
            <a:ext cx="7416824" cy="3600400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Übersicht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Produktlebenszyklus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Marke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Lieferbedingungen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Rechte des Käufers</a:t>
            </a:r>
          </a:p>
          <a:p>
            <a:pPr marL="342900" indent="-342900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Außenhandel</a:t>
            </a:r>
          </a:p>
          <a:p>
            <a:pPr marL="342900" indent="-342900" algn="l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Aufgabe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1800" dirty="0"/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C00000"/>
                </a:solidFill>
              </a:rPr>
              <a:t>Produktlebenszyklus</a:t>
            </a:r>
            <a:endParaRPr lang="de-DE" sz="3200" b="1" cap="all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547664" y="1628800"/>
            <a:ext cx="7488832" cy="4752528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cs-CZ" sz="700" b="1" dirty="0" smtClean="0">
              <a:solidFill>
                <a:srgbClr val="007E39"/>
              </a:solidFill>
            </a:endParaRPr>
          </a:p>
          <a:p>
            <a:pPr marL="82296" lvl="0" indent="0">
              <a:buNone/>
            </a:pPr>
            <a:r>
              <a:rPr lang="de-DE" sz="1800" b="1" dirty="0" smtClean="0">
                <a:solidFill>
                  <a:srgbClr val="C00000"/>
                </a:solidFill>
              </a:rPr>
              <a:t>Die Phasen sind:</a:t>
            </a:r>
          </a:p>
          <a:p>
            <a:pPr marL="82296" lvl="0" indent="0">
              <a:buNone/>
            </a:pPr>
            <a:r>
              <a:rPr lang="de-DE" sz="1800" dirty="0" smtClean="0"/>
              <a:t>1</a:t>
            </a:r>
            <a:r>
              <a:rPr lang="de-DE" sz="1800" b="1" dirty="0" smtClean="0">
                <a:solidFill>
                  <a:srgbClr val="007E39"/>
                </a:solidFill>
              </a:rPr>
              <a:t>. Einführungsphase </a:t>
            </a:r>
            <a:r>
              <a:rPr lang="de-DE" sz="1800" dirty="0" smtClean="0"/>
              <a:t>(Umsatz niedrig, Kosten hoch; Ziel: Produkt bekannt machen und Erstkäufer herbeiführen)</a:t>
            </a:r>
          </a:p>
          <a:p>
            <a:pPr marL="82296" lvl="0" indent="0">
              <a:buNone/>
            </a:pPr>
            <a:r>
              <a:rPr lang="de-DE" sz="1800" dirty="0" smtClean="0"/>
              <a:t>2. </a:t>
            </a:r>
            <a:r>
              <a:rPr lang="de-DE" sz="1800" b="1" dirty="0" smtClean="0">
                <a:solidFill>
                  <a:srgbClr val="007E39"/>
                </a:solidFill>
              </a:rPr>
              <a:t>Wachstumsphase</a:t>
            </a:r>
            <a:r>
              <a:rPr lang="de-DE" sz="1800" dirty="0" smtClean="0"/>
              <a:t> (Umsatz nimmt zu; Ziel: den Marktanteil erhöhen)</a:t>
            </a:r>
          </a:p>
          <a:p>
            <a:pPr marL="82296" lvl="0" indent="0">
              <a:buNone/>
            </a:pPr>
            <a:r>
              <a:rPr lang="de-DE" sz="1800" dirty="0" smtClean="0"/>
              <a:t>3. </a:t>
            </a:r>
            <a:r>
              <a:rPr lang="de-DE" sz="1800" b="1" dirty="0" smtClean="0">
                <a:solidFill>
                  <a:srgbClr val="007E39"/>
                </a:solidFill>
              </a:rPr>
              <a:t>Reifephase</a:t>
            </a:r>
            <a:r>
              <a:rPr lang="de-DE" sz="1800" dirty="0" smtClean="0">
                <a:solidFill>
                  <a:srgbClr val="007E39"/>
                </a:solidFill>
              </a:rPr>
              <a:t> </a:t>
            </a:r>
            <a:r>
              <a:rPr lang="de-DE" sz="1800" dirty="0" smtClean="0"/>
              <a:t>(hohe Gewinne; Ziel: den Marktanteil sichern)</a:t>
            </a:r>
          </a:p>
          <a:p>
            <a:pPr marL="82296" lvl="0" indent="0">
              <a:buNone/>
            </a:pPr>
            <a:r>
              <a:rPr lang="de-DE" sz="1800" dirty="0" smtClean="0"/>
              <a:t>4. </a:t>
            </a:r>
            <a:r>
              <a:rPr lang="de-DE" sz="1800" b="1" dirty="0" smtClean="0">
                <a:solidFill>
                  <a:srgbClr val="007E39"/>
                </a:solidFill>
              </a:rPr>
              <a:t>Sättigungsphase bzw. Rückgang </a:t>
            </a:r>
            <a:r>
              <a:rPr lang="de-DE" sz="1800" dirty="0" smtClean="0"/>
              <a:t>(Ziel: Kosten senken, den Markt abschöpfen)</a:t>
            </a:r>
          </a:p>
          <a:p>
            <a:pPr marL="82296" indent="0">
              <a:buNone/>
            </a:pPr>
            <a:endParaRPr lang="cs-CZ" sz="700" b="1" dirty="0" smtClean="0">
              <a:solidFill>
                <a:srgbClr val="007E39"/>
              </a:solidFill>
            </a:endParaRPr>
          </a:p>
          <a:p>
            <a:pPr marL="82296" indent="0" algn="ctr">
              <a:buNone/>
            </a:pPr>
            <a:r>
              <a:rPr lang="de-DE" sz="1800" b="1" dirty="0" smtClean="0">
                <a:solidFill>
                  <a:schemeClr val="accent4">
                    <a:lumMod val="50000"/>
                  </a:schemeClr>
                </a:solidFill>
              </a:rPr>
              <a:t>Was sind verkaufsfördernde Faktoren eines Produkts?</a:t>
            </a:r>
            <a:r>
              <a:rPr lang="de-DE" sz="1800" dirty="0" smtClean="0"/>
              <a:t>	</a:t>
            </a:r>
          </a:p>
          <a:p>
            <a:pPr marL="82296" indent="0" algn="ctr">
              <a:buNone/>
            </a:pPr>
            <a:r>
              <a:rPr lang="de-DE" sz="1800" dirty="0"/>
              <a:t>♦ </a:t>
            </a:r>
            <a:r>
              <a:rPr lang="de-DE" sz="1800" i="1" dirty="0"/>
              <a:t>Preis</a:t>
            </a:r>
            <a:endParaRPr lang="de-DE" sz="1800" dirty="0"/>
          </a:p>
          <a:p>
            <a:pPr marL="82296" indent="0" algn="ctr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Marke, Image</a:t>
            </a:r>
          </a:p>
          <a:p>
            <a:pPr marL="82296" indent="0" algn="ctr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Umweltverträglichkeit</a:t>
            </a:r>
            <a:endParaRPr lang="cs-CZ" sz="1800" i="1" dirty="0" smtClean="0"/>
          </a:p>
          <a:p>
            <a:pPr marL="82296" indent="0" algn="ctr">
              <a:buNone/>
            </a:pPr>
            <a:r>
              <a:rPr lang="de-DE" sz="1800" dirty="0"/>
              <a:t>♦ </a:t>
            </a:r>
            <a:r>
              <a:rPr lang="de-DE" sz="1800" i="1" dirty="0"/>
              <a:t>Nutzen, Qualität und Lebensdauer</a:t>
            </a:r>
            <a:endParaRPr lang="de-DE" sz="1800" dirty="0"/>
          </a:p>
          <a:p>
            <a:pPr marL="82296" indent="0" algn="ctr">
              <a:buNone/>
            </a:pPr>
            <a:r>
              <a:rPr lang="de-DE" sz="1800" dirty="0"/>
              <a:t>♦ </a:t>
            </a:r>
            <a:r>
              <a:rPr lang="de-DE" sz="1800" i="1" dirty="0"/>
              <a:t>Verfügbarkeit, Erhältlichkeit, Service</a:t>
            </a:r>
            <a:endParaRPr lang="de-DE" sz="1800" dirty="0"/>
          </a:p>
          <a:p>
            <a:pPr marL="82296" indent="0" algn="ctr">
              <a:buNone/>
            </a:pPr>
            <a:endParaRPr lang="de-DE" sz="1800" dirty="0" smtClean="0"/>
          </a:p>
          <a:p>
            <a:pPr marL="82296" indent="0">
              <a:buNone/>
            </a:pPr>
            <a:endParaRPr lang="de-DE" sz="1400" dirty="0"/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57200"/>
            <a:ext cx="6696744" cy="131561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Der </a:t>
            </a:r>
            <a:r>
              <a:rPr lang="de-DE" sz="3200" b="1" dirty="0" smtClean="0">
                <a:solidFill>
                  <a:srgbClr val="0070C0"/>
                </a:solidFill>
              </a:rPr>
              <a:t>Markenartikel</a:t>
            </a:r>
            <a:r>
              <a:rPr lang="cs-CZ" sz="3200" b="1" dirty="0" smtClean="0">
                <a:solidFill>
                  <a:srgbClr val="0070C0"/>
                </a:solidFill>
              </a:rPr>
              <a:t> …</a:t>
            </a:r>
            <a:endParaRPr lang="de-DE" sz="3200" b="1" cap="all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2060848"/>
            <a:ext cx="4121608" cy="4159384"/>
          </a:xfrm>
        </p:spPr>
        <p:txBody>
          <a:bodyPr anchor="ctr">
            <a:normAutofit fontScale="62500" lnSpcReduction="20000"/>
          </a:bodyPr>
          <a:lstStyle/>
          <a:p>
            <a:pPr marL="82296" indent="0">
              <a:buNone/>
            </a:pPr>
            <a:r>
              <a:rPr lang="de-DE" sz="1400" b="1" dirty="0"/>
              <a:t> </a:t>
            </a:r>
            <a:endParaRPr lang="de-DE" sz="1400" dirty="0" smtClean="0"/>
          </a:p>
          <a:p>
            <a:pPr lvl="0"/>
            <a:r>
              <a:rPr lang="de-DE" sz="2900" b="1" dirty="0" smtClean="0">
                <a:solidFill>
                  <a:srgbClr val="007E39"/>
                </a:solidFill>
              </a:rPr>
              <a:t>… bedeutet Sicherheit und Kontinuität </a:t>
            </a:r>
            <a:r>
              <a:rPr lang="de-DE" sz="2900" b="1" dirty="0" smtClean="0"/>
              <a:t>–</a:t>
            </a:r>
            <a:r>
              <a:rPr lang="de-DE" sz="2900" dirty="0" smtClean="0"/>
              <a:t>  kein anonymes Produkt, fachkundiger Service, langfristiges Vertrauen bei Verbrauchern</a:t>
            </a:r>
          </a:p>
          <a:p>
            <a:pPr lvl="0"/>
            <a:r>
              <a:rPr lang="de-DE" sz="2900" b="1" dirty="0" smtClean="0">
                <a:solidFill>
                  <a:srgbClr val="007E39"/>
                </a:solidFill>
              </a:rPr>
              <a:t>… bringt Innovation </a:t>
            </a:r>
            <a:r>
              <a:rPr lang="de-DE" sz="2900" dirty="0" smtClean="0"/>
              <a:t>– geht mir der Zeit, Produktion und Forschung auf dem höchsten Niveau, hohe Bekanntheit </a:t>
            </a:r>
          </a:p>
          <a:p>
            <a:pPr lvl="0"/>
            <a:r>
              <a:rPr lang="de-DE" sz="2900" b="1" dirty="0" smtClean="0">
                <a:solidFill>
                  <a:srgbClr val="007E39"/>
                </a:solidFill>
              </a:rPr>
              <a:t>… bürgt für Qualität </a:t>
            </a:r>
            <a:r>
              <a:rPr lang="de-DE" sz="2900" dirty="0" smtClean="0"/>
              <a:t>– höchste Wertschätzung, positive Erfahrungen</a:t>
            </a:r>
          </a:p>
          <a:p>
            <a:pPr lvl="0"/>
            <a:r>
              <a:rPr lang="de-DE" sz="2900" b="1" dirty="0" smtClean="0">
                <a:solidFill>
                  <a:srgbClr val="007E39"/>
                </a:solidFill>
              </a:rPr>
              <a:t>… heißt auch Vielfalt </a:t>
            </a:r>
            <a:r>
              <a:rPr lang="de-DE" sz="2900" dirty="0" smtClean="0"/>
              <a:t>– das beste Mittel gegen ein eintöniges Warenangebot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dirty="0" smtClean="0"/>
              <a:t>(Eismann 2013: 159)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292080" y="2132856"/>
            <a:ext cx="3528392" cy="4464496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endParaRPr lang="cs-CZ" sz="3200" dirty="0" smtClean="0">
              <a:solidFill>
                <a:srgbClr val="0070C0"/>
              </a:solidFill>
            </a:endParaRPr>
          </a:p>
          <a:p>
            <a:pPr marL="82296" indent="0">
              <a:buNone/>
            </a:pPr>
            <a:r>
              <a:rPr lang="de-DE" sz="3200" dirty="0" smtClean="0">
                <a:solidFill>
                  <a:srgbClr val="0070C0"/>
                </a:solidFill>
              </a:rPr>
              <a:t>→ </a:t>
            </a:r>
            <a:r>
              <a:rPr lang="de-DE" sz="3200" b="1" dirty="0" smtClean="0">
                <a:solidFill>
                  <a:srgbClr val="0070C0"/>
                </a:solidFill>
              </a:rPr>
              <a:t>Verkaufsförderung</a:t>
            </a:r>
          </a:p>
          <a:p>
            <a:pPr marL="82296" indent="0">
              <a:buNone/>
            </a:pPr>
            <a:r>
              <a:rPr lang="de-DE" sz="2900" dirty="0" smtClean="0"/>
              <a:t>≈ </a:t>
            </a:r>
            <a:r>
              <a:rPr lang="en-ZA" sz="2900" dirty="0" smtClean="0"/>
              <a:t>Sales</a:t>
            </a:r>
            <a:r>
              <a:rPr lang="de-DE" sz="2900" dirty="0" smtClean="0"/>
              <a:t> </a:t>
            </a:r>
            <a:r>
              <a:rPr lang="de-DE" sz="2900" dirty="0"/>
              <a:t>Promotion; eher kurzfristige Maßnahmen mit dem Ziel zusätzliche Kaufanreize </a:t>
            </a:r>
            <a:r>
              <a:rPr lang="de-DE" sz="2900" dirty="0" smtClean="0"/>
              <a:t>auszulösen</a:t>
            </a:r>
            <a:endParaRPr lang="cs-CZ" sz="2900" dirty="0" smtClean="0"/>
          </a:p>
          <a:p>
            <a:pPr marL="82296" indent="0">
              <a:buNone/>
            </a:pPr>
            <a:r>
              <a:rPr lang="de-DE" sz="2900" dirty="0" smtClean="0"/>
              <a:t>Beispiele</a:t>
            </a:r>
            <a:r>
              <a:rPr lang="de-DE" sz="2900" dirty="0"/>
              <a:t>: </a:t>
            </a:r>
            <a:endParaRPr lang="cs-CZ" sz="2900" dirty="0" smtClean="0"/>
          </a:p>
          <a:p>
            <a:pPr marL="82296" indent="0">
              <a:buNone/>
            </a:pPr>
            <a:r>
              <a:rPr lang="de-DE" sz="2900" dirty="0" smtClean="0"/>
              <a:t>a</a:t>
            </a:r>
            <a:r>
              <a:rPr lang="de-DE" sz="2900" dirty="0"/>
              <a:t>. </a:t>
            </a:r>
            <a:r>
              <a:rPr lang="de-DE" sz="2900" b="1" dirty="0">
                <a:solidFill>
                  <a:srgbClr val="CC0099"/>
                </a:solidFill>
              </a:rPr>
              <a:t>verbraucherorientiert</a:t>
            </a:r>
            <a:r>
              <a:rPr lang="de-DE" sz="2900" dirty="0"/>
              <a:t> (Wettbewerbe, Sonderpreise); </a:t>
            </a:r>
            <a:endParaRPr lang="cs-CZ" sz="2900" dirty="0" smtClean="0"/>
          </a:p>
          <a:p>
            <a:pPr marL="82296" indent="0">
              <a:buNone/>
            </a:pPr>
            <a:r>
              <a:rPr lang="de-DE" sz="2900" dirty="0" smtClean="0"/>
              <a:t>b</a:t>
            </a:r>
            <a:r>
              <a:rPr lang="de-DE" sz="2900" dirty="0"/>
              <a:t>. </a:t>
            </a:r>
            <a:r>
              <a:rPr lang="de-DE" sz="2900" b="1" dirty="0">
                <a:solidFill>
                  <a:srgbClr val="CC0099"/>
                </a:solidFill>
              </a:rPr>
              <a:t>händlerorientiert</a:t>
            </a:r>
            <a:r>
              <a:rPr lang="de-DE" sz="2900" dirty="0">
                <a:solidFill>
                  <a:srgbClr val="CC0099"/>
                </a:solidFill>
              </a:rPr>
              <a:t> </a:t>
            </a:r>
            <a:r>
              <a:rPr lang="de-DE" sz="2900" dirty="0"/>
              <a:t>(Rabatte, Degustationen, Regale); </a:t>
            </a:r>
            <a:endParaRPr lang="cs-CZ" sz="2900" dirty="0" smtClean="0"/>
          </a:p>
          <a:p>
            <a:pPr marL="82296" indent="0">
              <a:buNone/>
            </a:pPr>
            <a:r>
              <a:rPr lang="de-DE" sz="2900" dirty="0" smtClean="0"/>
              <a:t>c</a:t>
            </a:r>
            <a:r>
              <a:rPr lang="de-DE" sz="2900" dirty="0"/>
              <a:t>. </a:t>
            </a:r>
            <a:r>
              <a:rPr lang="de-DE" sz="2900" b="1" dirty="0">
                <a:solidFill>
                  <a:srgbClr val="CC0099"/>
                </a:solidFill>
              </a:rPr>
              <a:t>außendienstorientiert</a:t>
            </a:r>
            <a:r>
              <a:rPr lang="de-DE" sz="2900" dirty="0">
                <a:solidFill>
                  <a:srgbClr val="CC0099"/>
                </a:solidFill>
              </a:rPr>
              <a:t> </a:t>
            </a:r>
            <a:r>
              <a:rPr lang="de-DE" sz="2900" dirty="0"/>
              <a:t>(Schulungen) </a:t>
            </a:r>
            <a:r>
              <a:rPr lang="de-DE" sz="2000" dirty="0"/>
              <a:t>	</a:t>
            </a:r>
          </a:p>
          <a:p>
            <a:endParaRPr lang="cs-CZ" sz="1200" dirty="0" smtClean="0"/>
          </a:p>
          <a:p>
            <a:pPr marL="82296" indent="0" algn="r">
              <a:buNone/>
            </a:pPr>
            <a:r>
              <a:rPr lang="de-DE" sz="2400" dirty="0" smtClean="0"/>
              <a:t>(</a:t>
            </a:r>
            <a:r>
              <a:rPr lang="cs-CZ" sz="2400" dirty="0" smtClean="0"/>
              <a:t>Vávra</a:t>
            </a:r>
            <a:r>
              <a:rPr lang="de-DE" sz="2400" dirty="0" smtClean="0"/>
              <a:t> 20</a:t>
            </a:r>
            <a:r>
              <a:rPr lang="cs-CZ" sz="2400" dirty="0" smtClean="0"/>
              <a:t>20</a:t>
            </a:r>
            <a:r>
              <a:rPr lang="de-DE" sz="2400" dirty="0" smtClean="0"/>
              <a:t>: </a:t>
            </a:r>
            <a:r>
              <a:rPr lang="cs-CZ" sz="2400" dirty="0" smtClean="0"/>
              <a:t>46</a:t>
            </a:r>
            <a:r>
              <a:rPr lang="de-DE" sz="2400" dirty="0" smtClean="0"/>
              <a:t>)</a:t>
            </a:r>
            <a:endParaRPr lang="de-DE" sz="2400" dirty="0"/>
          </a:p>
          <a:p>
            <a:endParaRPr lang="de-DE" sz="1200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620689"/>
            <a:ext cx="5688632" cy="18002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de-DE" sz="4000" b="1" dirty="0" smtClean="0">
                <a:solidFill>
                  <a:srgbClr val="800080"/>
                </a:solidFill>
              </a:rPr>
              <a:t>Lieferbedingungen</a:t>
            </a:r>
            <a:r>
              <a:rPr lang="de-DE" sz="4000" b="1" dirty="0" smtClean="0">
                <a:solidFill>
                  <a:srgbClr val="CC0099"/>
                </a:solidFill>
              </a:rPr>
              <a:t/>
            </a:r>
            <a:br>
              <a:rPr lang="de-DE" sz="4000" b="1" dirty="0" smtClean="0">
                <a:solidFill>
                  <a:srgbClr val="CC0099"/>
                </a:solidFill>
              </a:rPr>
            </a:b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Wenn es keine extra Vereinbarungen gibt, dann gelten die AGB </a:t>
            </a:r>
            <a:r>
              <a:rPr 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  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(= die Allgemeinen Geschäftsbedingungen). Der Käufer trägt die Kosten für die Beförderung und für die Versandverpackung. Er muss die Waren beim Verkäufer</a:t>
            </a:r>
            <a:r>
              <a:rPr lang="cs-CZ" sz="1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de-DE" sz="16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(= ab Werk, ab Fabrik) abholen.</a:t>
            </a:r>
            <a:endParaRPr lang="de-DE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27984" y="3212976"/>
            <a:ext cx="4265850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 smtClean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7340"/>
              </p:ext>
            </p:extLst>
          </p:nvPr>
        </p:nvGraphicFramePr>
        <p:xfrm>
          <a:off x="1115616" y="2852936"/>
          <a:ext cx="3528392" cy="36724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28392"/>
              </a:tblGrid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de-DE" sz="1800" noProof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de-DE" sz="1800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sz="1800" b="1" baseline="0" noProof="0" dirty="0" smtClean="0">
                          <a:solidFill>
                            <a:schemeClr val="tx1"/>
                          </a:solidFill>
                        </a:rPr>
                        <a:t>unfrei </a:t>
                      </a:r>
                      <a:r>
                        <a:rPr lang="de-DE" sz="1800" b="0" baseline="0" noProof="0" dirty="0" smtClean="0">
                          <a:solidFill>
                            <a:schemeClr val="tx1"/>
                          </a:solidFill>
                        </a:rPr>
                        <a:t>(Käufer trägt alle Kosten, d.h.</a:t>
                      </a:r>
                      <a:r>
                        <a:rPr lang="cs-CZ" sz="1800" b="0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sz="1800" b="0" baseline="0" noProof="0" dirty="0" smtClean="0">
                          <a:solidFill>
                            <a:schemeClr val="tx1"/>
                          </a:solidFill>
                        </a:rPr>
                        <a:t>die Transportkosten sind nicht im Angebotspreis enthalten; Übernahme z.B. am Bahnhof)</a:t>
                      </a:r>
                      <a:endParaRPr lang="de-DE" sz="18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endParaRPr lang="de-DE" sz="1400" b="1" noProof="0" dirty="0" smtClean="0"/>
                    </a:p>
                    <a:p>
                      <a:pPr algn="ctr"/>
                      <a:r>
                        <a:rPr lang="de-DE" sz="1800" b="1" noProof="0" dirty="0" smtClean="0"/>
                        <a:t>2. frachtfrei </a:t>
                      </a:r>
                      <a:r>
                        <a:rPr lang="de-DE" sz="1800" b="0" noProof="0" dirty="0" smtClean="0"/>
                        <a:t>(Verkäufer</a:t>
                      </a:r>
                      <a:r>
                        <a:rPr lang="de-DE" sz="1800" b="0" baseline="0" noProof="0" dirty="0" smtClean="0"/>
                        <a:t> trägt die Kosten bis zur Empfangsstation)</a:t>
                      </a:r>
                      <a:endParaRPr lang="de-DE" sz="1800" b="0" noProof="0" dirty="0"/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de-DE" sz="1800" b="1" noProof="0" dirty="0" smtClean="0"/>
                        <a:t>3. frei Haus </a:t>
                      </a:r>
                      <a:r>
                        <a:rPr lang="de-DE" sz="1800" b="0" noProof="0" dirty="0" smtClean="0"/>
                        <a:t>(Käufer trägt keine Kosten; Verkäufer trägt alle Beförderungskosten</a:t>
                      </a:r>
                      <a:r>
                        <a:rPr lang="de-DE" sz="1800" b="0" baseline="0" noProof="0" dirty="0" smtClean="0"/>
                        <a:t>) </a:t>
                      </a:r>
                    </a:p>
                    <a:p>
                      <a:pPr algn="r"/>
                      <a:r>
                        <a:rPr lang="de-DE" sz="1600" b="0" baseline="0" noProof="0" dirty="0" smtClean="0"/>
                        <a:t>(Eismann 2013: 92)</a:t>
                      </a:r>
                      <a:endParaRPr lang="de-DE" sz="1600" b="0" noProof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636912"/>
            <a:ext cx="3456384" cy="3600400"/>
          </a:xfrm>
          <a:prstGeom prst="rect">
            <a:avLst/>
          </a:prstGeom>
        </p:spPr>
      </p:pic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de-DE" b="1" dirty="0" smtClean="0">
                <a:solidFill>
                  <a:srgbClr val="800080"/>
                </a:solidFill>
              </a:rPr>
              <a:t>Rechte des Käufers</a:t>
            </a:r>
            <a:endParaRPr lang="de-DE" b="1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844824"/>
            <a:ext cx="7632849" cy="4187676"/>
          </a:xfrm>
          <a:gradFill flip="none" rotWithShape="1">
            <a:gsLst>
              <a:gs pos="0">
                <a:schemeClr val="bg1"/>
              </a:gs>
              <a:gs pos="50000">
                <a:srgbClr val="EFDAD5"/>
              </a:gs>
              <a:gs pos="100000">
                <a:srgbClr val="E4A698"/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pPr marL="82296" indent="0" algn="just">
              <a:buClr>
                <a:schemeClr val="tx1"/>
              </a:buClr>
              <a:buSzPct val="100000"/>
              <a:buNone/>
            </a:pPr>
            <a:r>
              <a:rPr lang="de-DE" sz="1800" b="1" dirty="0" smtClean="0">
                <a:solidFill>
                  <a:srgbClr val="800080"/>
                </a:solidFill>
              </a:rPr>
              <a:t>Was kann der Käufer fordern und wie kann der Verkäufer kundenorientiert Beschwerden behandeln?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1700" b="1" dirty="0" smtClean="0">
              <a:solidFill>
                <a:srgbClr val="800080"/>
              </a:solidFill>
            </a:endParaRPr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800" b="1" dirty="0" smtClean="0">
                <a:solidFill>
                  <a:srgbClr val="800080"/>
                </a:solidFill>
              </a:rPr>
              <a:t>finanziell</a:t>
            </a:r>
            <a:r>
              <a:rPr lang="de-DE" sz="1800" dirty="0" smtClean="0"/>
              <a:t> – Geldrückgabe, Preisnachlass, Schadenersatz</a:t>
            </a:r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800" b="1" dirty="0" smtClean="0">
                <a:solidFill>
                  <a:srgbClr val="800080"/>
                </a:solidFill>
              </a:rPr>
              <a:t>materiell </a:t>
            </a:r>
            <a:endParaRPr lang="de-DE" sz="1800" dirty="0" smtClean="0"/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r>
              <a:rPr lang="de-DE" sz="1800" dirty="0" smtClean="0"/>
              <a:t>Beispiele: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800" b="1" dirty="0" smtClean="0">
                <a:solidFill>
                  <a:srgbClr val="007E39"/>
                </a:solidFill>
              </a:rPr>
              <a:t>Umtausch (Ersatzlieferung)</a:t>
            </a:r>
            <a:r>
              <a:rPr lang="de-DE" sz="1800" dirty="0" smtClean="0">
                <a:solidFill>
                  <a:srgbClr val="007E39"/>
                </a:solidFill>
              </a:rPr>
              <a:t> 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800" b="1" dirty="0" smtClean="0">
                <a:solidFill>
                  <a:srgbClr val="007E39"/>
                </a:solidFill>
              </a:rPr>
              <a:t>Reparatur</a:t>
            </a:r>
            <a:endParaRPr lang="de-DE" sz="1800" dirty="0" smtClean="0">
              <a:solidFill>
                <a:srgbClr val="007E39"/>
              </a:solidFill>
            </a:endParaRP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800" b="1" dirty="0" smtClean="0">
                <a:solidFill>
                  <a:srgbClr val="007E39"/>
                </a:solidFill>
              </a:rPr>
              <a:t>ein anderes Produkt oder Geschenk</a:t>
            </a:r>
            <a:endParaRPr lang="de-DE" sz="1800" dirty="0" smtClean="0">
              <a:solidFill>
                <a:srgbClr val="007E39"/>
              </a:solidFill>
            </a:endParaRP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1800" b="1" dirty="0" smtClean="0"/>
          </a:p>
          <a:p>
            <a:pPr marL="482346" indent="-400050" algn="just">
              <a:buClr>
                <a:schemeClr val="tx1"/>
              </a:buClr>
              <a:buSzPct val="100000"/>
              <a:buFont typeface="+mj-lt"/>
              <a:buAutoNum type="romanUcPeriod" startAt="3"/>
            </a:pPr>
            <a:r>
              <a:rPr lang="de-DE" sz="1800" b="1" noProof="1" smtClean="0">
                <a:solidFill>
                  <a:srgbClr val="800080"/>
                </a:solidFill>
              </a:rPr>
              <a:t>immateriell</a:t>
            </a:r>
            <a:r>
              <a:rPr lang="de-DE" sz="1800" dirty="0" smtClean="0">
                <a:solidFill>
                  <a:srgbClr val="800080"/>
                </a:solidFill>
              </a:rPr>
              <a:t> </a:t>
            </a:r>
            <a:r>
              <a:rPr lang="de-DE" sz="1800" dirty="0" smtClean="0"/>
              <a:t>– Entschuldigung, Erklärung, Information</a:t>
            </a:r>
          </a:p>
          <a:p>
            <a:pPr marL="82296" indent="0" algn="r">
              <a:buClr>
                <a:schemeClr val="tx1"/>
              </a:buClr>
              <a:buSzPct val="100000"/>
              <a:buNone/>
            </a:pPr>
            <a:r>
              <a:rPr lang="de-DE" sz="1600" dirty="0" smtClean="0"/>
              <a:t>(Eismann</a:t>
            </a:r>
            <a:r>
              <a:rPr lang="cs-CZ" sz="1600" dirty="0" smtClean="0"/>
              <a:t> </a:t>
            </a:r>
            <a:r>
              <a:rPr lang="de-DE" sz="1600" dirty="0"/>
              <a:t>201</a:t>
            </a:r>
            <a:r>
              <a:rPr lang="cs-CZ" sz="1600" dirty="0"/>
              <a:t>3</a:t>
            </a:r>
            <a:r>
              <a:rPr lang="de-DE" sz="1600" dirty="0"/>
              <a:t>: </a:t>
            </a:r>
            <a:r>
              <a:rPr lang="cs-CZ" sz="1600" dirty="0"/>
              <a:t>96</a:t>
            </a:r>
            <a:r>
              <a:rPr lang="de-DE" sz="1600" dirty="0"/>
              <a:t>)</a:t>
            </a:r>
          </a:p>
          <a:p>
            <a:pPr marL="482346" indent="-400050" algn="just">
              <a:buClr>
                <a:schemeClr val="tx1"/>
              </a:buClr>
              <a:buSzPct val="100000"/>
              <a:buFont typeface="+mj-lt"/>
              <a:buAutoNum type="romanUcPeriod" startAt="3"/>
            </a:pPr>
            <a:endParaRPr lang="de-DE" sz="1600" dirty="0" smtClean="0"/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1600" b="1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7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9832" y="116632"/>
            <a:ext cx="4032448" cy="936104"/>
          </a:xfrm>
          <a:blipFill>
            <a:blip r:embed="rId4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de-DE" sz="3900" b="1" dirty="0" smtClean="0">
                <a:solidFill>
                  <a:srgbClr val="800080"/>
                </a:solidFill>
              </a:rPr>
              <a:t>Außenhandel</a:t>
            </a:r>
            <a:r>
              <a:rPr lang="cs-CZ" sz="3900" b="1" dirty="0" smtClean="0">
                <a:solidFill>
                  <a:srgbClr val="800080"/>
                </a:solidFill>
              </a:rPr>
              <a:t> </a:t>
            </a:r>
            <a:br>
              <a:rPr lang="cs-CZ" sz="3900" b="1" dirty="0" smtClean="0">
                <a:solidFill>
                  <a:srgbClr val="800080"/>
                </a:solidFill>
              </a:rPr>
            </a:br>
            <a:r>
              <a:rPr lang="de-DE" sz="1800" dirty="0" smtClean="0">
                <a:solidFill>
                  <a:schemeClr val="tx1"/>
                </a:solidFill>
              </a:rPr>
              <a:t>(</a:t>
            </a:r>
            <a:r>
              <a:rPr lang="de-DE" sz="1800" dirty="0">
                <a:solidFill>
                  <a:schemeClr val="tx1"/>
                </a:solidFill>
              </a:rPr>
              <a:t>Eismann 2013:</a:t>
            </a:r>
            <a:r>
              <a:rPr lang="cs-CZ" sz="1800" dirty="0">
                <a:solidFill>
                  <a:schemeClr val="tx1"/>
                </a:solidFill>
              </a:rPr>
              <a:t>146</a:t>
            </a:r>
            <a:r>
              <a:rPr lang="de-DE" sz="1800" dirty="0">
                <a:solidFill>
                  <a:schemeClr val="tx1"/>
                </a:solidFill>
              </a:rPr>
              <a:t>)</a:t>
            </a: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endParaRPr lang="de-DE" sz="18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196752"/>
            <a:ext cx="6480720" cy="5256584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/>
          </a:bodyPr>
          <a:lstStyle/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2400" b="1" dirty="0" smtClean="0"/>
              <a:t>Zertifizierung </a:t>
            </a:r>
            <a:r>
              <a:rPr lang="de-DE" sz="2400" b="1" dirty="0" smtClean="0">
                <a:solidFill>
                  <a:srgbClr val="0070C0"/>
                </a:solidFill>
              </a:rPr>
              <a:t>→ Sicherheitsvorschriften</a:t>
            </a:r>
            <a:endParaRPr lang="de-DE" sz="2400" b="1" dirty="0" smtClean="0"/>
          </a:p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1800" dirty="0" smtClean="0"/>
              <a:t>CE = Europäische Norm</a:t>
            </a:r>
          </a:p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1800" dirty="0" smtClean="0"/>
              <a:t>TÜV = technische Zertifizierung (Deutschland)</a:t>
            </a:r>
          </a:p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1800" dirty="0" smtClean="0"/>
              <a:t>DIN = Deutsche Industrienorm</a:t>
            </a:r>
          </a:p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1800" dirty="0" smtClean="0"/>
              <a:t>ISO = internationale Norm</a:t>
            </a:r>
          </a:p>
          <a:p>
            <a:pPr indent="0" algn="ctr">
              <a:lnSpc>
                <a:spcPct val="120000"/>
              </a:lnSpc>
              <a:spcBef>
                <a:spcPts val="0"/>
              </a:spcBef>
              <a:buClr>
                <a:srgbClr val="003366"/>
              </a:buClr>
              <a:buNone/>
            </a:pPr>
            <a:r>
              <a:rPr lang="de-DE" sz="1800" dirty="0" smtClean="0"/>
              <a:t>GS = Siegel: geprüfte Sicherheit</a:t>
            </a:r>
          </a:p>
          <a:p>
            <a:pPr indent="0" algn="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endParaRPr lang="de-DE" sz="15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180" y="3501008"/>
            <a:ext cx="6300192" cy="3037592"/>
          </a:xfrm>
          <a:prstGeom prst="rect">
            <a:avLst/>
          </a:prstGeom>
        </p:spPr>
      </p:pic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98080" cy="158417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342900" indent="-342900" algn="ctr"/>
            <a:r>
              <a:rPr lang="de-DE" sz="2300" b="1" dirty="0" smtClean="0">
                <a:solidFill>
                  <a:srgbClr val="C00000"/>
                </a:solidFill>
              </a:rPr>
              <a:t>AUFGABE:</a:t>
            </a:r>
            <a:r>
              <a:rPr lang="de-DE" sz="2300" b="1" dirty="0" smtClean="0">
                <a:solidFill>
                  <a:srgbClr val="FF0000"/>
                </a:solidFill>
              </a:rPr>
              <a:t> </a:t>
            </a:r>
            <a:r>
              <a:rPr lang="de-DE" sz="2300" b="1" dirty="0" smtClean="0">
                <a:solidFill>
                  <a:schemeClr val="accent1">
                    <a:lumMod val="50000"/>
                  </a:schemeClr>
                </a:solidFill>
              </a:rPr>
              <a:t>Suchen Sie ein konkretes Produkt aus und beschreiben Sie kurz alle fünf Aspekte.</a:t>
            </a:r>
            <a:endParaRPr lang="de-DE" sz="1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890080" cy="4752528"/>
          </a:xfrm>
        </p:spPr>
        <p:txBody>
          <a:bodyPr>
            <a:normAutofit/>
          </a:bodyPr>
          <a:lstStyle/>
          <a:p>
            <a:pPr marL="82296" indent="0">
              <a:lnSpc>
                <a:spcPct val="120000"/>
              </a:lnSpc>
              <a:buClrTx/>
              <a:buNone/>
            </a:pPr>
            <a:endParaRPr lang="cs-CZ" sz="2100" dirty="0" smtClean="0"/>
          </a:p>
          <a:p>
            <a:pPr marL="864000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1. </a:t>
            </a:r>
            <a:r>
              <a:rPr lang="cs-CZ" sz="2100" b="1" dirty="0" smtClean="0">
                <a:solidFill>
                  <a:srgbClr val="007E39"/>
                </a:solidFill>
              </a:rPr>
              <a:t>LEBENSDAUER</a:t>
            </a:r>
            <a:endParaRPr lang="de-DE" sz="2100" dirty="0" smtClean="0"/>
          </a:p>
          <a:p>
            <a:pPr marL="864000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2. </a:t>
            </a:r>
            <a:r>
              <a:rPr lang="cs-CZ" sz="2100" b="1" dirty="0" smtClean="0">
                <a:solidFill>
                  <a:srgbClr val="007E39"/>
                </a:solidFill>
              </a:rPr>
              <a:t>MARKE</a:t>
            </a:r>
            <a:endParaRPr lang="de-DE" sz="2100" dirty="0" smtClean="0"/>
          </a:p>
          <a:p>
            <a:pPr marL="864000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3. </a:t>
            </a:r>
            <a:r>
              <a:rPr lang="cs-CZ" sz="2100" b="1" dirty="0" smtClean="0">
                <a:solidFill>
                  <a:srgbClr val="007E39"/>
                </a:solidFill>
              </a:rPr>
              <a:t>LIEFERBEDINGUNGEN</a:t>
            </a:r>
            <a:endParaRPr lang="de-DE" sz="2100" dirty="0" smtClean="0"/>
          </a:p>
          <a:p>
            <a:pPr marL="864000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4</a:t>
            </a:r>
            <a:r>
              <a:rPr lang="de-DE" sz="2100" b="1" dirty="0" smtClean="0">
                <a:solidFill>
                  <a:srgbClr val="00B050"/>
                </a:solidFill>
              </a:rPr>
              <a:t>. </a:t>
            </a:r>
            <a:r>
              <a:rPr lang="cs-CZ" sz="2100" b="1" dirty="0" smtClean="0">
                <a:solidFill>
                  <a:srgbClr val="007E39"/>
                </a:solidFill>
              </a:rPr>
              <a:t>REKLAMATIONEN</a:t>
            </a:r>
            <a:endParaRPr lang="de-DE" sz="2100" dirty="0" smtClean="0"/>
          </a:p>
          <a:p>
            <a:pPr marL="864000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5. </a:t>
            </a:r>
            <a:r>
              <a:rPr lang="cs-CZ" sz="2100" b="1" dirty="0" smtClean="0">
                <a:solidFill>
                  <a:srgbClr val="007E39"/>
                </a:solidFill>
              </a:rPr>
              <a:t>ZERTIFIZIERUNG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marL="82296" indent="0">
              <a:lnSpc>
                <a:spcPct val="120000"/>
              </a:lnSpc>
              <a:buClrTx/>
              <a:buNone/>
            </a:pPr>
            <a:endParaRPr lang="cs-CZ" sz="2400" b="1" dirty="0" smtClean="0">
              <a:solidFill>
                <a:srgbClr val="7030A0"/>
              </a:solidFill>
            </a:endParaRPr>
          </a:p>
          <a:p>
            <a:pPr marL="82296" indent="0" algn="ctr">
              <a:lnSpc>
                <a:spcPct val="120000"/>
              </a:lnSpc>
              <a:buClrTx/>
              <a:buNone/>
            </a:pPr>
            <a:r>
              <a:rPr lang="de-DE" sz="2400" b="1" dirty="0" smtClean="0">
                <a:solidFill>
                  <a:srgbClr val="7030A0"/>
                </a:solidFill>
              </a:rPr>
              <a:t>Sind Sie mit dem Produkt zufrieden?  </a:t>
            </a:r>
            <a:endParaRPr lang="cs-CZ" sz="2400" b="1" dirty="0" smtClean="0">
              <a:solidFill>
                <a:srgbClr val="7030A0"/>
              </a:solidFill>
            </a:endParaRPr>
          </a:p>
          <a:p>
            <a:pPr marL="82296" indent="0" algn="ctr">
              <a:lnSpc>
                <a:spcPct val="120000"/>
              </a:lnSpc>
              <a:buClrTx/>
              <a:buNone/>
            </a:pPr>
            <a:r>
              <a:rPr lang="de-DE" sz="2400" b="1" dirty="0" smtClean="0">
                <a:solidFill>
                  <a:srgbClr val="7030A0"/>
                </a:solidFill>
              </a:rPr>
              <a:t>Was könnte man da verbessern?</a:t>
            </a:r>
            <a:endParaRPr lang="de-DE" sz="2400" b="1" dirty="0">
              <a:solidFill>
                <a:srgbClr val="7030A0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652120" y="980728"/>
            <a:ext cx="3312368" cy="4752528"/>
          </a:xfrm>
        </p:spPr>
        <p:txBody>
          <a:bodyPr/>
          <a:lstStyle/>
          <a:p>
            <a:r>
              <a:rPr lang="cs-CZ" sz="2000" dirty="0" smtClean="0">
                <a:solidFill>
                  <a:schemeClr val="tx1"/>
                </a:solidFill>
              </a:rPr>
              <a:t>LITERATUR:</a:t>
            </a: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>KURTH, J. (2017). </a:t>
            </a:r>
            <a:r>
              <a:rPr lang="de-DE" sz="1800" b="0" i="1" dirty="0" smtClean="0">
                <a:solidFill>
                  <a:schemeClr val="tx1"/>
                </a:solidFill>
              </a:rPr>
              <a:t>Betriebshaftpflichtversicherung</a:t>
            </a:r>
            <a:r>
              <a:rPr lang="cs-CZ" sz="1800" b="0" i="1" dirty="0" smtClean="0">
                <a:solidFill>
                  <a:schemeClr val="tx1"/>
                </a:solidFill>
              </a:rPr>
              <a:t>. </a:t>
            </a:r>
            <a:r>
              <a:rPr lang="de-DE" sz="1800" b="0" i="1" dirty="0" smtClean="0">
                <a:solidFill>
                  <a:schemeClr val="tx1"/>
                </a:solidFill>
              </a:rPr>
              <a:t>Wiesbaden. </a:t>
            </a:r>
            <a:r>
              <a:rPr lang="cs-CZ" sz="1800" b="0" dirty="0" smtClean="0">
                <a:solidFill>
                  <a:schemeClr val="tx1"/>
                </a:solidFill>
              </a:rPr>
              <a:t>I</a:t>
            </a:r>
            <a:r>
              <a:rPr lang="de-DE" sz="1800" b="0" dirty="0" smtClean="0">
                <a:solidFill>
                  <a:schemeClr val="tx1"/>
                </a:solidFill>
              </a:rPr>
              <a:t>n</a:t>
            </a:r>
            <a:r>
              <a:rPr lang="de-DE" sz="1800" b="0" dirty="0">
                <a:solidFill>
                  <a:schemeClr val="tx1"/>
                </a:solidFill>
              </a:rPr>
              <a:t>:</a:t>
            </a:r>
            <a:r>
              <a:rPr lang="de-DE" sz="1800" b="0" i="1" dirty="0">
                <a:solidFill>
                  <a:schemeClr val="tx1"/>
                </a:solidFill>
              </a:rPr>
              <a:t> Wagner, F. (Hrsg.): Gabler </a:t>
            </a:r>
            <a:r>
              <a:rPr lang="de-DE" sz="1800" b="0" i="1" dirty="0" smtClean="0">
                <a:solidFill>
                  <a:schemeClr val="tx1"/>
                </a:solidFill>
              </a:rPr>
              <a:t>Versicherungslexikon</a:t>
            </a:r>
            <a:r>
              <a:rPr lang="cs-CZ" sz="1800" b="0" i="1" dirty="0" smtClean="0">
                <a:solidFill>
                  <a:schemeClr val="tx1"/>
                </a:solidFill>
              </a:rPr>
              <a:t>.</a:t>
            </a:r>
            <a:r>
              <a:rPr lang="de-DE" sz="1800" b="0" i="1" dirty="0">
                <a:solidFill>
                  <a:schemeClr val="tx1"/>
                </a:solidFill>
              </a:rPr>
              <a:t/>
            </a:r>
            <a:br>
              <a:rPr lang="de-DE" sz="1800" b="0" i="1" dirty="0">
                <a:solidFill>
                  <a:schemeClr val="tx1"/>
                </a:solidFill>
              </a:rPr>
            </a:br>
            <a:r>
              <a:rPr lang="de-DE" sz="1800" b="0" dirty="0" smtClean="0">
                <a:solidFill>
                  <a:schemeClr val="tx1"/>
                </a:solidFill>
              </a:rPr>
              <a:t/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>EISMANN</a:t>
            </a:r>
            <a:r>
              <a:rPr lang="cs-CZ" sz="1800" b="0" dirty="0">
                <a:solidFill>
                  <a:schemeClr val="tx1"/>
                </a:solidFill>
              </a:rPr>
              <a:t>, </a:t>
            </a:r>
            <a:r>
              <a:rPr lang="cs-CZ" sz="1800" b="0" dirty="0" smtClean="0">
                <a:solidFill>
                  <a:schemeClr val="tx1"/>
                </a:solidFill>
              </a:rPr>
              <a:t>V. </a:t>
            </a:r>
            <a:r>
              <a:rPr lang="cs-CZ" sz="1800" b="0" dirty="0">
                <a:solidFill>
                  <a:schemeClr val="tx1"/>
                </a:solidFill>
              </a:rPr>
              <a:t>(</a:t>
            </a:r>
            <a:r>
              <a:rPr lang="cs-CZ" sz="1800" b="0" dirty="0" smtClean="0">
                <a:solidFill>
                  <a:schemeClr val="tx1"/>
                </a:solidFill>
              </a:rPr>
              <a:t>2013). </a:t>
            </a:r>
            <a:r>
              <a:rPr lang="de-DE" sz="1800" b="0" i="1" dirty="0" smtClean="0">
                <a:solidFill>
                  <a:schemeClr val="tx1"/>
                </a:solidFill>
              </a:rPr>
              <a:t>Wirtschaftskommunikation Deutsch. NEU. </a:t>
            </a:r>
            <a:r>
              <a:rPr lang="de-DE" sz="1800" b="0" dirty="0" smtClean="0">
                <a:solidFill>
                  <a:schemeClr val="tx1"/>
                </a:solidFill>
              </a:rPr>
              <a:t>München, Klett-Langenscheidt.</a:t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>VÁVRA</a:t>
            </a:r>
            <a:r>
              <a:rPr lang="de-DE" sz="1800" b="0" dirty="0" smtClean="0">
                <a:solidFill>
                  <a:schemeClr val="tx1"/>
                </a:solidFill>
              </a:rPr>
              <a:t>, </a:t>
            </a:r>
            <a:r>
              <a:rPr lang="cs-CZ" sz="1800" b="0" dirty="0">
                <a:solidFill>
                  <a:schemeClr val="tx1"/>
                </a:solidFill>
              </a:rPr>
              <a:t>Z</a:t>
            </a:r>
            <a:r>
              <a:rPr lang="de-DE" sz="1800" b="0" dirty="0" smtClean="0">
                <a:solidFill>
                  <a:schemeClr val="tx1"/>
                </a:solidFill>
              </a:rPr>
              <a:t>. (20</a:t>
            </a:r>
            <a:r>
              <a:rPr lang="cs-CZ" sz="1800" b="0" dirty="0" smtClean="0">
                <a:solidFill>
                  <a:schemeClr val="tx1"/>
                </a:solidFill>
              </a:rPr>
              <a:t>20</a:t>
            </a:r>
            <a:r>
              <a:rPr lang="de-DE" sz="1800" b="0" dirty="0" smtClean="0">
                <a:solidFill>
                  <a:schemeClr val="tx1"/>
                </a:solidFill>
              </a:rPr>
              <a:t>): </a:t>
            </a:r>
            <a:r>
              <a:rPr lang="cs-CZ" sz="1800" b="0" i="1" dirty="0" smtClean="0">
                <a:solidFill>
                  <a:schemeClr val="tx1"/>
                </a:solidFill>
              </a:rPr>
              <a:t>Hospodářská němčina (nejen) pro bakaláře</a:t>
            </a:r>
            <a:r>
              <a:rPr lang="de-DE" sz="1800" b="0" i="1" dirty="0" smtClean="0">
                <a:solidFill>
                  <a:schemeClr val="tx1"/>
                </a:solidFill>
              </a:rPr>
              <a:t>. </a:t>
            </a:r>
            <a:r>
              <a:rPr lang="cs-CZ" sz="1800" b="0" dirty="0" smtClean="0">
                <a:solidFill>
                  <a:schemeClr val="tx1"/>
                </a:solidFill>
              </a:rPr>
              <a:t>Plzeň, Západočeská univerzita</a:t>
            </a:r>
            <a:r>
              <a:rPr lang="de-DE" sz="1800" b="0" dirty="0" smtClean="0">
                <a:solidFill>
                  <a:schemeClr val="tx1"/>
                </a:solidFill>
              </a:rPr>
              <a:t>.</a:t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endParaRPr lang="de-DE" sz="1700" b="0" dirty="0">
              <a:solidFill>
                <a:schemeClr val="tx1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860648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80008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800080"/>
                </a:solidFill>
              </a:rPr>
              <a:t>!</a:t>
            </a:r>
            <a:endParaRPr lang="de-DE" sz="2200" b="1" dirty="0">
              <a:solidFill>
                <a:srgbClr val="800080"/>
              </a:solidFill>
            </a:endParaRPr>
          </a:p>
        </p:txBody>
      </p:sp>
      <p:pic>
        <p:nvPicPr>
          <p:cNvPr id="9" name="Zástupný symbol pro obrázek 8"/>
          <p:cNvPicPr>
            <a:picLocks noGrp="1" noChangeAspect="1"/>
          </p:cNvPicPr>
          <p:nvPr>
            <p:ph type="pic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" b="901"/>
          <a:stretch/>
        </p:blipFill>
        <p:spPr>
          <a:xfrm>
            <a:off x="838200" y="764705"/>
            <a:ext cx="4454988" cy="3924000"/>
          </a:xfrm>
        </p:spPr>
      </p:pic>
      <p:pic>
        <p:nvPicPr>
          <p:cNvPr id="2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2069</TotalTime>
  <Words>320</Words>
  <Application>Microsoft Office PowerPoint</Application>
  <PresentationFormat>Předvádění na obrazovce (4:3)</PresentationFormat>
  <Paragraphs>79</Paragraphs>
  <Slides>8</Slides>
  <Notes>0</Notes>
  <HiddenSlides>0</HiddenSlides>
  <MMClips>8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5x produkt KGS/KPN2  Ing. Zdeněk Vávra, Ph.D., Westböhmische Universität in Plzeň</vt:lpstr>
      <vt:lpstr>Produktlebenszyklus</vt:lpstr>
      <vt:lpstr>Der Markenartikel …</vt:lpstr>
      <vt:lpstr>Lieferbedingungen Wenn es keine extra Vereinbarungen gibt, dann gelten die AGB    (= die Allgemeinen Geschäftsbedingungen). Der Käufer trägt die Kosten für die Beförderung und für die Versandverpackung. Er muss die Waren beim Verkäufer (= ab Werk, ab Fabrik) abholen.</vt:lpstr>
      <vt:lpstr>Rechte des Käufers</vt:lpstr>
      <vt:lpstr>Außenhandel  (Eismann 2013:146) </vt:lpstr>
      <vt:lpstr>AUFGABE: Suchen Sie ein konkretes Produkt aus und beschreiben Sie kurz alle fünf Aspekte.</vt:lpstr>
      <vt:lpstr>LITERATUR:  KURTH, J. (2017). Betriebshaftpflichtversicherung. Wiesbaden. In: Wagner, F. (Hrsg.): Gabler Versicherungslexikon.  EISMANN, V. (2013). Wirtschaftskommunikation Deutsch. NEU. München, Klett-Langenscheidt.  VÁVRA, Z. (2020): Hospodářská němčina (nejen) pro bakaláře. Plzeň, Západočeská univerzita.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Vavra</cp:lastModifiedBy>
  <cp:revision>197</cp:revision>
  <cp:lastPrinted>2021-05-06T17:08:16Z</cp:lastPrinted>
  <dcterms:created xsi:type="dcterms:W3CDTF">2011-03-31T11:23:57Z</dcterms:created>
  <dcterms:modified xsi:type="dcterms:W3CDTF">2021-05-06T17:30:00Z</dcterms:modified>
</cp:coreProperties>
</file>