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97" r:id="rId1"/>
  </p:sldMasterIdLst>
  <p:sldIdLst>
    <p:sldId id="256" r:id="rId2"/>
    <p:sldId id="273" r:id="rId3"/>
    <p:sldId id="257" r:id="rId4"/>
    <p:sldId id="276" r:id="rId5"/>
    <p:sldId id="258" r:id="rId6"/>
    <p:sldId id="281" r:id="rId7"/>
    <p:sldId id="280" r:id="rId8"/>
  </p:sldIdLst>
  <p:sldSz cx="9144000" cy="6858000" type="screen4x3"/>
  <p:notesSz cx="6791325" cy="992187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00823B"/>
    <a:srgbClr val="BFC6AA"/>
    <a:srgbClr val="EAE2A8"/>
    <a:srgbClr val="800080"/>
    <a:srgbClr val="E4A698"/>
    <a:srgbClr val="EFDAD5"/>
    <a:srgbClr val="EABBB0"/>
    <a:srgbClr val="FFE3DD"/>
    <a:srgbClr val="C6B2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Světlý styl 3 – zvýraznění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700" autoAdjust="0"/>
  </p:normalViewPr>
  <p:slideViewPr>
    <p:cSldViewPr>
      <p:cViewPr varScale="1">
        <p:scale>
          <a:sx n="103" d="100"/>
          <a:sy n="103" d="100"/>
        </p:scale>
        <p:origin x="-20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70CF87C-C9C2-4866-AE78-49B83395EA97}" type="datetimeFigureOut">
              <a:rPr lang="cs-CZ" smtClean="0"/>
              <a:pPr/>
              <a:t>16.4.2021</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FF14110-AD9A-476D-BE69-4A102F1F23B5}"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3.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259632" y="764704"/>
            <a:ext cx="7632848" cy="2016224"/>
          </a:xfrm>
          <a:blipFill>
            <a:blip r:embed="rId4"/>
            <a:tile tx="0" ty="0" sx="100000" sy="100000" flip="none" algn="tl"/>
          </a:blipFill>
        </p:spPr>
        <p:txBody>
          <a:bodyPr>
            <a:noAutofit/>
          </a:bodyPr>
          <a:lstStyle/>
          <a:p>
            <a:pPr marL="182880" indent="0" algn="ctr">
              <a:buNone/>
            </a:pPr>
            <a:r>
              <a:rPr lang="cs-CZ" sz="3200" b="1" cap="all" dirty="0" smtClean="0">
                <a:solidFill>
                  <a:schemeClr val="tx1"/>
                </a:solidFill>
                <a:effectLst/>
              </a:rPr>
              <a:t>KGS/BASTL: </a:t>
            </a:r>
            <a:r>
              <a:rPr lang="cs-CZ" sz="3200" b="1" cap="all" dirty="0" smtClean="0">
                <a:solidFill>
                  <a:srgbClr val="7030A0"/>
                </a:solidFill>
                <a:effectLst/>
              </a:rPr>
              <a:t>KLAMMERSTRUKTUREN</a:t>
            </a:r>
            <a:r>
              <a:rPr lang="cs-CZ" sz="2700" b="1" cap="all" dirty="0" smtClean="0">
                <a:solidFill>
                  <a:schemeClr val="tx1"/>
                </a:solidFill>
                <a:effectLst/>
              </a:rPr>
              <a:t/>
            </a:r>
            <a:br>
              <a:rPr lang="cs-CZ" sz="2700" b="1" cap="all" dirty="0" smtClean="0">
                <a:solidFill>
                  <a:schemeClr val="tx1"/>
                </a:solidFill>
                <a:effectLst/>
              </a:rPr>
            </a:br>
            <a:r>
              <a:rPr lang="cs-CZ" sz="2700" b="1" dirty="0" smtClean="0">
                <a:solidFill>
                  <a:schemeClr val="tx1"/>
                </a:solidFill>
                <a:effectLst/>
              </a:rPr>
              <a:t/>
            </a:r>
            <a:br>
              <a:rPr lang="cs-CZ" sz="2700" b="1" dirty="0" smtClean="0">
                <a:solidFill>
                  <a:schemeClr val="tx1"/>
                </a:solidFill>
                <a:effectLst/>
              </a:rPr>
            </a:br>
            <a:r>
              <a:rPr lang="cs-CZ" sz="2200" b="1" i="1" spc="-150" dirty="0" smtClean="0">
                <a:solidFill>
                  <a:srgbClr val="000066"/>
                </a:solidFill>
                <a:effectLst/>
              </a:rPr>
              <a:t>Ing. Zdeněk Vávra, Ph.D., </a:t>
            </a:r>
            <a:r>
              <a:rPr lang="de-DE" sz="2200" b="1" i="1" spc="-150" dirty="0" smtClean="0">
                <a:solidFill>
                  <a:srgbClr val="000066"/>
                </a:solidFill>
                <a:effectLst/>
              </a:rPr>
              <a:t>Westböhmische Universität in Plzeň</a:t>
            </a:r>
            <a:endParaRPr lang="de-DE" sz="2200" b="1" i="1" spc="-150" dirty="0">
              <a:solidFill>
                <a:srgbClr val="000066"/>
              </a:solidFill>
              <a:effectLst/>
            </a:endParaRPr>
          </a:p>
        </p:txBody>
      </p:sp>
      <p:sp>
        <p:nvSpPr>
          <p:cNvPr id="3" name="Podnadpis 2"/>
          <p:cNvSpPr>
            <a:spLocks noGrp="1"/>
          </p:cNvSpPr>
          <p:nvPr>
            <p:ph type="subTitle" idx="1"/>
          </p:nvPr>
        </p:nvSpPr>
        <p:spPr>
          <a:xfrm>
            <a:off x="1187624" y="3140968"/>
            <a:ext cx="7416824" cy="3600400"/>
          </a:xfrm>
        </p:spPr>
        <p:txBody>
          <a:bodyPr anchor="ctr">
            <a:noAutofit/>
          </a:bodyPr>
          <a:lstStyle/>
          <a:p>
            <a:pPr marL="342900" indent="-342900" algn="l">
              <a:buClr>
                <a:srgbClr val="004620"/>
              </a:buClr>
              <a:buAutoNum type="arabicPeriod"/>
            </a:pPr>
            <a:r>
              <a:rPr lang="de-DE" sz="1800" b="1" dirty="0" smtClean="0">
                <a:solidFill>
                  <a:srgbClr val="7030A0"/>
                </a:solidFill>
              </a:rPr>
              <a:t>Übersicht</a:t>
            </a:r>
          </a:p>
          <a:p>
            <a:pPr marL="342900" indent="-342900">
              <a:buClr>
                <a:srgbClr val="004620"/>
              </a:buClr>
              <a:buFont typeface="Wingdings 2"/>
              <a:buAutoNum type="arabicPeriod"/>
            </a:pPr>
            <a:r>
              <a:rPr lang="de-DE" sz="1800" b="1" dirty="0" smtClean="0">
                <a:solidFill>
                  <a:srgbClr val="7030A0"/>
                </a:solidFill>
              </a:rPr>
              <a:t>Arten von Klammerstrukturen</a:t>
            </a:r>
          </a:p>
          <a:p>
            <a:pPr marL="342900" indent="-342900" algn="l">
              <a:buClr>
                <a:srgbClr val="004620"/>
              </a:buClr>
              <a:buAutoNum type="arabicPeriod"/>
            </a:pPr>
            <a:r>
              <a:rPr lang="de-DE" sz="1800" b="1" dirty="0" smtClean="0">
                <a:solidFill>
                  <a:srgbClr val="7030A0"/>
                </a:solidFill>
              </a:rPr>
              <a:t>Modalverbregel in der Verb-Letzt-Klammer</a:t>
            </a:r>
          </a:p>
          <a:p>
            <a:pPr marL="342900" indent="-342900">
              <a:buClr>
                <a:srgbClr val="004620"/>
              </a:buClr>
              <a:buFont typeface="Wingdings 2"/>
              <a:buAutoNum type="arabicPeriod"/>
            </a:pPr>
            <a:r>
              <a:rPr lang="de-DE" sz="1800" b="1" dirty="0" smtClean="0">
                <a:solidFill>
                  <a:srgbClr val="7030A0"/>
                </a:solidFill>
              </a:rPr>
              <a:t>Nachfeld und Ausklammerung</a:t>
            </a:r>
          </a:p>
          <a:p>
            <a:pPr marL="342900" indent="-342900">
              <a:buClr>
                <a:srgbClr val="004620"/>
              </a:buClr>
              <a:buFont typeface="Wingdings 2"/>
              <a:buAutoNum type="arabicPeriod"/>
            </a:pPr>
            <a:r>
              <a:rPr lang="de-DE" sz="1800" b="1" noProof="1" smtClean="0">
                <a:solidFill>
                  <a:srgbClr val="7030A0"/>
                </a:solidFill>
              </a:rPr>
              <a:t>Polysyntaktizität</a:t>
            </a:r>
          </a:p>
          <a:p>
            <a:pPr marL="342900" indent="-342900">
              <a:buClr>
                <a:srgbClr val="004620"/>
              </a:buClr>
              <a:buAutoNum type="arabicPeriod"/>
            </a:pPr>
            <a:r>
              <a:rPr lang="de-DE" sz="1800" b="1" dirty="0" smtClean="0">
                <a:solidFill>
                  <a:srgbClr val="7030A0"/>
                </a:solidFill>
              </a:rPr>
              <a:t>Aufgabe zu</a:t>
            </a:r>
            <a:r>
              <a:rPr lang="cs-CZ" sz="1800" b="1" dirty="0" smtClean="0">
                <a:solidFill>
                  <a:srgbClr val="7030A0"/>
                </a:solidFill>
              </a:rPr>
              <a:t> </a:t>
            </a:r>
            <a:r>
              <a:rPr lang="de-DE" sz="1800" b="1" dirty="0" smtClean="0">
                <a:solidFill>
                  <a:srgbClr val="7030A0"/>
                </a:solidFill>
              </a:rPr>
              <a:t>Klammerstrukturen</a:t>
            </a:r>
          </a:p>
          <a:p>
            <a:pPr marL="342900" indent="-342900">
              <a:buClr>
                <a:srgbClr val="004620"/>
              </a:buClr>
              <a:buAutoNum type="arabicPeriod"/>
            </a:pPr>
            <a:r>
              <a:rPr lang="de-DE" sz="1800" b="1" dirty="0" smtClean="0">
                <a:solidFill>
                  <a:srgbClr val="7030A0"/>
                </a:solidFill>
              </a:rPr>
              <a:t>Literatur</a:t>
            </a:r>
            <a:endParaRPr lang="de-DE" sz="1800" dirty="0">
              <a:solidFill>
                <a:srgbClr val="7030A0"/>
              </a:solidFill>
            </a:endParaRPr>
          </a:p>
        </p:txBody>
      </p:sp>
      <p:pic>
        <p:nvPicPr>
          <p:cNvPr id="15" name="Zvuk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6952816" cy="1143000"/>
          </a:xfrm>
          <a:blipFill>
            <a:blip r:embed="rId4"/>
            <a:tile tx="0" ty="0" sx="100000" sy="100000" flip="none" algn="tl"/>
          </a:blipFill>
        </p:spPr>
        <p:txBody>
          <a:bodyPr>
            <a:noAutofit/>
          </a:bodyPr>
          <a:lstStyle/>
          <a:p>
            <a:pPr algn="ctr"/>
            <a:r>
              <a:rPr lang="de-DE" sz="3700" b="1" dirty="0" smtClean="0">
                <a:solidFill>
                  <a:srgbClr val="7030A0"/>
                </a:solidFill>
              </a:rPr>
              <a:t>Arten von Klammerstrukturen</a:t>
            </a:r>
            <a:endParaRPr lang="de-DE" sz="3700" b="1" dirty="0">
              <a:solidFill>
                <a:srgbClr val="7030A0"/>
              </a:solidFill>
            </a:endParaRPr>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val="268120703"/>
              </p:ext>
            </p:extLst>
          </p:nvPr>
        </p:nvGraphicFramePr>
        <p:xfrm>
          <a:off x="1259631" y="1447800"/>
          <a:ext cx="7560519" cy="7467600"/>
        </p:xfrm>
        <a:graphic>
          <a:graphicData uri="http://schemas.openxmlformats.org/drawingml/2006/table">
            <a:tbl>
              <a:tblPr firstRow="1" bandRow="1">
                <a:tableStyleId>{F5AB1C69-6EDB-4FF4-983F-18BD219EF322}</a:tableStyleId>
              </a:tblPr>
              <a:tblGrid>
                <a:gridCol w="3384377"/>
                <a:gridCol w="4176142"/>
              </a:tblGrid>
              <a:tr h="397024">
                <a:tc>
                  <a:txBody>
                    <a:bodyPr/>
                    <a:lstStyle/>
                    <a:p>
                      <a:pPr algn="ctr"/>
                      <a:r>
                        <a:rPr lang="de-DE" sz="1600" b="0" noProof="0" dirty="0" smtClean="0">
                          <a:solidFill>
                            <a:schemeClr val="tx1"/>
                          </a:solidFill>
                          <a:latin typeface="Bahnschrift Condensed" panose="020B0502040204020203" pitchFamily="34" charset="0"/>
                        </a:rPr>
                        <a:t>Klammerstruktur</a:t>
                      </a:r>
                      <a:endParaRPr lang="de-DE" sz="1600" b="0" noProof="0" dirty="0">
                        <a:solidFill>
                          <a:schemeClr val="tx1"/>
                        </a:solidFill>
                        <a:latin typeface="Bahnschrift Condensed" panose="020B0502040204020203" pitchFamily="34" charset="0"/>
                      </a:endParaRPr>
                    </a:p>
                  </a:txBody>
                  <a:tcPr>
                    <a:solidFill>
                      <a:srgbClr val="EAE2A8"/>
                    </a:solidFill>
                  </a:tcPr>
                </a:tc>
                <a:tc>
                  <a:txBody>
                    <a:bodyPr/>
                    <a:lstStyle/>
                    <a:p>
                      <a:pPr algn="ctr"/>
                      <a:r>
                        <a:rPr lang="de-DE" noProof="0" dirty="0" smtClean="0">
                          <a:solidFill>
                            <a:schemeClr val="accent5">
                              <a:lumMod val="50000"/>
                            </a:schemeClr>
                          </a:solidFill>
                          <a:latin typeface="Bahnschrift Condensed" panose="020B0502040204020203" pitchFamily="34" charset="0"/>
                        </a:rPr>
                        <a:t>klammeröffnender Ausdruck</a:t>
                      </a:r>
                      <a:r>
                        <a:rPr lang="de-DE" baseline="0" noProof="0" dirty="0" smtClean="0">
                          <a:solidFill>
                            <a:schemeClr val="accent5">
                              <a:lumMod val="50000"/>
                            </a:schemeClr>
                          </a:solidFill>
                          <a:latin typeface="Bahnschrift Condensed" panose="020B0502040204020203" pitchFamily="34" charset="0"/>
                        </a:rPr>
                        <a:t> (</a:t>
                      </a:r>
                      <a:r>
                        <a:rPr lang="de-DE" baseline="0" noProof="1" smtClean="0">
                          <a:solidFill>
                            <a:schemeClr val="accent5">
                              <a:lumMod val="50000"/>
                            </a:schemeClr>
                          </a:solidFill>
                          <a:latin typeface="Bahnschrift Condensed" panose="020B0502040204020203" pitchFamily="34" charset="0"/>
                        </a:rPr>
                        <a:t>klö</a:t>
                      </a:r>
                      <a:r>
                        <a:rPr lang="de-DE" baseline="0" noProof="0" dirty="0" smtClean="0">
                          <a:solidFill>
                            <a:schemeClr val="accent5">
                              <a:lumMod val="50000"/>
                            </a:schemeClr>
                          </a:solidFill>
                          <a:latin typeface="Bahnschrift Condensed" panose="020B0502040204020203" pitchFamily="34" charset="0"/>
                        </a:rPr>
                        <a:t>.)</a:t>
                      </a:r>
                    </a:p>
                    <a:p>
                      <a:pPr algn="ctr"/>
                      <a:r>
                        <a:rPr lang="de-DE" noProof="0" dirty="0" smtClean="0">
                          <a:solidFill>
                            <a:srgbClr val="00823B"/>
                          </a:solidFill>
                          <a:latin typeface="Bahnschrift Condensed" panose="020B0502040204020203" pitchFamily="34" charset="0"/>
                        </a:rPr>
                        <a:t>klammerschließender</a:t>
                      </a:r>
                      <a:r>
                        <a:rPr lang="de-DE" baseline="0" noProof="0" dirty="0" smtClean="0">
                          <a:solidFill>
                            <a:srgbClr val="00823B"/>
                          </a:solidFill>
                          <a:latin typeface="Bahnschrift Condensed" panose="020B0502040204020203" pitchFamily="34" charset="0"/>
                        </a:rPr>
                        <a:t> Ausdruck (</a:t>
                      </a:r>
                      <a:r>
                        <a:rPr lang="de-DE" baseline="0" noProof="1" smtClean="0">
                          <a:solidFill>
                            <a:srgbClr val="00823B"/>
                          </a:solidFill>
                          <a:latin typeface="Bahnschrift Condensed" panose="020B0502040204020203" pitchFamily="34" charset="0"/>
                        </a:rPr>
                        <a:t>klschl</a:t>
                      </a:r>
                      <a:r>
                        <a:rPr lang="de-DE" baseline="0" noProof="0" dirty="0" smtClean="0">
                          <a:solidFill>
                            <a:srgbClr val="00823B"/>
                          </a:solidFill>
                          <a:latin typeface="Bahnschrift Condensed" panose="020B0502040204020203" pitchFamily="34" charset="0"/>
                        </a:rPr>
                        <a:t>.)</a:t>
                      </a:r>
                      <a:endParaRPr lang="de-DE" noProof="0" dirty="0">
                        <a:solidFill>
                          <a:srgbClr val="00823B"/>
                        </a:solidFill>
                        <a:latin typeface="Bahnschrift Condensed" panose="020B0502040204020203" pitchFamily="34" charset="0"/>
                      </a:endParaRPr>
                    </a:p>
                  </a:txBody>
                  <a:tcPr>
                    <a:solidFill>
                      <a:srgbClr val="EAE2A8"/>
                    </a:solidFill>
                  </a:tcPr>
                </a:tc>
              </a:tr>
              <a:tr h="370840">
                <a:tc>
                  <a:txBody>
                    <a:bodyPr/>
                    <a:lstStyle/>
                    <a:p>
                      <a:pPr>
                        <a:spcAft>
                          <a:spcPts val="0"/>
                        </a:spcAft>
                      </a:pPr>
                      <a:r>
                        <a:rPr lang="de-DE" sz="1600" noProof="0" dirty="0" smtClean="0"/>
                        <a:t>a. </a:t>
                      </a:r>
                      <a:r>
                        <a:rPr lang="de-DE" sz="1600" b="1" noProof="0" dirty="0" smtClean="0">
                          <a:solidFill>
                            <a:srgbClr val="7030A0"/>
                          </a:solidFill>
                        </a:rPr>
                        <a:t>verbale Klammer </a:t>
                      </a:r>
                      <a:r>
                        <a:rPr lang="de-DE" sz="1400" noProof="0" dirty="0" smtClean="0"/>
                        <a:t>(= prädikativer Rahmen bei mehrteiligem</a:t>
                      </a:r>
                      <a:r>
                        <a:rPr lang="de-DE" sz="1400" baseline="0" noProof="0" dirty="0" smtClean="0"/>
                        <a:t> Verbkomplex</a:t>
                      </a:r>
                      <a:r>
                        <a:rPr lang="de-DE" sz="1400" noProof="0" dirty="0" smtClean="0"/>
                        <a:t>)</a:t>
                      </a:r>
                      <a:endParaRPr lang="de-DE" sz="1400" noProof="0" dirty="0">
                        <a:effectLst/>
                        <a:latin typeface="Times New Roman"/>
                        <a:ea typeface="Times New Roman"/>
                      </a:endParaRPr>
                    </a:p>
                  </a:txBody>
                  <a:tcPr marL="0" marR="0" marT="0" marB="0"/>
                </a:tc>
                <a:tc>
                  <a:txBody>
                    <a:bodyPr/>
                    <a:lstStyle/>
                    <a:p>
                      <a:pPr algn="l">
                        <a:spcAft>
                          <a:spcPts val="0"/>
                        </a:spcAft>
                      </a:pPr>
                      <a:r>
                        <a:rPr lang="de-DE" sz="1600" b="0" noProof="0" dirty="0" smtClean="0">
                          <a:solidFill>
                            <a:srgbClr val="002060"/>
                          </a:solidFill>
                          <a:effectLst/>
                          <a:latin typeface="Bahnschrift Condensed"/>
                          <a:ea typeface="Times New Roman"/>
                        </a:rPr>
                        <a:t>(</a:t>
                      </a:r>
                      <a:r>
                        <a:rPr lang="de-DE" sz="1600" b="0" noProof="1" smtClean="0">
                          <a:solidFill>
                            <a:srgbClr val="002060"/>
                          </a:solidFill>
                          <a:effectLst/>
                          <a:latin typeface="Bahnschrift Condensed"/>
                          <a:ea typeface="Times New Roman"/>
                        </a:rPr>
                        <a:t>klö</a:t>
                      </a:r>
                      <a:r>
                        <a:rPr lang="de-DE" sz="1600" b="0" noProof="0" dirty="0" smtClean="0">
                          <a:solidFill>
                            <a:srgbClr val="002060"/>
                          </a:solidFill>
                          <a:effectLst/>
                          <a:latin typeface="Bahnschrift Condensed"/>
                          <a:ea typeface="Times New Roman"/>
                        </a:rPr>
                        <a:t>.:) </a:t>
                      </a:r>
                      <a:r>
                        <a:rPr lang="de-DE" sz="1600" b="1" noProof="0" dirty="0" smtClean="0">
                          <a:solidFill>
                            <a:srgbClr val="002060"/>
                          </a:solidFill>
                          <a:effectLst/>
                          <a:latin typeface="Bahnschrift Condensed"/>
                          <a:ea typeface="Times New Roman"/>
                        </a:rPr>
                        <a:t>das finite Verb</a:t>
                      </a:r>
                      <a:endParaRPr lang="de-DE" sz="1600" b="0" noProof="0" dirty="0" smtClean="0">
                        <a:solidFill>
                          <a:srgbClr val="002060"/>
                        </a:solidFill>
                        <a:effectLst/>
                        <a:latin typeface="Bahnschrift Condensed"/>
                        <a:ea typeface="Times New Roman"/>
                      </a:endParaRPr>
                    </a:p>
                    <a:p>
                      <a:pPr algn="l">
                        <a:spcAft>
                          <a:spcPts val="0"/>
                        </a:spcAft>
                      </a:pPr>
                      <a:r>
                        <a:rPr lang="de-DE" sz="1600" b="0" noProof="0" dirty="0" smtClean="0">
                          <a:solidFill>
                            <a:srgbClr val="00823B"/>
                          </a:solidFill>
                          <a:effectLst/>
                          <a:latin typeface="Bahnschrift Condensed"/>
                          <a:ea typeface="Times New Roman"/>
                        </a:rPr>
                        <a:t>(</a:t>
                      </a:r>
                      <a:r>
                        <a:rPr lang="de-DE" sz="1600" b="0" noProof="1" smtClean="0">
                          <a:solidFill>
                            <a:srgbClr val="00823B"/>
                          </a:solidFill>
                          <a:effectLst/>
                          <a:latin typeface="Bahnschrift Condensed"/>
                          <a:ea typeface="Times New Roman"/>
                        </a:rPr>
                        <a:t>klschl</a:t>
                      </a:r>
                      <a:r>
                        <a:rPr lang="de-DE" sz="1600" b="0" noProof="0" dirty="0" smtClean="0">
                          <a:solidFill>
                            <a:srgbClr val="00823B"/>
                          </a:solidFill>
                          <a:effectLst/>
                          <a:latin typeface="Bahnschrift Condensed"/>
                          <a:ea typeface="Times New Roman"/>
                        </a:rPr>
                        <a:t>.:) </a:t>
                      </a:r>
                      <a:r>
                        <a:rPr lang="de-DE" sz="1600" b="1" noProof="0" dirty="0" smtClean="0">
                          <a:solidFill>
                            <a:srgbClr val="00823B"/>
                          </a:solidFill>
                          <a:effectLst/>
                          <a:latin typeface="Bahnschrift Condensed"/>
                          <a:ea typeface="Times New Roman"/>
                        </a:rPr>
                        <a:t>infinites Hilfs-,</a:t>
                      </a:r>
                      <a:r>
                        <a:rPr lang="de-DE" sz="1600" b="1" baseline="0" noProof="0" dirty="0" smtClean="0">
                          <a:solidFill>
                            <a:srgbClr val="00823B"/>
                          </a:solidFill>
                          <a:effectLst/>
                          <a:latin typeface="Bahnschrift Condensed"/>
                          <a:ea typeface="Times New Roman"/>
                        </a:rPr>
                        <a:t> Modal- oder Vollverb</a:t>
                      </a:r>
                    </a:p>
                    <a:p>
                      <a:pPr algn="l">
                        <a:spcAft>
                          <a:spcPts val="0"/>
                        </a:spcAft>
                      </a:pPr>
                      <a:r>
                        <a:rPr lang="de-DE" sz="1600" b="0" baseline="0" noProof="0" dirty="0" smtClean="0">
                          <a:effectLst/>
                          <a:latin typeface="Bahnschrift Condensed"/>
                          <a:ea typeface="Times New Roman"/>
                          <a:cs typeface="Calibri"/>
                        </a:rPr>
                        <a:t>→ </a:t>
                      </a:r>
                      <a:r>
                        <a:rPr lang="de-DE" sz="1600" b="0" i="1" baseline="0" noProof="0" dirty="0" smtClean="0">
                          <a:effectLst/>
                          <a:latin typeface="Bahnschrift Condensed"/>
                          <a:ea typeface="Times New Roman"/>
                          <a:cs typeface="Calibri"/>
                        </a:rPr>
                        <a:t>Er </a:t>
                      </a:r>
                      <a:r>
                        <a:rPr lang="de-DE" sz="1600" b="1" i="1" baseline="0" noProof="0" dirty="0" smtClean="0">
                          <a:solidFill>
                            <a:srgbClr val="002060"/>
                          </a:solidFill>
                          <a:effectLst/>
                          <a:latin typeface="Bahnschrift Condensed"/>
                          <a:ea typeface="Times New Roman"/>
                          <a:cs typeface="Calibri"/>
                        </a:rPr>
                        <a:t>musste</a:t>
                      </a:r>
                      <a:r>
                        <a:rPr lang="de-DE" sz="1600" b="0" i="1" baseline="0" noProof="0" dirty="0" smtClean="0">
                          <a:solidFill>
                            <a:srgbClr val="002060"/>
                          </a:solidFill>
                          <a:effectLst/>
                          <a:latin typeface="Bahnschrift Condensed"/>
                          <a:ea typeface="Times New Roman"/>
                          <a:cs typeface="Calibri"/>
                        </a:rPr>
                        <a:t> </a:t>
                      </a:r>
                      <a:r>
                        <a:rPr lang="de-DE" sz="1600" b="0" i="1" baseline="0" noProof="0" dirty="0" smtClean="0">
                          <a:effectLst/>
                          <a:latin typeface="Bahnschrift Condensed"/>
                          <a:ea typeface="Times New Roman"/>
                          <a:cs typeface="Calibri"/>
                        </a:rPr>
                        <a:t>eine richtige Strategie </a:t>
                      </a:r>
                      <a:r>
                        <a:rPr lang="de-DE" sz="1600" b="1" i="1" baseline="0" noProof="0" dirty="0" smtClean="0">
                          <a:solidFill>
                            <a:srgbClr val="00823B"/>
                          </a:solidFill>
                          <a:effectLst/>
                          <a:latin typeface="Bahnschrift Condensed"/>
                          <a:ea typeface="Times New Roman"/>
                          <a:cs typeface="Calibri"/>
                        </a:rPr>
                        <a:t>wählen</a:t>
                      </a:r>
                      <a:r>
                        <a:rPr lang="de-DE" sz="1600" b="0" i="1" baseline="0" noProof="0" dirty="0" smtClean="0">
                          <a:effectLst/>
                          <a:latin typeface="Bahnschrift Condensed"/>
                          <a:ea typeface="Times New Roman"/>
                          <a:cs typeface="Calibri"/>
                        </a:rPr>
                        <a:t>.</a:t>
                      </a:r>
                      <a:endParaRPr lang="de-DE" sz="1600" b="0" i="1" noProof="0" dirty="0">
                        <a:effectLst/>
                        <a:latin typeface="Times New Roman"/>
                        <a:ea typeface="Times New Roman"/>
                      </a:endParaRPr>
                    </a:p>
                  </a:txBody>
                  <a:tcPr marL="0" marR="0" marT="0" marB="0"/>
                </a:tc>
              </a:tr>
              <a:tr h="370840">
                <a:tc>
                  <a:txBody>
                    <a:bodyPr/>
                    <a:lstStyle/>
                    <a:p>
                      <a:pPr>
                        <a:spcAft>
                          <a:spcPts val="0"/>
                        </a:spcAft>
                      </a:pPr>
                      <a:r>
                        <a:rPr lang="de-DE" sz="1600" noProof="0" dirty="0" smtClean="0"/>
                        <a:t>b. </a:t>
                      </a:r>
                      <a:r>
                        <a:rPr lang="de-DE" sz="1600" b="1" noProof="0" dirty="0" smtClean="0">
                          <a:solidFill>
                            <a:srgbClr val="7030A0"/>
                          </a:solidFill>
                        </a:rPr>
                        <a:t>Verb-Letzt-Klammer</a:t>
                      </a:r>
                      <a:r>
                        <a:rPr lang="de-DE" sz="1600" noProof="0" dirty="0" smtClean="0">
                          <a:solidFill>
                            <a:srgbClr val="7030A0"/>
                          </a:solidFill>
                        </a:rPr>
                        <a:t> </a:t>
                      </a:r>
                    </a:p>
                    <a:p>
                      <a:pPr>
                        <a:spcAft>
                          <a:spcPts val="0"/>
                        </a:spcAft>
                      </a:pPr>
                      <a:r>
                        <a:rPr lang="de-DE" sz="1400" noProof="0" dirty="0" smtClean="0"/>
                        <a:t>(= der Spannsatzrahmen)</a:t>
                      </a:r>
                      <a:endParaRPr lang="de-DE" sz="1400" i="0" noProof="0" dirty="0">
                        <a:solidFill>
                          <a:schemeClr val="tx1"/>
                        </a:solidFill>
                        <a:effectLst/>
                        <a:latin typeface="Times New Roman"/>
                        <a:ea typeface="Times New Roman"/>
                      </a:endParaRPr>
                    </a:p>
                  </a:txBody>
                  <a:tcPr marL="0" marR="0" marT="0" marB="0"/>
                </a:tc>
                <a:tc>
                  <a:txBody>
                    <a:bodyPr/>
                    <a:lstStyle/>
                    <a:p>
                      <a:pPr algn="l">
                        <a:spcAft>
                          <a:spcPts val="0"/>
                        </a:spcAft>
                      </a:pPr>
                      <a:r>
                        <a:rPr lang="de-DE" sz="1600" b="0" noProof="0" dirty="0" smtClean="0">
                          <a:solidFill>
                            <a:srgbClr val="002060"/>
                          </a:solidFill>
                          <a:effectLst/>
                          <a:latin typeface="Bahnschrift Condensed"/>
                          <a:ea typeface="Times New Roman"/>
                        </a:rPr>
                        <a:t>(</a:t>
                      </a:r>
                      <a:r>
                        <a:rPr lang="de-DE" sz="1600" b="0" noProof="1" smtClean="0">
                          <a:solidFill>
                            <a:srgbClr val="002060"/>
                          </a:solidFill>
                          <a:effectLst/>
                          <a:latin typeface="Bahnschrift Condensed"/>
                          <a:ea typeface="Times New Roman"/>
                        </a:rPr>
                        <a:t>klö</a:t>
                      </a:r>
                      <a:r>
                        <a:rPr lang="de-DE" sz="1600" b="0" noProof="0" dirty="0" smtClean="0">
                          <a:solidFill>
                            <a:srgbClr val="002060"/>
                          </a:solidFill>
                          <a:effectLst/>
                          <a:latin typeface="Bahnschrift Condensed"/>
                          <a:ea typeface="Times New Roman"/>
                        </a:rPr>
                        <a:t>.:) </a:t>
                      </a:r>
                      <a:r>
                        <a:rPr lang="de-DE" sz="1600" b="1" noProof="0" dirty="0" smtClean="0">
                          <a:solidFill>
                            <a:srgbClr val="002060"/>
                          </a:solidFill>
                          <a:effectLst/>
                          <a:latin typeface="Bahnschrift Condensed"/>
                          <a:ea typeface="Times New Roman"/>
                        </a:rPr>
                        <a:t>Einleitungselement, das Verb-Letzt-Klammer steuert</a:t>
                      </a:r>
                      <a:endParaRPr lang="de-DE" sz="1600" b="0" noProof="0" dirty="0" smtClean="0">
                        <a:solidFill>
                          <a:srgbClr val="002060"/>
                        </a:solidFill>
                        <a:effectLst/>
                        <a:latin typeface="Bahnschrift Condensed"/>
                        <a:ea typeface="Times New Roman"/>
                      </a:endParaRPr>
                    </a:p>
                    <a:p>
                      <a:pPr algn="l">
                        <a:spcAft>
                          <a:spcPts val="0"/>
                        </a:spcAft>
                      </a:pPr>
                      <a:r>
                        <a:rPr lang="de-DE" sz="1600" b="0" noProof="0" dirty="0" smtClean="0">
                          <a:solidFill>
                            <a:srgbClr val="00823B"/>
                          </a:solidFill>
                          <a:effectLst/>
                          <a:latin typeface="Bahnschrift Condensed"/>
                          <a:ea typeface="Times New Roman"/>
                        </a:rPr>
                        <a:t>(</a:t>
                      </a:r>
                      <a:r>
                        <a:rPr lang="de-DE" sz="1600" b="0" noProof="1" smtClean="0">
                          <a:solidFill>
                            <a:srgbClr val="00823B"/>
                          </a:solidFill>
                          <a:effectLst/>
                          <a:latin typeface="Bahnschrift Condensed"/>
                          <a:ea typeface="Times New Roman"/>
                        </a:rPr>
                        <a:t>klschl</a:t>
                      </a:r>
                      <a:r>
                        <a:rPr lang="de-DE" sz="1600" b="0" noProof="0" dirty="0" smtClean="0">
                          <a:solidFill>
                            <a:srgbClr val="00823B"/>
                          </a:solidFill>
                          <a:effectLst/>
                          <a:latin typeface="Bahnschrift Condensed"/>
                          <a:ea typeface="Times New Roman"/>
                        </a:rPr>
                        <a:t>.:) </a:t>
                      </a:r>
                      <a:r>
                        <a:rPr lang="cs-CZ" sz="1600" b="1" noProof="0" dirty="0" smtClean="0">
                          <a:solidFill>
                            <a:srgbClr val="00823B"/>
                          </a:solidFill>
                          <a:effectLst/>
                          <a:latin typeface="Bahnschrift Condensed"/>
                          <a:ea typeface="Times New Roman"/>
                        </a:rPr>
                        <a:t>1.</a:t>
                      </a:r>
                      <a:r>
                        <a:rPr lang="cs-CZ" sz="1600" b="1" baseline="0" noProof="0" dirty="0" smtClean="0">
                          <a:solidFill>
                            <a:srgbClr val="00823B"/>
                          </a:solidFill>
                          <a:effectLst/>
                          <a:latin typeface="Bahnschrift Condensed"/>
                          <a:ea typeface="Times New Roman"/>
                        </a:rPr>
                        <a:t> </a:t>
                      </a:r>
                      <a:r>
                        <a:rPr lang="de-DE" sz="1600" b="1" baseline="0" noProof="0" dirty="0" smtClean="0">
                          <a:solidFill>
                            <a:srgbClr val="00823B"/>
                          </a:solidFill>
                          <a:effectLst/>
                          <a:latin typeface="Bahnschrift Condensed"/>
                          <a:ea typeface="Times New Roman"/>
                        </a:rPr>
                        <a:t>i</a:t>
                      </a:r>
                      <a:r>
                        <a:rPr lang="de-DE" sz="1600" b="1" noProof="0" dirty="0" smtClean="0">
                          <a:solidFill>
                            <a:srgbClr val="00823B"/>
                          </a:solidFill>
                          <a:effectLst/>
                          <a:latin typeface="Bahnschrift Condensed"/>
                          <a:ea typeface="Times New Roman"/>
                        </a:rPr>
                        <a:t>nfinite</a:t>
                      </a:r>
                      <a:r>
                        <a:rPr lang="cs-CZ" sz="1600" b="1" noProof="0" dirty="0" smtClean="0">
                          <a:solidFill>
                            <a:srgbClr val="00823B"/>
                          </a:solidFill>
                          <a:effectLst/>
                          <a:latin typeface="Bahnschrift Condensed"/>
                          <a:ea typeface="Times New Roman"/>
                        </a:rPr>
                        <a:t>; 2.</a:t>
                      </a:r>
                      <a:r>
                        <a:rPr lang="de-DE" sz="1600" b="1" noProof="0" dirty="0" smtClean="0">
                          <a:solidFill>
                            <a:srgbClr val="00823B"/>
                          </a:solidFill>
                          <a:effectLst/>
                          <a:latin typeface="Bahnschrift Condensed"/>
                          <a:ea typeface="Times New Roman"/>
                        </a:rPr>
                        <a:t> finite Verbformen; </a:t>
                      </a:r>
                      <a:r>
                        <a:rPr lang="de-DE" sz="1200" b="0" noProof="0" dirty="0" smtClean="0">
                          <a:solidFill>
                            <a:schemeClr val="tx1"/>
                          </a:solidFill>
                          <a:effectLst/>
                          <a:latin typeface="Bahnschrift Condensed"/>
                          <a:ea typeface="Times New Roman"/>
                        </a:rPr>
                        <a:t>(Ausnahme siehe</a:t>
                      </a:r>
                      <a:r>
                        <a:rPr lang="de-DE" sz="1200" b="0" baseline="0" noProof="0" dirty="0" smtClean="0">
                          <a:solidFill>
                            <a:schemeClr val="tx1"/>
                          </a:solidFill>
                          <a:effectLst/>
                          <a:latin typeface="Bahnschrift Condensed"/>
                          <a:ea typeface="Times New Roman"/>
                        </a:rPr>
                        <a:t> </a:t>
                      </a:r>
                      <a:r>
                        <a:rPr lang="de-DE" sz="1200" b="0" noProof="0" dirty="0" smtClean="0">
                          <a:solidFill>
                            <a:schemeClr val="tx1"/>
                          </a:solidFill>
                          <a:effectLst/>
                          <a:latin typeface="Bahnschrift Condensed"/>
                          <a:ea typeface="Times New Roman"/>
                        </a:rPr>
                        <a:t>Folie</a:t>
                      </a:r>
                      <a:r>
                        <a:rPr lang="de-DE" sz="1200" b="0" baseline="0" noProof="0" dirty="0" smtClean="0">
                          <a:solidFill>
                            <a:schemeClr val="tx1"/>
                          </a:solidFill>
                          <a:effectLst/>
                          <a:latin typeface="Bahnschrift Condensed"/>
                          <a:ea typeface="Times New Roman"/>
                        </a:rPr>
                        <a:t> 3)</a:t>
                      </a:r>
                    </a:p>
                    <a:p>
                      <a:pPr algn="l">
                        <a:spcAft>
                          <a:spcPts val="0"/>
                        </a:spcAft>
                      </a:pPr>
                      <a:r>
                        <a:rPr lang="de-DE" sz="1600" b="0" baseline="0" noProof="0" dirty="0" smtClean="0">
                          <a:effectLst/>
                          <a:latin typeface="Bahnschrift Condensed"/>
                          <a:ea typeface="Times New Roman"/>
                          <a:cs typeface="Calibri"/>
                        </a:rPr>
                        <a:t>→ </a:t>
                      </a:r>
                      <a:r>
                        <a:rPr lang="de-DE" sz="1600" b="0" i="1" baseline="0" noProof="0" dirty="0" smtClean="0">
                          <a:effectLst/>
                          <a:latin typeface="Bahnschrift Condensed"/>
                          <a:ea typeface="Times New Roman"/>
                          <a:cs typeface="Calibri"/>
                        </a:rPr>
                        <a:t>Er </a:t>
                      </a:r>
                      <a:r>
                        <a:rPr lang="de-DE" sz="1600" b="1" i="1" baseline="0" noProof="0" dirty="0" smtClean="0">
                          <a:solidFill>
                            <a:srgbClr val="002060"/>
                          </a:solidFill>
                          <a:effectLst/>
                          <a:latin typeface="Bahnschrift Condensed"/>
                          <a:ea typeface="Times New Roman"/>
                          <a:cs typeface="Calibri"/>
                        </a:rPr>
                        <a:t>sagte</a:t>
                      </a:r>
                      <a:r>
                        <a:rPr lang="de-DE" sz="1600" b="0" i="1" baseline="0" noProof="0" dirty="0" smtClean="0">
                          <a:effectLst/>
                          <a:latin typeface="Bahnschrift Condensed"/>
                          <a:ea typeface="Times New Roman"/>
                          <a:cs typeface="Calibri"/>
                        </a:rPr>
                        <a:t>, </a:t>
                      </a:r>
                      <a:r>
                        <a:rPr lang="de-DE" sz="1600" b="1" i="1" baseline="0" noProof="0" dirty="0" smtClean="0">
                          <a:solidFill>
                            <a:srgbClr val="002060"/>
                          </a:solidFill>
                          <a:effectLst/>
                          <a:latin typeface="Bahnschrift Condensed"/>
                          <a:ea typeface="Times New Roman"/>
                          <a:cs typeface="Calibri"/>
                        </a:rPr>
                        <a:t>dass</a:t>
                      </a:r>
                      <a:r>
                        <a:rPr lang="de-DE" sz="1600" b="0" i="1" baseline="0" noProof="0" dirty="0" smtClean="0">
                          <a:solidFill>
                            <a:srgbClr val="002060"/>
                          </a:solidFill>
                          <a:effectLst/>
                          <a:latin typeface="Bahnschrift Condensed"/>
                          <a:ea typeface="Times New Roman"/>
                          <a:cs typeface="Calibri"/>
                        </a:rPr>
                        <a:t> </a:t>
                      </a:r>
                      <a:r>
                        <a:rPr lang="de-DE" sz="1600" b="0" i="1" baseline="0" noProof="0" dirty="0" smtClean="0">
                          <a:effectLst/>
                          <a:latin typeface="Bahnschrift Condensed"/>
                          <a:ea typeface="Times New Roman"/>
                          <a:cs typeface="Calibri"/>
                        </a:rPr>
                        <a:t>er  eine richtige Strategie </a:t>
                      </a:r>
                      <a:r>
                        <a:rPr lang="de-DE" sz="1600" b="1" i="1" baseline="0" noProof="0" dirty="0" smtClean="0">
                          <a:solidFill>
                            <a:srgbClr val="00823B"/>
                          </a:solidFill>
                          <a:effectLst/>
                          <a:latin typeface="Bahnschrift Condensed"/>
                          <a:ea typeface="Times New Roman"/>
                          <a:cs typeface="Calibri"/>
                        </a:rPr>
                        <a:t>wählen musste</a:t>
                      </a:r>
                      <a:r>
                        <a:rPr lang="de-DE" sz="1600" b="0" i="1" baseline="0" noProof="0" dirty="0" smtClean="0">
                          <a:effectLst/>
                          <a:latin typeface="Bahnschrift Condensed"/>
                          <a:ea typeface="Times New Roman"/>
                          <a:cs typeface="Calibri"/>
                        </a:rPr>
                        <a:t>.</a:t>
                      </a:r>
                      <a:endParaRPr lang="de-DE" sz="1600" b="0" i="1" noProof="0" dirty="0">
                        <a:effectLst/>
                        <a:latin typeface="Times New Roman"/>
                        <a:ea typeface="Times New Roman"/>
                      </a:endParaRPr>
                    </a:p>
                  </a:txBody>
                  <a:tcPr marL="0" marR="0" marT="0" marB="0"/>
                </a:tc>
              </a:tr>
              <a:tr h="370840">
                <a:tc>
                  <a:txBody>
                    <a:bodyPr/>
                    <a:lstStyle/>
                    <a:p>
                      <a:pPr>
                        <a:spcAft>
                          <a:spcPts val="0"/>
                        </a:spcAft>
                      </a:pPr>
                      <a:r>
                        <a:rPr lang="cs-CZ" sz="1600" dirty="0" smtClean="0"/>
                        <a:t>c</a:t>
                      </a:r>
                      <a:r>
                        <a:rPr lang="de-DE" sz="1600" dirty="0" smtClean="0"/>
                        <a:t>. </a:t>
                      </a:r>
                      <a:r>
                        <a:rPr lang="de-DE" sz="1600" b="1" noProof="1" smtClean="0">
                          <a:solidFill>
                            <a:srgbClr val="7030A0"/>
                          </a:solidFill>
                        </a:rPr>
                        <a:t>Idiomklammer</a:t>
                      </a:r>
                      <a:r>
                        <a:rPr lang="de-DE" sz="1600" noProof="1" smtClean="0"/>
                        <a:t> </a:t>
                      </a:r>
                    </a:p>
                    <a:p>
                      <a:pPr>
                        <a:spcAft>
                          <a:spcPts val="0"/>
                        </a:spcAft>
                      </a:pPr>
                      <a:r>
                        <a:rPr lang="de-DE" sz="1400" dirty="0" smtClean="0"/>
                        <a:t>(= bei FVG und Objektinkorporationen)</a:t>
                      </a:r>
                      <a:endParaRPr lang="de-DE" sz="1400" dirty="0">
                        <a:effectLst/>
                        <a:latin typeface="Times New Roman"/>
                        <a:ea typeface="Times New Roman"/>
                      </a:endParaRPr>
                    </a:p>
                  </a:txBody>
                  <a:tcPr marL="0" marR="0" marT="0" marB="0"/>
                </a:tc>
                <a:tc>
                  <a:txBody>
                    <a:bodyPr/>
                    <a:lstStyle/>
                    <a:p>
                      <a:pPr algn="l">
                        <a:spcAft>
                          <a:spcPts val="0"/>
                        </a:spcAft>
                      </a:pPr>
                      <a:r>
                        <a:rPr lang="de-DE" sz="1600" b="0" dirty="0" smtClean="0">
                          <a:solidFill>
                            <a:srgbClr val="002060"/>
                          </a:solidFill>
                          <a:effectLst/>
                          <a:latin typeface="Bahnschrift Condensed"/>
                          <a:ea typeface="Times New Roman"/>
                        </a:rPr>
                        <a:t>(</a:t>
                      </a:r>
                      <a:r>
                        <a:rPr lang="de-DE" sz="1600" b="0" noProof="1" smtClean="0">
                          <a:solidFill>
                            <a:srgbClr val="002060"/>
                          </a:solidFill>
                          <a:effectLst/>
                          <a:latin typeface="Bahnschrift Condensed"/>
                          <a:ea typeface="Times New Roman"/>
                        </a:rPr>
                        <a:t>klö</a:t>
                      </a:r>
                      <a:r>
                        <a:rPr lang="de-DE" sz="1600" b="0" dirty="0" smtClean="0">
                          <a:solidFill>
                            <a:srgbClr val="002060"/>
                          </a:solidFill>
                          <a:effectLst/>
                          <a:latin typeface="Bahnschrift Condensed"/>
                          <a:ea typeface="Times New Roman"/>
                        </a:rPr>
                        <a:t>.:) </a:t>
                      </a:r>
                      <a:r>
                        <a:rPr lang="de-DE" sz="1600" b="1" dirty="0" smtClean="0">
                          <a:solidFill>
                            <a:srgbClr val="002060"/>
                          </a:solidFill>
                          <a:effectLst/>
                          <a:latin typeface="Bahnschrift Condensed"/>
                          <a:ea typeface="Times New Roman"/>
                        </a:rPr>
                        <a:t>das finite Verb</a:t>
                      </a:r>
                      <a:endParaRPr lang="de-DE" sz="1600" b="0" dirty="0" smtClean="0">
                        <a:solidFill>
                          <a:srgbClr val="002060"/>
                        </a:solidFill>
                        <a:effectLst/>
                        <a:latin typeface="Bahnschrift Condensed"/>
                        <a:ea typeface="Times New Roman"/>
                      </a:endParaRPr>
                    </a:p>
                    <a:p>
                      <a:pPr algn="l">
                        <a:spcAft>
                          <a:spcPts val="0"/>
                        </a:spcAft>
                      </a:pPr>
                      <a:r>
                        <a:rPr lang="de-DE" sz="1600" b="0" dirty="0" smtClean="0">
                          <a:solidFill>
                            <a:srgbClr val="00823B"/>
                          </a:solidFill>
                          <a:effectLst/>
                          <a:latin typeface="Bahnschrift Condensed"/>
                          <a:ea typeface="Times New Roman"/>
                        </a:rPr>
                        <a:t>(</a:t>
                      </a:r>
                      <a:r>
                        <a:rPr lang="de-DE" sz="1600" b="0" noProof="1" smtClean="0">
                          <a:solidFill>
                            <a:srgbClr val="00823B"/>
                          </a:solidFill>
                          <a:effectLst/>
                          <a:latin typeface="Bahnschrift Condensed"/>
                          <a:ea typeface="Times New Roman"/>
                        </a:rPr>
                        <a:t>klschl</a:t>
                      </a:r>
                      <a:r>
                        <a:rPr lang="de-DE" sz="1600" b="0" dirty="0" smtClean="0">
                          <a:solidFill>
                            <a:srgbClr val="00823B"/>
                          </a:solidFill>
                          <a:effectLst/>
                          <a:latin typeface="Bahnschrift Condensed"/>
                          <a:ea typeface="Times New Roman"/>
                        </a:rPr>
                        <a:t>.:) </a:t>
                      </a:r>
                      <a:r>
                        <a:rPr lang="de-DE" sz="1600" b="1" dirty="0" smtClean="0">
                          <a:solidFill>
                            <a:srgbClr val="00823B"/>
                          </a:solidFill>
                          <a:effectLst/>
                          <a:latin typeface="Bahnschrift Condensed"/>
                          <a:ea typeface="Times New Roman"/>
                        </a:rPr>
                        <a:t>der nominale Verbbestandteil</a:t>
                      </a:r>
                      <a:endParaRPr lang="de-DE" sz="1600" b="1" baseline="0" dirty="0" smtClean="0">
                        <a:solidFill>
                          <a:srgbClr val="00823B"/>
                        </a:solidFill>
                        <a:effectLst/>
                        <a:latin typeface="Bahnschrift Condensed"/>
                        <a:ea typeface="Times New Roman"/>
                      </a:endParaRPr>
                    </a:p>
                    <a:p>
                      <a:pPr algn="l">
                        <a:spcAft>
                          <a:spcPts val="0"/>
                        </a:spcAft>
                      </a:pPr>
                      <a:r>
                        <a:rPr lang="de-DE" sz="1600" b="0" baseline="0" dirty="0" smtClean="0">
                          <a:effectLst/>
                          <a:latin typeface="Bahnschrift Condensed"/>
                          <a:ea typeface="Times New Roman"/>
                          <a:cs typeface="Calibri"/>
                        </a:rPr>
                        <a:t>→ </a:t>
                      </a:r>
                      <a:r>
                        <a:rPr lang="de-DE" sz="1600" b="0" i="1" baseline="0" dirty="0" smtClean="0">
                          <a:effectLst/>
                          <a:latin typeface="Bahnschrift Condensed"/>
                          <a:ea typeface="Times New Roman"/>
                          <a:cs typeface="Calibri"/>
                        </a:rPr>
                        <a:t>An der Ostsee </a:t>
                      </a:r>
                      <a:r>
                        <a:rPr lang="de-DE" sz="1600" b="1" i="1" baseline="0" dirty="0" smtClean="0">
                          <a:solidFill>
                            <a:srgbClr val="002060"/>
                          </a:solidFill>
                          <a:effectLst/>
                          <a:latin typeface="Bahnschrift Condensed"/>
                          <a:ea typeface="Times New Roman"/>
                          <a:cs typeface="Calibri"/>
                        </a:rPr>
                        <a:t>fahre </a:t>
                      </a:r>
                      <a:r>
                        <a:rPr lang="de-DE" sz="1600" b="0" i="1" baseline="0" dirty="0" smtClean="0">
                          <a:solidFill>
                            <a:schemeClr val="dk1"/>
                          </a:solidFill>
                          <a:effectLst/>
                          <a:latin typeface="Bahnschrift Condensed"/>
                          <a:ea typeface="Times New Roman"/>
                          <a:cs typeface="Calibri"/>
                        </a:rPr>
                        <a:t>ich gerne </a:t>
                      </a:r>
                      <a:r>
                        <a:rPr lang="de-DE" sz="1600" b="1" i="1" baseline="0" dirty="0" smtClean="0">
                          <a:solidFill>
                            <a:srgbClr val="00823B"/>
                          </a:solidFill>
                          <a:effectLst/>
                          <a:latin typeface="Bahnschrift Condensed"/>
                          <a:ea typeface="Times New Roman"/>
                          <a:cs typeface="Calibri"/>
                        </a:rPr>
                        <a:t>Rad</a:t>
                      </a:r>
                      <a:r>
                        <a:rPr lang="de-DE" sz="1600" b="0" i="1" baseline="0" dirty="0" smtClean="0">
                          <a:effectLst/>
                          <a:latin typeface="Bahnschrift Condensed"/>
                          <a:ea typeface="Times New Roman"/>
                          <a:cs typeface="Calibri"/>
                        </a:rPr>
                        <a:t>.</a:t>
                      </a:r>
                      <a:r>
                        <a:rPr lang="cs-CZ" sz="1600" b="0" i="1" baseline="0" dirty="0" smtClean="0">
                          <a:effectLst/>
                          <a:latin typeface="Bahnschrift Condensed"/>
                          <a:ea typeface="Times New Roman"/>
                          <a:cs typeface="Calibri"/>
                        </a:rPr>
                        <a:t> </a:t>
                      </a:r>
                      <a:endParaRPr lang="de-DE" sz="1600" b="0" i="1" dirty="0">
                        <a:effectLst/>
                        <a:latin typeface="Times New Roman"/>
                        <a:ea typeface="Times New Roman"/>
                      </a:endParaRPr>
                    </a:p>
                  </a:txBody>
                  <a:tcPr marL="0" marR="0" marT="0" marB="0"/>
                </a:tc>
              </a:tr>
              <a:tr h="370840">
                <a:tc>
                  <a:txBody>
                    <a:bodyPr/>
                    <a:lstStyle/>
                    <a:p>
                      <a:pPr>
                        <a:spcAft>
                          <a:spcPts val="0"/>
                        </a:spcAft>
                      </a:pPr>
                      <a:r>
                        <a:rPr lang="cs-CZ" sz="1600" dirty="0" smtClean="0">
                          <a:effectLst/>
                        </a:rPr>
                        <a:t>d</a:t>
                      </a:r>
                      <a:r>
                        <a:rPr lang="de-DE" sz="1600" dirty="0" smtClean="0">
                          <a:effectLst/>
                        </a:rPr>
                        <a:t>. </a:t>
                      </a:r>
                      <a:r>
                        <a:rPr lang="de-DE" sz="1600" b="1" dirty="0" smtClean="0">
                          <a:solidFill>
                            <a:srgbClr val="7030A0"/>
                          </a:solidFill>
                          <a:effectLst/>
                        </a:rPr>
                        <a:t>Lokaladverbiale-Klammer </a:t>
                      </a:r>
                      <a:r>
                        <a:rPr lang="de-DE" sz="1400" noProof="0" dirty="0" smtClean="0"/>
                        <a:t>(a.</a:t>
                      </a:r>
                      <a:r>
                        <a:rPr lang="de-DE" sz="1400" baseline="0" noProof="0" dirty="0" smtClean="0"/>
                        <a:t> bei Verben der Befindlichkeit </a:t>
                      </a:r>
                      <a:r>
                        <a:rPr lang="de-DE" sz="1400" b="0" baseline="0" dirty="0" smtClean="0">
                          <a:effectLst/>
                          <a:latin typeface="Bahnschrift Condensed"/>
                          <a:ea typeface="Times New Roman"/>
                          <a:cs typeface="Calibri"/>
                        </a:rPr>
                        <a:t>→  irgendwo</a:t>
                      </a:r>
                      <a:r>
                        <a:rPr lang="de-DE" sz="1400" baseline="0" noProof="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de-DE" sz="1400" baseline="0" noProof="0" dirty="0" smtClean="0"/>
                        <a:t>b. bei Verben der Bewegung </a:t>
                      </a:r>
                      <a:r>
                        <a:rPr lang="de-DE" sz="1400" b="0" baseline="0" dirty="0" smtClean="0">
                          <a:effectLst/>
                          <a:latin typeface="Bahnschrift Condensed"/>
                          <a:ea typeface="Times New Roman"/>
                          <a:cs typeface="Calibri"/>
                        </a:rPr>
                        <a:t>→ irgendwohin</a:t>
                      </a:r>
                      <a:r>
                        <a:rPr lang="de-DE" sz="1400" dirty="0" smtClean="0"/>
                        <a:t>)</a:t>
                      </a:r>
                      <a:endParaRPr lang="de-DE" sz="1400" b="1" dirty="0">
                        <a:solidFill>
                          <a:srgbClr val="7030A0"/>
                        </a:solidFill>
                        <a:effectLst/>
                        <a:latin typeface="Times New Roman"/>
                        <a:ea typeface="Times New Roman"/>
                      </a:endParaRPr>
                    </a:p>
                  </a:txBody>
                  <a:tcPr marL="0" marR="0" marT="0" marB="0"/>
                </a:tc>
                <a:tc>
                  <a:txBody>
                    <a:bodyPr/>
                    <a:lstStyle/>
                    <a:p>
                      <a:pPr algn="l">
                        <a:spcAft>
                          <a:spcPts val="0"/>
                        </a:spcAft>
                      </a:pPr>
                      <a:r>
                        <a:rPr lang="de-DE" sz="1600" b="0" dirty="0" smtClean="0">
                          <a:solidFill>
                            <a:srgbClr val="002060"/>
                          </a:solidFill>
                          <a:effectLst/>
                          <a:latin typeface="Bahnschrift Condensed"/>
                          <a:ea typeface="Times New Roman"/>
                        </a:rPr>
                        <a:t>(</a:t>
                      </a:r>
                      <a:r>
                        <a:rPr lang="de-DE" sz="1600" b="0" noProof="1" smtClean="0">
                          <a:solidFill>
                            <a:srgbClr val="002060"/>
                          </a:solidFill>
                          <a:effectLst/>
                          <a:latin typeface="Bahnschrift Condensed"/>
                          <a:ea typeface="Times New Roman"/>
                        </a:rPr>
                        <a:t>klö</a:t>
                      </a:r>
                      <a:r>
                        <a:rPr lang="de-DE" sz="1600" b="0" dirty="0" smtClean="0">
                          <a:solidFill>
                            <a:srgbClr val="002060"/>
                          </a:solidFill>
                          <a:effectLst/>
                          <a:latin typeface="Bahnschrift Condensed"/>
                          <a:ea typeface="Times New Roman"/>
                        </a:rPr>
                        <a:t>.:) </a:t>
                      </a:r>
                      <a:r>
                        <a:rPr lang="de-DE" sz="1600" b="1" dirty="0" smtClean="0">
                          <a:solidFill>
                            <a:srgbClr val="002060"/>
                          </a:solidFill>
                          <a:effectLst/>
                          <a:latin typeface="Bahnschrift Condensed"/>
                          <a:ea typeface="Times New Roman"/>
                        </a:rPr>
                        <a:t>das finite Verb</a:t>
                      </a:r>
                      <a:endParaRPr lang="de-DE" sz="1600" b="0" dirty="0" smtClean="0">
                        <a:solidFill>
                          <a:srgbClr val="002060"/>
                        </a:solidFill>
                        <a:effectLst/>
                        <a:latin typeface="Bahnschrift Condensed"/>
                        <a:ea typeface="Times New Roman"/>
                      </a:endParaRPr>
                    </a:p>
                    <a:p>
                      <a:pPr algn="l">
                        <a:spcAft>
                          <a:spcPts val="0"/>
                        </a:spcAft>
                      </a:pPr>
                      <a:r>
                        <a:rPr lang="de-DE" sz="1600" b="0" dirty="0" smtClean="0">
                          <a:solidFill>
                            <a:srgbClr val="00823B"/>
                          </a:solidFill>
                          <a:effectLst/>
                          <a:latin typeface="Bahnschrift Condensed"/>
                          <a:ea typeface="Times New Roman"/>
                        </a:rPr>
                        <a:t>(</a:t>
                      </a:r>
                      <a:r>
                        <a:rPr lang="de-DE" sz="1600" b="0" noProof="1" smtClean="0">
                          <a:solidFill>
                            <a:srgbClr val="00823B"/>
                          </a:solidFill>
                          <a:effectLst/>
                          <a:latin typeface="Bahnschrift Condensed"/>
                          <a:ea typeface="Times New Roman"/>
                        </a:rPr>
                        <a:t>klschl</a:t>
                      </a:r>
                      <a:r>
                        <a:rPr lang="de-DE" sz="1600" b="0" dirty="0" smtClean="0">
                          <a:solidFill>
                            <a:srgbClr val="00823B"/>
                          </a:solidFill>
                          <a:effectLst/>
                          <a:latin typeface="Bahnschrift Condensed"/>
                          <a:ea typeface="Times New Roman"/>
                        </a:rPr>
                        <a:t>.:) </a:t>
                      </a:r>
                      <a:r>
                        <a:rPr lang="de-DE" sz="1600" b="1" dirty="0" smtClean="0">
                          <a:solidFill>
                            <a:srgbClr val="00823B"/>
                          </a:solidFill>
                          <a:effectLst/>
                          <a:latin typeface="Bahnschrift Condensed"/>
                          <a:ea typeface="Times New Roman"/>
                        </a:rPr>
                        <a:t>Lokal- oder </a:t>
                      </a:r>
                      <a:r>
                        <a:rPr lang="de-DE" sz="1600" b="1" noProof="1" smtClean="0">
                          <a:solidFill>
                            <a:srgbClr val="00823B"/>
                          </a:solidFill>
                          <a:effectLst/>
                          <a:latin typeface="Bahnschrift Condensed"/>
                          <a:ea typeface="Times New Roman"/>
                        </a:rPr>
                        <a:t>Direktionaladverbiale</a:t>
                      </a:r>
                      <a:endParaRPr lang="de-DE" sz="1600" b="1" baseline="0" noProof="1" smtClean="0">
                        <a:solidFill>
                          <a:srgbClr val="00823B"/>
                        </a:solidFill>
                        <a:effectLst/>
                        <a:latin typeface="Bahnschrift Condensed"/>
                        <a:ea typeface="Times New Roman"/>
                      </a:endParaRPr>
                    </a:p>
                    <a:p>
                      <a:pPr algn="l">
                        <a:spcAft>
                          <a:spcPts val="0"/>
                        </a:spcAft>
                      </a:pPr>
                      <a:r>
                        <a:rPr lang="de-DE" sz="1600" b="0" baseline="0" dirty="0" smtClean="0">
                          <a:effectLst/>
                          <a:latin typeface="Bahnschrift Condensed"/>
                          <a:ea typeface="Times New Roman"/>
                          <a:cs typeface="Calibri"/>
                        </a:rPr>
                        <a:t>→ </a:t>
                      </a:r>
                      <a:r>
                        <a:rPr lang="de-DE" sz="1600" b="0" i="1" baseline="0" dirty="0" smtClean="0">
                          <a:effectLst/>
                          <a:latin typeface="Bahnschrift Condensed"/>
                          <a:ea typeface="Times New Roman"/>
                          <a:cs typeface="Calibri"/>
                        </a:rPr>
                        <a:t>Ich </a:t>
                      </a:r>
                      <a:r>
                        <a:rPr lang="de-DE" sz="1600" b="1" i="1" baseline="0" dirty="0" smtClean="0">
                          <a:solidFill>
                            <a:srgbClr val="002060"/>
                          </a:solidFill>
                          <a:effectLst/>
                          <a:latin typeface="Bahnschrift Condensed"/>
                          <a:ea typeface="Times New Roman"/>
                          <a:cs typeface="Calibri"/>
                        </a:rPr>
                        <a:t>fahre </a:t>
                      </a:r>
                      <a:r>
                        <a:rPr lang="de-DE" sz="1600" b="0" i="1" baseline="0" dirty="0" smtClean="0">
                          <a:solidFill>
                            <a:schemeClr val="dk1"/>
                          </a:solidFill>
                          <a:effectLst/>
                          <a:latin typeface="Bahnschrift Condensed"/>
                          <a:ea typeface="Times New Roman"/>
                          <a:cs typeface="Calibri"/>
                        </a:rPr>
                        <a:t>jeden Sommer </a:t>
                      </a:r>
                      <a:r>
                        <a:rPr lang="de-DE" sz="1600" b="1" i="1" baseline="0" dirty="0" smtClean="0">
                          <a:solidFill>
                            <a:srgbClr val="00823B"/>
                          </a:solidFill>
                          <a:effectLst/>
                          <a:latin typeface="Bahnschrift Condensed"/>
                          <a:ea typeface="Times New Roman"/>
                          <a:cs typeface="Calibri"/>
                        </a:rPr>
                        <a:t>an die Ostsee</a:t>
                      </a:r>
                      <a:r>
                        <a:rPr lang="de-DE" sz="1600" b="0" i="1" baseline="0" dirty="0" smtClean="0">
                          <a:effectLst/>
                          <a:latin typeface="Bahnschrift Condensed"/>
                          <a:ea typeface="Times New Roman"/>
                          <a:cs typeface="Calibri"/>
                        </a:rPr>
                        <a:t>.</a:t>
                      </a:r>
                      <a:r>
                        <a:rPr lang="cs-CZ" sz="1600" b="0" i="1" baseline="0" dirty="0" smtClean="0">
                          <a:effectLst/>
                          <a:latin typeface="Bahnschrift Condensed"/>
                          <a:ea typeface="Times New Roman"/>
                          <a:cs typeface="Calibri"/>
                        </a:rPr>
                        <a:t> </a:t>
                      </a:r>
                      <a:r>
                        <a:rPr lang="cs-CZ" sz="1600" b="0" i="0" baseline="0" dirty="0" smtClean="0">
                          <a:solidFill>
                            <a:srgbClr val="FF0000"/>
                          </a:solidFill>
                          <a:effectLst/>
                          <a:latin typeface="Bahnschrift Condensed"/>
                          <a:ea typeface="Times New Roman"/>
                          <a:cs typeface="Calibri"/>
                        </a:rPr>
                        <a:t>(?)</a:t>
                      </a:r>
                      <a:endParaRPr lang="de-DE" sz="1600" b="0" i="0" dirty="0">
                        <a:solidFill>
                          <a:srgbClr val="FF0000"/>
                        </a:solidFill>
                        <a:effectLst/>
                        <a:latin typeface="Times New Roman"/>
                        <a:ea typeface="Times New Roman"/>
                      </a:endParaRPr>
                    </a:p>
                  </a:txBody>
                  <a:tcPr marL="0" marR="0" marT="0" marB="0"/>
                </a:tc>
              </a:tr>
              <a:tr h="370840">
                <a:tc>
                  <a:txBody>
                    <a:bodyPr/>
                    <a:lstStyle/>
                    <a:p>
                      <a:pPr>
                        <a:spcAft>
                          <a:spcPts val="0"/>
                        </a:spcAft>
                      </a:pPr>
                      <a:r>
                        <a:rPr lang="cs-CZ" sz="1600" dirty="0" smtClean="0"/>
                        <a:t>e</a:t>
                      </a:r>
                      <a:r>
                        <a:rPr lang="de-DE" sz="1600" dirty="0" smtClean="0"/>
                        <a:t>. </a:t>
                      </a:r>
                      <a:r>
                        <a:rPr lang="de-DE" sz="1600" b="1" dirty="0" smtClean="0">
                          <a:solidFill>
                            <a:srgbClr val="7030A0"/>
                          </a:solidFill>
                        </a:rPr>
                        <a:t>Prädikativklammer </a:t>
                      </a:r>
                      <a:r>
                        <a:rPr lang="de-DE" sz="1400" noProof="0" dirty="0" smtClean="0"/>
                        <a:t>(= Altmann/</a:t>
                      </a:r>
                    </a:p>
                    <a:p>
                      <a:pPr>
                        <a:spcAft>
                          <a:spcPts val="0"/>
                        </a:spcAft>
                      </a:pPr>
                      <a:r>
                        <a:rPr lang="de-DE" sz="1400" noProof="0" dirty="0" smtClean="0"/>
                        <a:t>Hahnemann lehnen </a:t>
                      </a:r>
                      <a:r>
                        <a:rPr lang="cs-CZ" sz="1400" noProof="0" dirty="0" err="1" smtClean="0"/>
                        <a:t>sie</a:t>
                      </a:r>
                      <a:r>
                        <a:rPr lang="cs-CZ" sz="1400" baseline="0" noProof="0" dirty="0" smtClean="0"/>
                        <a:t> </a:t>
                      </a:r>
                      <a:r>
                        <a:rPr lang="de-DE" sz="1400" noProof="0" dirty="0" smtClean="0"/>
                        <a:t>ab; Prädikativ</a:t>
                      </a:r>
                      <a:r>
                        <a:rPr lang="cs-CZ" sz="1400" noProof="0" dirty="0" smtClean="0"/>
                        <a:t>/Lok.</a:t>
                      </a:r>
                      <a:r>
                        <a:rPr lang="de-DE" sz="1400" noProof="0" dirty="0" smtClean="0"/>
                        <a:t> steh</a:t>
                      </a:r>
                      <a:r>
                        <a:rPr lang="cs-CZ" sz="1400" noProof="0" dirty="0" smtClean="0"/>
                        <a:t>en</a:t>
                      </a:r>
                      <a:r>
                        <a:rPr lang="de-DE" sz="1400" noProof="0" dirty="0" smtClean="0"/>
                        <a:t> ihnen zufolge </a:t>
                      </a:r>
                      <a:r>
                        <a:rPr lang="de-DE" sz="1400" baseline="0" noProof="0" dirty="0" smtClean="0"/>
                        <a:t>am Mittelfeldende</a:t>
                      </a:r>
                      <a:r>
                        <a:rPr lang="de-DE" sz="1400" noProof="0" dirty="0" smtClean="0"/>
                        <a:t>)</a:t>
                      </a:r>
                      <a:endParaRPr lang="de-DE" sz="1400" i="0" noProof="0" dirty="0">
                        <a:solidFill>
                          <a:schemeClr val="tx1"/>
                        </a:solidFill>
                        <a:effectLst/>
                        <a:latin typeface="Times New Roman"/>
                        <a:ea typeface="Times New Roman"/>
                      </a:endParaRPr>
                    </a:p>
                  </a:txBody>
                  <a:tcPr marL="0" marR="0" marT="0" marB="0"/>
                </a:tc>
                <a:tc>
                  <a:txBody>
                    <a:bodyPr/>
                    <a:lstStyle/>
                    <a:p>
                      <a:pPr algn="l">
                        <a:spcAft>
                          <a:spcPts val="0"/>
                        </a:spcAft>
                      </a:pPr>
                      <a:r>
                        <a:rPr lang="de-DE" sz="1600" b="0" dirty="0" smtClean="0">
                          <a:solidFill>
                            <a:srgbClr val="002060"/>
                          </a:solidFill>
                          <a:effectLst/>
                          <a:latin typeface="Bahnschrift Condensed"/>
                          <a:ea typeface="Times New Roman"/>
                        </a:rPr>
                        <a:t>(</a:t>
                      </a:r>
                      <a:r>
                        <a:rPr lang="de-DE" sz="1600" b="0" noProof="1" smtClean="0">
                          <a:solidFill>
                            <a:srgbClr val="002060"/>
                          </a:solidFill>
                          <a:effectLst/>
                          <a:latin typeface="Bahnschrift Condensed"/>
                          <a:ea typeface="Times New Roman"/>
                        </a:rPr>
                        <a:t>klö</a:t>
                      </a:r>
                      <a:r>
                        <a:rPr lang="de-DE" sz="1600" b="0" dirty="0" smtClean="0">
                          <a:solidFill>
                            <a:srgbClr val="002060"/>
                          </a:solidFill>
                          <a:effectLst/>
                          <a:latin typeface="Bahnschrift Condensed"/>
                          <a:ea typeface="Times New Roman"/>
                        </a:rPr>
                        <a:t>.:) </a:t>
                      </a:r>
                      <a:r>
                        <a:rPr lang="de-DE" sz="1600" b="1" dirty="0" smtClean="0">
                          <a:solidFill>
                            <a:srgbClr val="002060"/>
                          </a:solidFill>
                          <a:effectLst/>
                          <a:latin typeface="Bahnschrift Condensed"/>
                          <a:ea typeface="Times New Roman"/>
                        </a:rPr>
                        <a:t>das finite </a:t>
                      </a:r>
                      <a:r>
                        <a:rPr lang="de-DE" sz="1600" b="1" noProof="1" smtClean="0">
                          <a:solidFill>
                            <a:srgbClr val="002060"/>
                          </a:solidFill>
                          <a:effectLst/>
                          <a:latin typeface="Bahnschrift Condensed"/>
                          <a:ea typeface="Times New Roman"/>
                        </a:rPr>
                        <a:t>Kopulaverb</a:t>
                      </a:r>
                      <a:r>
                        <a:rPr lang="de-DE" sz="1600" b="1" dirty="0" smtClean="0">
                          <a:solidFill>
                            <a:srgbClr val="002060"/>
                          </a:solidFill>
                          <a:effectLst/>
                          <a:latin typeface="Bahnschrift Condensed"/>
                          <a:ea typeface="Times New Roman"/>
                        </a:rPr>
                        <a:t> (meistens:</a:t>
                      </a:r>
                      <a:r>
                        <a:rPr lang="de-DE" sz="1600" b="1" baseline="0" dirty="0" smtClean="0">
                          <a:solidFill>
                            <a:srgbClr val="002060"/>
                          </a:solidFill>
                          <a:effectLst/>
                          <a:latin typeface="Bahnschrift Condensed"/>
                          <a:ea typeface="Times New Roman"/>
                        </a:rPr>
                        <a:t> </a:t>
                      </a:r>
                      <a:r>
                        <a:rPr lang="de-DE" sz="1600" b="1" i="1" baseline="0" dirty="0" smtClean="0">
                          <a:solidFill>
                            <a:srgbClr val="002060"/>
                          </a:solidFill>
                          <a:effectLst/>
                          <a:latin typeface="Bahnschrift Condensed"/>
                          <a:ea typeface="Times New Roman"/>
                        </a:rPr>
                        <a:t>sein</a:t>
                      </a:r>
                      <a:r>
                        <a:rPr lang="de-DE" sz="1600" b="1" baseline="0" dirty="0" smtClean="0">
                          <a:solidFill>
                            <a:srgbClr val="002060"/>
                          </a:solidFill>
                          <a:effectLst/>
                          <a:latin typeface="Bahnschrift Condensed"/>
                          <a:ea typeface="Times New Roman"/>
                        </a:rPr>
                        <a:t>)</a:t>
                      </a:r>
                      <a:endParaRPr lang="de-DE" sz="1600" b="0" dirty="0" smtClean="0">
                        <a:solidFill>
                          <a:srgbClr val="002060"/>
                        </a:solidFill>
                        <a:effectLst/>
                        <a:latin typeface="Bahnschrift Condensed"/>
                        <a:ea typeface="Times New Roman"/>
                      </a:endParaRPr>
                    </a:p>
                    <a:p>
                      <a:pPr algn="l">
                        <a:spcAft>
                          <a:spcPts val="0"/>
                        </a:spcAft>
                      </a:pPr>
                      <a:r>
                        <a:rPr lang="de-DE" sz="1600" b="0" dirty="0" smtClean="0">
                          <a:solidFill>
                            <a:srgbClr val="00823B"/>
                          </a:solidFill>
                          <a:effectLst/>
                          <a:latin typeface="Bahnschrift Condensed"/>
                          <a:ea typeface="Times New Roman"/>
                        </a:rPr>
                        <a:t>(</a:t>
                      </a:r>
                      <a:r>
                        <a:rPr lang="de-DE" sz="1600" b="0" noProof="1" smtClean="0">
                          <a:solidFill>
                            <a:srgbClr val="00823B"/>
                          </a:solidFill>
                          <a:effectLst/>
                          <a:latin typeface="Bahnschrift Condensed"/>
                          <a:ea typeface="Times New Roman"/>
                        </a:rPr>
                        <a:t>klschl</a:t>
                      </a:r>
                      <a:r>
                        <a:rPr lang="de-DE" sz="1600" b="0" dirty="0" smtClean="0">
                          <a:solidFill>
                            <a:srgbClr val="00823B"/>
                          </a:solidFill>
                          <a:effectLst/>
                          <a:latin typeface="Bahnschrift Condensed"/>
                          <a:ea typeface="Times New Roman"/>
                        </a:rPr>
                        <a:t>.:) </a:t>
                      </a:r>
                      <a:r>
                        <a:rPr lang="de-DE" sz="1600" b="1" dirty="0" smtClean="0">
                          <a:solidFill>
                            <a:srgbClr val="00823B"/>
                          </a:solidFill>
                          <a:effectLst/>
                          <a:latin typeface="Bahnschrift Condensed"/>
                          <a:ea typeface="Times New Roman"/>
                        </a:rPr>
                        <a:t>Prädikativ</a:t>
                      </a:r>
                      <a:endParaRPr lang="de-DE" sz="1600" b="1" baseline="0" dirty="0" smtClean="0">
                        <a:solidFill>
                          <a:srgbClr val="00823B"/>
                        </a:solidFill>
                        <a:effectLst/>
                        <a:latin typeface="Bahnschrift Condensed"/>
                        <a:ea typeface="Times New Roman"/>
                      </a:endParaRPr>
                    </a:p>
                    <a:p>
                      <a:pPr marL="0" marR="0" indent="0" algn="l" defTabSz="914400" rtl="0" eaLnBrk="1" fontAlgn="auto" latinLnBrk="0" hangingPunct="1">
                        <a:lnSpc>
                          <a:spcPct val="100000"/>
                        </a:lnSpc>
                        <a:spcBef>
                          <a:spcPts val="0"/>
                        </a:spcBef>
                        <a:spcAft>
                          <a:spcPts val="0"/>
                        </a:spcAft>
                        <a:buClrTx/>
                        <a:buSzTx/>
                        <a:buFontTx/>
                        <a:buNone/>
                        <a:tabLst/>
                        <a:defRPr/>
                      </a:pPr>
                      <a:r>
                        <a:rPr lang="de-DE" sz="1600" b="0" baseline="0" dirty="0" smtClean="0">
                          <a:effectLst/>
                          <a:latin typeface="Bahnschrift Condensed"/>
                          <a:ea typeface="Times New Roman"/>
                          <a:cs typeface="Calibri"/>
                        </a:rPr>
                        <a:t>→ </a:t>
                      </a:r>
                      <a:r>
                        <a:rPr lang="de-DE" sz="1600" b="0" i="1" baseline="0" dirty="0" smtClean="0">
                          <a:effectLst/>
                          <a:latin typeface="Bahnschrift Condensed"/>
                          <a:ea typeface="Times New Roman"/>
                          <a:cs typeface="Calibri"/>
                        </a:rPr>
                        <a:t>Die Berchtesgadener Alpen </a:t>
                      </a:r>
                      <a:r>
                        <a:rPr lang="de-DE" sz="1600" b="1" i="1" baseline="0" dirty="0" smtClean="0">
                          <a:solidFill>
                            <a:srgbClr val="002060"/>
                          </a:solidFill>
                          <a:effectLst/>
                          <a:latin typeface="Bahnschrift Condensed"/>
                          <a:ea typeface="Times New Roman"/>
                          <a:cs typeface="Calibri"/>
                        </a:rPr>
                        <a:t>sind </a:t>
                      </a:r>
                      <a:r>
                        <a:rPr lang="de-DE" sz="1600" b="0" i="1" baseline="0" dirty="0" smtClean="0">
                          <a:solidFill>
                            <a:schemeClr val="tx1"/>
                          </a:solidFill>
                          <a:effectLst/>
                          <a:latin typeface="Bahnschrift Condensed"/>
                          <a:ea typeface="Times New Roman"/>
                          <a:cs typeface="Calibri"/>
                        </a:rPr>
                        <a:t>wirklich</a:t>
                      </a:r>
                      <a:r>
                        <a:rPr lang="de-DE" sz="1600" b="0" i="1" baseline="0" dirty="0" smtClean="0">
                          <a:effectLst/>
                          <a:latin typeface="Bahnschrift Condensed"/>
                          <a:ea typeface="Times New Roman"/>
                          <a:cs typeface="Calibri"/>
                        </a:rPr>
                        <a:t> </a:t>
                      </a:r>
                      <a:r>
                        <a:rPr lang="de-DE" sz="1600" b="1" i="1" baseline="0" dirty="0" smtClean="0">
                          <a:solidFill>
                            <a:srgbClr val="00823B"/>
                          </a:solidFill>
                          <a:effectLst/>
                          <a:latin typeface="Bahnschrift Condensed"/>
                          <a:ea typeface="Times New Roman"/>
                          <a:cs typeface="Calibri"/>
                        </a:rPr>
                        <a:t>schön</a:t>
                      </a:r>
                      <a:r>
                        <a:rPr lang="de-DE" sz="1600" b="0" i="1" baseline="0" dirty="0" smtClean="0">
                          <a:effectLst/>
                          <a:latin typeface="Bahnschrift Condensed"/>
                          <a:ea typeface="Times New Roman"/>
                          <a:cs typeface="Calibri"/>
                        </a:rPr>
                        <a:t>.</a:t>
                      </a:r>
                      <a:r>
                        <a:rPr lang="cs-CZ" sz="1600" b="0" i="1" baseline="0" dirty="0" smtClean="0">
                          <a:effectLst/>
                          <a:latin typeface="Bahnschrift Condensed"/>
                          <a:ea typeface="Times New Roman"/>
                          <a:cs typeface="Calibri"/>
                        </a:rPr>
                        <a:t> </a:t>
                      </a:r>
                      <a:r>
                        <a:rPr lang="cs-CZ" sz="1600" b="0" i="0" baseline="0" dirty="0" smtClean="0">
                          <a:solidFill>
                            <a:srgbClr val="FF0000"/>
                          </a:solidFill>
                          <a:effectLst/>
                          <a:latin typeface="Bahnschrift Condensed"/>
                          <a:ea typeface="Times New Roman"/>
                          <a:cs typeface="Calibri"/>
                        </a:rPr>
                        <a:t>(?)</a:t>
                      </a:r>
                      <a:endParaRPr lang="de-DE" sz="1600" b="0" i="0" dirty="0">
                        <a:solidFill>
                          <a:srgbClr val="FF0000"/>
                        </a:solidFill>
                        <a:effectLst/>
                        <a:latin typeface="Times New Roman"/>
                        <a:ea typeface="Times New Roman"/>
                      </a:endParaRPr>
                    </a:p>
                  </a:txBody>
                  <a:tcPr marL="0" marR="0" marT="0" marB="0"/>
                </a:tc>
              </a:tr>
              <a:tr h="370840">
                <a:tc>
                  <a:txBody>
                    <a:bodyPr/>
                    <a:lstStyle/>
                    <a:p>
                      <a:pPr>
                        <a:spcAft>
                          <a:spcPts val="0"/>
                        </a:spcAft>
                      </a:pPr>
                      <a:r>
                        <a:rPr lang="cs-CZ" sz="1600" dirty="0" smtClean="0"/>
                        <a:t>f</a:t>
                      </a:r>
                      <a:r>
                        <a:rPr lang="de-DE" sz="1600" dirty="0" smtClean="0"/>
                        <a:t>. </a:t>
                      </a:r>
                      <a:r>
                        <a:rPr lang="de-DE" sz="1600" b="1" dirty="0" smtClean="0">
                          <a:solidFill>
                            <a:srgbClr val="7030A0"/>
                          </a:solidFill>
                        </a:rPr>
                        <a:t>offene Klamme</a:t>
                      </a:r>
                      <a:r>
                        <a:rPr lang="de-DE" sz="1600" dirty="0" smtClean="0"/>
                        <a:t>r </a:t>
                      </a:r>
                    </a:p>
                    <a:p>
                      <a:pPr>
                        <a:spcAft>
                          <a:spcPts val="0"/>
                        </a:spcAft>
                      </a:pPr>
                      <a:r>
                        <a:rPr lang="de-DE" sz="1400" dirty="0" smtClean="0"/>
                        <a:t>(= der rahmenlose Satz)</a:t>
                      </a:r>
                      <a:endParaRPr lang="de-DE" sz="1400" dirty="0">
                        <a:effectLst/>
                        <a:latin typeface="Times New Roman"/>
                        <a:ea typeface="Times New Roman"/>
                      </a:endParaRPr>
                    </a:p>
                  </a:txBody>
                  <a:tcPr marL="0" marR="0" marT="0" marB="0"/>
                </a:tc>
                <a:tc>
                  <a:txBody>
                    <a:bodyPr/>
                    <a:lstStyle/>
                    <a:p>
                      <a:pPr algn="l">
                        <a:spcAft>
                          <a:spcPts val="0"/>
                        </a:spcAft>
                      </a:pPr>
                      <a:r>
                        <a:rPr lang="de-DE" sz="1600" b="0" dirty="0" smtClean="0">
                          <a:solidFill>
                            <a:srgbClr val="002060"/>
                          </a:solidFill>
                          <a:effectLst/>
                          <a:latin typeface="Bahnschrift Condensed"/>
                          <a:ea typeface="Times New Roman"/>
                        </a:rPr>
                        <a:t>(</a:t>
                      </a:r>
                      <a:r>
                        <a:rPr lang="de-DE" sz="1600" b="0" noProof="1" smtClean="0">
                          <a:solidFill>
                            <a:srgbClr val="002060"/>
                          </a:solidFill>
                          <a:effectLst/>
                          <a:latin typeface="Bahnschrift Condensed"/>
                          <a:ea typeface="Times New Roman"/>
                        </a:rPr>
                        <a:t>klö</a:t>
                      </a:r>
                      <a:r>
                        <a:rPr lang="de-DE" sz="1600" b="0" dirty="0" smtClean="0">
                          <a:solidFill>
                            <a:srgbClr val="002060"/>
                          </a:solidFill>
                          <a:effectLst/>
                          <a:latin typeface="Bahnschrift Condensed"/>
                          <a:ea typeface="Times New Roman"/>
                        </a:rPr>
                        <a:t>.:) </a:t>
                      </a:r>
                      <a:r>
                        <a:rPr lang="de-DE" sz="1600" b="1" dirty="0" smtClean="0">
                          <a:solidFill>
                            <a:srgbClr val="002060"/>
                          </a:solidFill>
                          <a:effectLst/>
                          <a:latin typeface="Bahnschrift Condensed"/>
                          <a:ea typeface="Times New Roman"/>
                        </a:rPr>
                        <a:t>das finite Verb; </a:t>
                      </a:r>
                      <a:r>
                        <a:rPr lang="de-DE" sz="1600" b="1" dirty="0" smtClean="0">
                          <a:solidFill>
                            <a:srgbClr val="00823B"/>
                          </a:solidFill>
                          <a:effectLst/>
                          <a:latin typeface="Bahnschrift Condensed"/>
                          <a:ea typeface="Times New Roman"/>
                        </a:rPr>
                        <a:t>kein</a:t>
                      </a:r>
                      <a:r>
                        <a:rPr lang="de-DE" sz="1600" b="1" baseline="0" dirty="0" smtClean="0">
                          <a:solidFill>
                            <a:srgbClr val="00823B"/>
                          </a:solidFill>
                          <a:effectLst/>
                          <a:latin typeface="Bahnschrift Condensed"/>
                          <a:ea typeface="Times New Roman"/>
                        </a:rPr>
                        <a:t> klammerschließender Ausdruck</a:t>
                      </a:r>
                      <a:endParaRPr lang="de-DE" sz="1600" b="0" dirty="0" smtClean="0">
                        <a:solidFill>
                          <a:srgbClr val="002060"/>
                        </a:solidFill>
                        <a:effectLst/>
                        <a:latin typeface="Bahnschrift Condensed"/>
                        <a:ea typeface="Times New Roman"/>
                      </a:endParaRPr>
                    </a:p>
                    <a:p>
                      <a:pPr algn="l">
                        <a:spcAft>
                          <a:spcPts val="0"/>
                        </a:spcAft>
                      </a:pPr>
                      <a:r>
                        <a:rPr lang="de-DE" sz="1600" b="0" baseline="0" dirty="0" smtClean="0">
                          <a:effectLst/>
                          <a:latin typeface="Bahnschrift Condensed"/>
                          <a:ea typeface="Times New Roman"/>
                          <a:cs typeface="Calibri"/>
                        </a:rPr>
                        <a:t>→ </a:t>
                      </a:r>
                      <a:r>
                        <a:rPr lang="de-DE" sz="1600" b="0" i="1" baseline="0" noProof="0" dirty="0" smtClean="0">
                          <a:effectLst/>
                          <a:latin typeface="Bahnschrift Condensed"/>
                          <a:ea typeface="Times New Roman"/>
                          <a:cs typeface="Calibri"/>
                        </a:rPr>
                        <a:t>Er </a:t>
                      </a:r>
                      <a:r>
                        <a:rPr lang="de-DE" sz="1600" b="1" i="1" baseline="0" noProof="0" dirty="0" smtClean="0">
                          <a:solidFill>
                            <a:srgbClr val="002060"/>
                          </a:solidFill>
                          <a:effectLst/>
                          <a:latin typeface="Bahnschrift Condensed"/>
                          <a:ea typeface="Times New Roman"/>
                          <a:cs typeface="Calibri"/>
                        </a:rPr>
                        <a:t>sagte</a:t>
                      </a:r>
                      <a:r>
                        <a:rPr lang="de-DE" sz="1600" b="0" i="1" baseline="0" noProof="0" dirty="0" smtClean="0">
                          <a:solidFill>
                            <a:schemeClr val="dk1"/>
                          </a:solidFill>
                          <a:effectLst/>
                          <a:latin typeface="Bahnschrift Condensed"/>
                          <a:ea typeface="Times New Roman"/>
                          <a:cs typeface="Calibri"/>
                        </a:rPr>
                        <a:t>, er</a:t>
                      </a:r>
                      <a:r>
                        <a:rPr lang="de-DE" sz="1600" b="0" i="1" baseline="0" dirty="0" smtClean="0">
                          <a:effectLst/>
                          <a:latin typeface="Bahnschrift Condensed"/>
                          <a:ea typeface="Times New Roman"/>
                          <a:cs typeface="Calibri"/>
                        </a:rPr>
                        <a:t> </a:t>
                      </a:r>
                      <a:r>
                        <a:rPr lang="de-DE" sz="1600" b="1" i="1" baseline="0" dirty="0" smtClean="0">
                          <a:solidFill>
                            <a:srgbClr val="002060"/>
                          </a:solidFill>
                          <a:effectLst/>
                          <a:latin typeface="Bahnschrift Condensed"/>
                          <a:ea typeface="Times New Roman"/>
                          <a:cs typeface="Calibri"/>
                        </a:rPr>
                        <a:t>denkt </a:t>
                      </a:r>
                      <a:r>
                        <a:rPr lang="de-DE" sz="1600" b="0" i="1" baseline="0" dirty="0" smtClean="0">
                          <a:solidFill>
                            <a:schemeClr val="dk1"/>
                          </a:solidFill>
                          <a:effectLst/>
                          <a:latin typeface="Bahnschrift Condensed"/>
                          <a:ea typeface="Times New Roman"/>
                          <a:cs typeface="Calibri"/>
                        </a:rPr>
                        <a:t>an sie bei Tag und Nacht.</a:t>
                      </a:r>
                      <a:endParaRPr lang="de-DE" sz="1600" b="0" i="1" dirty="0">
                        <a:effectLst/>
                        <a:latin typeface="Times New Roman"/>
                        <a:ea typeface="Times New Roman"/>
                      </a:endParaRPr>
                    </a:p>
                  </a:txBody>
                  <a:tcPr marL="0" marR="0" marT="0" marB="0"/>
                </a:tc>
              </a:tr>
            </a:tbl>
          </a:graphicData>
        </a:graphic>
      </p:graphicFrame>
      <p:pic>
        <p:nvPicPr>
          <p:cNvPr id="9" name="Zvuk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404534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260648"/>
            <a:ext cx="7498080" cy="1143000"/>
          </a:xfrm>
          <a:blipFill>
            <a:blip r:embed="rId4"/>
            <a:tile tx="0" ty="0" sx="100000" sy="100000" flip="none" algn="tl"/>
          </a:blipFill>
        </p:spPr>
        <p:txBody>
          <a:bodyPr>
            <a:noAutofit/>
          </a:bodyPr>
          <a:lstStyle/>
          <a:p>
            <a:pPr algn="ctr"/>
            <a:r>
              <a:rPr lang="de-DE" sz="3600" b="1" dirty="0">
                <a:solidFill>
                  <a:srgbClr val="7030A0"/>
                </a:solidFill>
              </a:rPr>
              <a:t>Modalverbregel </a:t>
            </a:r>
            <a:r>
              <a:rPr lang="cs-CZ" sz="3600" b="1" dirty="0" smtClean="0">
                <a:solidFill>
                  <a:srgbClr val="7030A0"/>
                </a:solidFill>
              </a:rPr>
              <a:t/>
            </a:r>
            <a:br>
              <a:rPr lang="cs-CZ" sz="3600" b="1" dirty="0" smtClean="0">
                <a:solidFill>
                  <a:srgbClr val="7030A0"/>
                </a:solidFill>
              </a:rPr>
            </a:br>
            <a:r>
              <a:rPr lang="de-DE" sz="3600" b="1" dirty="0" smtClean="0">
                <a:solidFill>
                  <a:srgbClr val="7030A0"/>
                </a:solidFill>
              </a:rPr>
              <a:t>in </a:t>
            </a:r>
            <a:r>
              <a:rPr lang="de-DE" sz="3600" b="1" dirty="0">
                <a:solidFill>
                  <a:srgbClr val="7030A0"/>
                </a:solidFill>
              </a:rPr>
              <a:t>der Verb-Letzt-Klammer</a:t>
            </a:r>
            <a:endParaRPr lang="de-DE" sz="2800" b="1" cap="all" dirty="0">
              <a:solidFill>
                <a:schemeClr val="tx1">
                  <a:lumMod val="95000"/>
                  <a:lumOff val="5000"/>
                </a:schemeClr>
              </a:solidFill>
            </a:endParaRPr>
          </a:p>
        </p:txBody>
      </p:sp>
      <p:sp>
        <p:nvSpPr>
          <p:cNvPr id="5" name="Zástupný symbol pro obsah 4"/>
          <p:cNvSpPr>
            <a:spLocks noGrp="1"/>
          </p:cNvSpPr>
          <p:nvPr>
            <p:ph idx="1"/>
          </p:nvPr>
        </p:nvSpPr>
        <p:spPr>
          <a:xfrm>
            <a:off x="1115616" y="1628800"/>
            <a:ext cx="7507684" cy="4752528"/>
          </a:xfrm>
        </p:spPr>
        <p:txBody>
          <a:bodyPr>
            <a:noAutofit/>
          </a:bodyPr>
          <a:lstStyle/>
          <a:p>
            <a:pPr marL="82296" indent="0" algn="just">
              <a:lnSpc>
                <a:spcPct val="110000"/>
              </a:lnSpc>
              <a:buNone/>
            </a:pPr>
            <a:r>
              <a:rPr lang="de-DE" sz="1800" dirty="0" smtClean="0"/>
              <a:t>In der Verb-Letzt-Klammer ist der klammerschließende Ausdruck „</a:t>
            </a:r>
            <a:r>
              <a:rPr lang="de-DE" sz="1800" i="1" dirty="0" smtClean="0"/>
              <a:t>der enge Verbalkomplex, also infinite (falls vorhanden) und finite Verbformen, und zwar in dieser Anordnung, außer wenn ein Fall von </a:t>
            </a:r>
            <a:r>
              <a:rPr lang="de-DE" sz="1800" b="1" i="1" dirty="0" smtClean="0">
                <a:solidFill>
                  <a:srgbClr val="FF0000"/>
                </a:solidFill>
              </a:rPr>
              <a:t>Modalverbregel</a:t>
            </a:r>
            <a:r>
              <a:rPr lang="de-DE" sz="1800" i="1" dirty="0" smtClean="0">
                <a:solidFill>
                  <a:srgbClr val="FF0000"/>
                </a:solidFill>
              </a:rPr>
              <a:t> </a:t>
            </a:r>
            <a:r>
              <a:rPr lang="de-DE" sz="1800" i="1" dirty="0" smtClean="0"/>
              <a:t>vorliegt. Diese normative Regel legt fest, dass bei einem engen V-Komplex aus infinitem Vollverb, Modalverb und finitem Hilfsverb </a:t>
            </a:r>
            <a:r>
              <a:rPr lang="de-DE" sz="1800" i="1" u="sng" dirty="0" smtClean="0"/>
              <a:t>letzteres den anderen Verbformen vorausgeht</a:t>
            </a:r>
            <a:r>
              <a:rPr lang="de-DE" sz="1800" dirty="0" smtClean="0"/>
              <a:t>“. </a:t>
            </a:r>
            <a:r>
              <a:rPr lang="cs-CZ" sz="1800" dirty="0" smtClean="0"/>
              <a:t>	          						</a:t>
            </a:r>
            <a:r>
              <a:rPr lang="cs-CZ" sz="1500" dirty="0" smtClean="0"/>
              <a:t>(</a:t>
            </a:r>
            <a:r>
              <a:rPr lang="cs-CZ" sz="1500" dirty="0" err="1" smtClean="0"/>
              <a:t>Altmann</a:t>
            </a:r>
            <a:r>
              <a:rPr lang="cs-CZ" sz="1500" dirty="0" smtClean="0"/>
              <a:t>/</a:t>
            </a:r>
            <a:r>
              <a:rPr lang="cs-CZ" sz="1500" dirty="0" err="1" smtClean="0"/>
              <a:t>Hahnemann</a:t>
            </a:r>
            <a:r>
              <a:rPr lang="cs-CZ" sz="1500" dirty="0" smtClean="0"/>
              <a:t> 2010: 51)</a:t>
            </a:r>
          </a:p>
          <a:p>
            <a:pPr marL="82296" indent="0" algn="ctr">
              <a:lnSpc>
                <a:spcPct val="110000"/>
              </a:lnSpc>
              <a:buNone/>
            </a:pPr>
            <a:r>
              <a:rPr lang="cs-CZ" sz="1700" b="1" noProof="1" smtClean="0">
                <a:solidFill>
                  <a:srgbClr val="C00000"/>
                </a:solidFill>
              </a:rPr>
              <a:t>HAUPTSATZ </a:t>
            </a:r>
            <a:r>
              <a:rPr lang="cs-CZ" sz="1700" b="1" noProof="1" smtClean="0">
                <a:solidFill>
                  <a:srgbClr val="002060"/>
                </a:solidFill>
              </a:rPr>
              <a:t>– LINKE SK (klö.)</a:t>
            </a:r>
            <a:r>
              <a:rPr lang="cs-CZ" sz="1700" b="1" noProof="1" smtClean="0">
                <a:solidFill>
                  <a:srgbClr val="00B050"/>
                </a:solidFill>
              </a:rPr>
              <a:t> </a:t>
            </a:r>
            <a:r>
              <a:rPr lang="cs-CZ" sz="1700" b="1" noProof="1" smtClean="0"/>
              <a:t>– MITTELFELD – </a:t>
            </a:r>
            <a:r>
              <a:rPr lang="cs-CZ" sz="1700" b="1" noProof="1" smtClean="0">
                <a:solidFill>
                  <a:srgbClr val="00B050"/>
                </a:solidFill>
              </a:rPr>
              <a:t>RECHTE SK (klschl.) </a:t>
            </a:r>
          </a:p>
          <a:p>
            <a:pPr marL="82296" indent="0" algn="ctr">
              <a:lnSpc>
                <a:spcPct val="110000"/>
              </a:lnSpc>
              <a:buNone/>
            </a:pPr>
            <a:r>
              <a:rPr lang="cs-CZ" sz="1700" b="1" noProof="1" smtClean="0">
                <a:solidFill>
                  <a:srgbClr val="C00000"/>
                </a:solidFill>
              </a:rPr>
              <a:t>Er sagt, </a:t>
            </a:r>
            <a:r>
              <a:rPr lang="cs-CZ" sz="1700" b="1" noProof="1" smtClean="0">
                <a:solidFill>
                  <a:srgbClr val="002060"/>
                </a:solidFill>
              </a:rPr>
              <a:t>dass</a:t>
            </a:r>
            <a:r>
              <a:rPr lang="cs-CZ" sz="1700" b="1" noProof="1" smtClean="0">
                <a:solidFill>
                  <a:srgbClr val="00B050"/>
                </a:solidFill>
              </a:rPr>
              <a:t> </a:t>
            </a:r>
            <a:r>
              <a:rPr lang="cs-CZ" sz="1700" b="1" noProof="1" smtClean="0"/>
              <a:t>er</a:t>
            </a:r>
            <a:r>
              <a:rPr lang="cs-CZ" sz="1700" b="1" noProof="1" smtClean="0">
                <a:solidFill>
                  <a:srgbClr val="002060"/>
                </a:solidFill>
              </a:rPr>
              <a:t> </a:t>
            </a:r>
            <a:r>
              <a:rPr lang="cs-CZ" sz="1700" b="1" u="sng" noProof="1" smtClean="0">
                <a:solidFill>
                  <a:srgbClr val="00B050"/>
                </a:solidFill>
              </a:rPr>
              <a:t>hätte</a:t>
            </a:r>
            <a:r>
              <a:rPr lang="cs-CZ" sz="1700" b="1" noProof="1" smtClean="0">
                <a:solidFill>
                  <a:srgbClr val="00B050"/>
                </a:solidFill>
              </a:rPr>
              <a:t> umziehen wollen.</a:t>
            </a:r>
          </a:p>
          <a:p>
            <a:pPr marL="82296" indent="0" algn="ctr">
              <a:lnSpc>
                <a:spcPct val="110000"/>
              </a:lnSpc>
              <a:buNone/>
            </a:pPr>
            <a:r>
              <a:rPr lang="cs-CZ" sz="1700" b="1" noProof="1" smtClean="0">
                <a:solidFill>
                  <a:srgbClr val="C00000"/>
                </a:solidFill>
              </a:rPr>
              <a:t>Das steht der Fan, </a:t>
            </a:r>
            <a:r>
              <a:rPr lang="cs-CZ" sz="1700" b="1" noProof="1" smtClean="0">
                <a:solidFill>
                  <a:srgbClr val="002060"/>
                </a:solidFill>
              </a:rPr>
              <a:t>der </a:t>
            </a:r>
            <a:r>
              <a:rPr lang="cs-CZ" sz="1700" b="1" noProof="1" smtClean="0"/>
              <a:t>sie die Arie</a:t>
            </a:r>
            <a:r>
              <a:rPr lang="cs-CZ" sz="1700" b="1" noProof="1" smtClean="0">
                <a:solidFill>
                  <a:srgbClr val="002060"/>
                </a:solidFill>
              </a:rPr>
              <a:t> </a:t>
            </a:r>
            <a:r>
              <a:rPr lang="cs-CZ" sz="1700" b="1" u="sng" noProof="1" smtClean="0">
                <a:solidFill>
                  <a:srgbClr val="00B050"/>
                </a:solidFill>
              </a:rPr>
              <a:t>hatte</a:t>
            </a:r>
            <a:r>
              <a:rPr lang="cs-CZ" sz="1700" b="1" noProof="1" smtClean="0">
                <a:solidFill>
                  <a:srgbClr val="00B050"/>
                </a:solidFill>
              </a:rPr>
              <a:t> singen hören </a:t>
            </a:r>
            <a:r>
              <a:rPr lang="cs-CZ" sz="1700" b="1" noProof="1">
                <a:solidFill>
                  <a:srgbClr val="00B050"/>
                </a:solidFill>
              </a:rPr>
              <a:t>wollen</a:t>
            </a:r>
            <a:r>
              <a:rPr lang="cs-CZ" sz="1700" b="1" noProof="1" smtClean="0">
                <a:solidFill>
                  <a:srgbClr val="00B050"/>
                </a:solidFill>
              </a:rPr>
              <a:t>.</a:t>
            </a:r>
          </a:p>
          <a:p>
            <a:pPr marL="82296" indent="0" algn="ctr">
              <a:lnSpc>
                <a:spcPct val="110000"/>
              </a:lnSpc>
              <a:buNone/>
            </a:pPr>
            <a:r>
              <a:rPr lang="cs-CZ" sz="1700" b="1" noProof="1">
                <a:solidFill>
                  <a:srgbClr val="C00000"/>
                </a:solidFill>
              </a:rPr>
              <a:t>Sie wissen, </a:t>
            </a:r>
            <a:r>
              <a:rPr lang="cs-CZ" sz="1700" b="1" noProof="1">
                <a:solidFill>
                  <a:srgbClr val="002060"/>
                </a:solidFill>
              </a:rPr>
              <a:t>dass</a:t>
            </a:r>
            <a:r>
              <a:rPr lang="cs-CZ" sz="1700" b="1" noProof="1">
                <a:solidFill>
                  <a:srgbClr val="00B050"/>
                </a:solidFill>
              </a:rPr>
              <a:t> </a:t>
            </a:r>
            <a:r>
              <a:rPr lang="cs-CZ" sz="1700" b="1" noProof="1"/>
              <a:t>sie eine neue Strategie </a:t>
            </a:r>
            <a:r>
              <a:rPr lang="cs-CZ" sz="1700" b="1" u="sng" noProof="1">
                <a:solidFill>
                  <a:srgbClr val="00B050"/>
                </a:solidFill>
              </a:rPr>
              <a:t>werden</a:t>
            </a:r>
            <a:r>
              <a:rPr lang="cs-CZ" sz="1700" b="1" noProof="1">
                <a:solidFill>
                  <a:srgbClr val="00B050"/>
                </a:solidFill>
              </a:rPr>
              <a:t> entwickeln müssen.</a:t>
            </a:r>
          </a:p>
          <a:p>
            <a:pPr marL="82296" indent="0" algn="ctr">
              <a:lnSpc>
                <a:spcPct val="110000"/>
              </a:lnSpc>
              <a:buNone/>
            </a:pPr>
            <a:endParaRPr lang="cs-CZ" sz="1700" b="1" noProof="1" smtClean="0">
              <a:solidFill>
                <a:srgbClr val="00B050"/>
              </a:solidFill>
            </a:endParaRPr>
          </a:p>
          <a:p>
            <a:pPr marL="82296" indent="0" algn="ctr">
              <a:lnSpc>
                <a:spcPct val="110000"/>
              </a:lnSpc>
              <a:buNone/>
            </a:pPr>
            <a:r>
              <a:rPr lang="cs-CZ" sz="1700" noProof="1" smtClean="0"/>
              <a:t>Der uneingeleitete Nebensatz sichert eine übersichtlichere Struktur:</a:t>
            </a:r>
            <a:endParaRPr lang="cs-CZ" sz="1700" noProof="1"/>
          </a:p>
          <a:p>
            <a:pPr marL="82296" indent="0" algn="ctr">
              <a:lnSpc>
                <a:spcPct val="110000"/>
              </a:lnSpc>
              <a:buNone/>
            </a:pPr>
            <a:r>
              <a:rPr lang="cs-CZ" sz="1700" b="1" noProof="1" smtClean="0">
                <a:solidFill>
                  <a:srgbClr val="C00000"/>
                </a:solidFill>
                <a:latin typeface="Calibri"/>
                <a:cs typeface="Calibri"/>
              </a:rPr>
              <a:t>→ </a:t>
            </a:r>
            <a:r>
              <a:rPr lang="cs-CZ" sz="1700" b="1" noProof="1" smtClean="0">
                <a:solidFill>
                  <a:srgbClr val="C00000"/>
                </a:solidFill>
              </a:rPr>
              <a:t>Sie </a:t>
            </a:r>
            <a:r>
              <a:rPr lang="cs-CZ" sz="1700" b="1" noProof="1">
                <a:solidFill>
                  <a:srgbClr val="C00000"/>
                </a:solidFill>
              </a:rPr>
              <a:t>wissen, </a:t>
            </a:r>
            <a:r>
              <a:rPr lang="cs-CZ" sz="1700" b="1" noProof="1" smtClean="0"/>
              <a:t>sie </a:t>
            </a:r>
            <a:r>
              <a:rPr lang="cs-CZ" sz="1700" b="1" u="sng" noProof="1">
                <a:solidFill>
                  <a:srgbClr val="00B050"/>
                </a:solidFill>
              </a:rPr>
              <a:t>werden</a:t>
            </a:r>
            <a:r>
              <a:rPr lang="cs-CZ" sz="1700" b="1" noProof="1">
                <a:solidFill>
                  <a:srgbClr val="00B050"/>
                </a:solidFill>
              </a:rPr>
              <a:t> </a:t>
            </a:r>
            <a:r>
              <a:rPr lang="cs-CZ" sz="1700" b="1" noProof="1"/>
              <a:t>eine neue Strategie </a:t>
            </a:r>
            <a:r>
              <a:rPr lang="cs-CZ" sz="1700" b="1" noProof="1">
                <a:solidFill>
                  <a:srgbClr val="00B050"/>
                </a:solidFill>
              </a:rPr>
              <a:t>entwickeln müssen.</a:t>
            </a:r>
          </a:p>
          <a:p>
            <a:pPr marL="82296" indent="0" algn="ctr">
              <a:lnSpc>
                <a:spcPct val="110000"/>
              </a:lnSpc>
              <a:buNone/>
            </a:pPr>
            <a:endParaRPr lang="cs-CZ" sz="1800" b="1" noProof="1" smtClean="0">
              <a:solidFill>
                <a:srgbClr val="00B050"/>
              </a:solidFill>
            </a:endParaRPr>
          </a:p>
          <a:p>
            <a:pPr marL="82296" indent="0" algn="ctr">
              <a:lnSpc>
                <a:spcPct val="110000"/>
              </a:lnSpc>
              <a:buNone/>
            </a:pPr>
            <a:endParaRPr lang="cs-CZ" sz="1800" b="1" noProof="1" smtClean="0">
              <a:solidFill>
                <a:srgbClr val="C00000"/>
              </a:solidFill>
            </a:endParaRPr>
          </a:p>
        </p:txBody>
      </p:sp>
      <p:pic>
        <p:nvPicPr>
          <p:cNvPr id="6" name="Zvuk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7498080" cy="922114"/>
          </a:xfrm>
          <a:blipFill>
            <a:blip r:embed="rId4"/>
            <a:tile tx="0" ty="0" sx="100000" sy="100000" flip="none" algn="tl"/>
          </a:blipFill>
        </p:spPr>
        <p:txBody>
          <a:bodyPr>
            <a:noAutofit/>
          </a:bodyPr>
          <a:lstStyle/>
          <a:p>
            <a:pPr marL="342900" indent="-342900" algn="ctr"/>
            <a:r>
              <a:rPr lang="de-DE" sz="3200" b="1" dirty="0">
                <a:solidFill>
                  <a:srgbClr val="7030A0"/>
                </a:solidFill>
              </a:rPr>
              <a:t>Nachfeld und Ausklammerung</a:t>
            </a:r>
          </a:p>
        </p:txBody>
      </p:sp>
      <p:sp>
        <p:nvSpPr>
          <p:cNvPr id="3" name="Zástupný symbol pro obsah 2"/>
          <p:cNvSpPr>
            <a:spLocks noGrp="1"/>
          </p:cNvSpPr>
          <p:nvPr>
            <p:ph idx="1"/>
          </p:nvPr>
        </p:nvSpPr>
        <p:spPr>
          <a:xfrm>
            <a:off x="683568" y="1340768"/>
            <a:ext cx="8352928" cy="5301332"/>
          </a:xfrm>
          <a:gradFill flip="none" rotWithShape="1">
            <a:gsLst>
              <a:gs pos="0">
                <a:schemeClr val="tx2">
                  <a:lumMod val="60000"/>
                  <a:lumOff val="40000"/>
                </a:schemeClr>
              </a:gs>
              <a:gs pos="50000">
                <a:schemeClr val="bg2">
                  <a:lumMod val="90000"/>
                  <a:tint val="44500"/>
                  <a:satMod val="160000"/>
                </a:schemeClr>
              </a:gs>
              <a:gs pos="100000">
                <a:schemeClr val="bg2">
                  <a:lumMod val="90000"/>
                  <a:tint val="23500"/>
                  <a:satMod val="160000"/>
                </a:schemeClr>
              </a:gs>
            </a:gsLst>
            <a:lin ang="13500000" scaled="1"/>
            <a:tileRect/>
          </a:gradFill>
        </p:spPr>
        <p:txBody>
          <a:bodyPr>
            <a:normAutofit fontScale="85000" lnSpcReduction="20000"/>
          </a:bodyPr>
          <a:lstStyle/>
          <a:p>
            <a:pPr marL="82296" indent="0" algn="just">
              <a:buNone/>
            </a:pPr>
            <a:r>
              <a:rPr lang="cs-CZ" sz="1700" b="1" i="1" noProof="1" smtClean="0">
                <a:solidFill>
                  <a:srgbClr val="C00000"/>
                </a:solidFill>
              </a:rPr>
              <a:t>A. obligatorisch im Nachfeld: </a:t>
            </a:r>
            <a:r>
              <a:rPr lang="cs-CZ" sz="1700" i="1" noProof="1" smtClean="0">
                <a:solidFill>
                  <a:srgbClr val="C00000"/>
                </a:solidFill>
              </a:rPr>
              <a:t>Konsekutivsätze mit „so … , dass“ oder mit „zu…, als dass“</a:t>
            </a:r>
          </a:p>
          <a:p>
            <a:pPr marL="82296" indent="0" algn="just">
              <a:buNone/>
            </a:pPr>
            <a:r>
              <a:rPr lang="cs-CZ" sz="1700" b="1" i="1" noProof="1" smtClean="0">
                <a:solidFill>
                  <a:srgbClr val="C00000"/>
                </a:solidFill>
              </a:rPr>
              <a:t>B. obligatorisch im Vor- oder im Nachfeld: </a:t>
            </a:r>
            <a:r>
              <a:rPr lang="cs-CZ" sz="1700" i="1" noProof="1" smtClean="0">
                <a:solidFill>
                  <a:srgbClr val="C00000"/>
                </a:solidFill>
              </a:rPr>
              <a:t>konjunktional eingeleitete Gliedsätze (dass, weil u.v.a.m.)</a:t>
            </a:r>
            <a:endParaRPr lang="cs-CZ" sz="1700" b="1" i="1" noProof="1" smtClean="0">
              <a:solidFill>
                <a:srgbClr val="C00000"/>
              </a:solidFill>
            </a:endParaRPr>
          </a:p>
          <a:p>
            <a:pPr marL="82296" indent="0" algn="just">
              <a:buNone/>
            </a:pPr>
            <a:r>
              <a:rPr lang="cs-CZ" sz="1700" b="1" i="1" noProof="1" smtClean="0">
                <a:solidFill>
                  <a:srgbClr val="C00000"/>
                </a:solidFill>
              </a:rPr>
              <a:t>C. fakultativ im Nachfeld: </a:t>
            </a:r>
            <a:r>
              <a:rPr lang="de-DE" sz="1700" i="1" noProof="1" smtClean="0">
                <a:solidFill>
                  <a:srgbClr val="C00000"/>
                </a:solidFill>
              </a:rPr>
              <a:t>„Im Nachfeld stehen – dem Gesetz der wachsenden Glieder folgend – vorzugsweise umfangreiche Satzglieder, z.B. komplexe Relativsätze oder Satzgliedreihen. Diese werden aus stilistischen Gründen ins Nachfeld gestellt, ihre Basisposition ist aber im Mittelfeld.“ </a:t>
            </a:r>
            <a:r>
              <a:rPr lang="cs-CZ" sz="1700" b="1" i="1" noProof="1" smtClean="0">
                <a:solidFill>
                  <a:srgbClr val="C00000"/>
                </a:solidFill>
              </a:rPr>
              <a:t>                     							</a:t>
            </a:r>
            <a:r>
              <a:rPr lang="de-DE" sz="1700" noProof="1" smtClean="0"/>
              <a:t>(Dürscheid 2007: 104)</a:t>
            </a:r>
            <a:endParaRPr lang="de-DE" sz="1700" b="1" i="1" noProof="1" smtClean="0"/>
          </a:p>
          <a:p>
            <a:pPr marL="82296" indent="0" algn="just">
              <a:buNone/>
            </a:pPr>
            <a:r>
              <a:rPr lang="de-DE" sz="1600" i="1" dirty="0" smtClean="0">
                <a:cs typeface="Calibri"/>
              </a:rPr>
              <a:t>→ Ich möchte endlich </a:t>
            </a:r>
            <a:r>
              <a:rPr lang="de-DE" sz="1600" i="1" u="sng" dirty="0" smtClean="0">
                <a:cs typeface="Calibri"/>
              </a:rPr>
              <a:t>die CD</a:t>
            </a:r>
            <a:r>
              <a:rPr lang="de-DE" sz="1600" i="1" dirty="0" smtClean="0">
                <a:cs typeface="Calibri"/>
              </a:rPr>
              <a:t> hören, </a:t>
            </a:r>
            <a:r>
              <a:rPr lang="de-DE" sz="1600" i="1" u="sng" dirty="0" smtClean="0">
                <a:cs typeface="Calibri"/>
              </a:rPr>
              <a:t>die</a:t>
            </a:r>
            <a:r>
              <a:rPr lang="de-DE" sz="1600" i="1" dirty="0" smtClean="0">
                <a:cs typeface="Calibri"/>
              </a:rPr>
              <a:t> ich mir schon vor einem Vierteljahr gekauft habe.</a:t>
            </a:r>
          </a:p>
          <a:p>
            <a:pPr marL="82296" indent="0" algn="just">
              <a:buNone/>
            </a:pPr>
            <a:r>
              <a:rPr lang="de-DE" sz="1600" i="1" dirty="0" smtClean="0">
                <a:cs typeface="Calibri"/>
              </a:rPr>
              <a:t>→ </a:t>
            </a:r>
            <a:r>
              <a:rPr lang="cs-CZ" sz="1600" i="1" dirty="0" smtClean="0">
                <a:cs typeface="Calibri"/>
              </a:rPr>
              <a:t>Karl </a:t>
            </a:r>
            <a:r>
              <a:rPr lang="de-DE" sz="1600" i="1" dirty="0" smtClean="0">
                <a:cs typeface="Calibri"/>
              </a:rPr>
              <a:t>hat sich </a:t>
            </a:r>
            <a:r>
              <a:rPr lang="de-DE" sz="1600" i="1" u="sng" dirty="0" smtClean="0">
                <a:cs typeface="Calibri"/>
              </a:rPr>
              <a:t>an der Uni </a:t>
            </a:r>
            <a:r>
              <a:rPr lang="de-DE" sz="1600" i="1" dirty="0" smtClean="0">
                <a:cs typeface="Calibri"/>
              </a:rPr>
              <a:t>eingeschrieben </a:t>
            </a:r>
            <a:r>
              <a:rPr lang="de-DE" sz="1600" i="1" u="sng" dirty="0" smtClean="0">
                <a:cs typeface="Calibri"/>
              </a:rPr>
              <a:t>für</a:t>
            </a:r>
            <a:r>
              <a:rPr lang="de-DE" sz="1600" i="1" dirty="0" smtClean="0">
                <a:cs typeface="Calibri"/>
              </a:rPr>
              <a:t> Syntax, Realien Bayerns und Fachtextanalyse.</a:t>
            </a:r>
          </a:p>
          <a:p>
            <a:pPr marL="82296" indent="0" algn="just">
              <a:buNone/>
            </a:pPr>
            <a:endParaRPr lang="de-DE" sz="800" b="1" noProof="1" smtClean="0">
              <a:solidFill>
                <a:srgbClr val="C00000"/>
              </a:solidFill>
            </a:endParaRPr>
          </a:p>
          <a:p>
            <a:pPr marL="82296" indent="0">
              <a:buNone/>
            </a:pPr>
            <a:r>
              <a:rPr lang="de-DE" sz="1600" b="1" u="sng" dirty="0" smtClean="0">
                <a:solidFill>
                  <a:srgbClr val="C00000"/>
                </a:solidFill>
              </a:rPr>
              <a:t>Möglichkeiten für die Ausklammerung</a:t>
            </a:r>
            <a:r>
              <a:rPr lang="de-DE" sz="1600" dirty="0" smtClean="0">
                <a:solidFill>
                  <a:srgbClr val="C00000"/>
                </a:solidFill>
              </a:rPr>
              <a:t> </a:t>
            </a:r>
            <a:r>
              <a:rPr lang="de-DE" sz="1600" dirty="0" smtClean="0"/>
              <a:t>(= Satzglieder, die normalerweise im Mittelfeld stehen, werden ins Nachfeld gestellt):</a:t>
            </a:r>
          </a:p>
          <a:p>
            <a:pPr marL="82296" lvl="0" indent="0">
              <a:buNone/>
            </a:pPr>
            <a:r>
              <a:rPr lang="cs-CZ" sz="1500" b="1" dirty="0" smtClean="0">
                <a:solidFill>
                  <a:srgbClr val="002060"/>
                </a:solidFill>
              </a:rPr>
              <a:t>1. </a:t>
            </a:r>
            <a:r>
              <a:rPr lang="de-DE" sz="1500" b="1" dirty="0" smtClean="0">
                <a:solidFill>
                  <a:srgbClr val="002060"/>
                </a:solidFill>
              </a:rPr>
              <a:t>überfülltes Klammerfeld </a:t>
            </a:r>
            <a:r>
              <a:rPr lang="de-DE" sz="1500" b="1" dirty="0" smtClean="0"/>
              <a:t>– </a:t>
            </a:r>
            <a:r>
              <a:rPr lang="de-DE" sz="1500" dirty="0" smtClean="0"/>
              <a:t>Grund: Übersichtlichkeit; z. B. Aufzählung, Stichpunkte, Appositionen und Nachträge mit </a:t>
            </a:r>
            <a:r>
              <a:rPr lang="de-DE" sz="1500" i="1" dirty="0" smtClean="0"/>
              <a:t>„und zwar“, „und dies“, „das so genannte“</a:t>
            </a:r>
            <a:r>
              <a:rPr lang="de-DE" sz="1500" dirty="0" smtClean="0"/>
              <a:t>, Nebensätze (vor allem Relativsätze)</a:t>
            </a:r>
          </a:p>
          <a:p>
            <a:pPr marL="82296" lvl="0" indent="0">
              <a:buNone/>
            </a:pPr>
            <a:r>
              <a:rPr lang="cs-CZ" sz="1500" b="1" dirty="0" smtClean="0">
                <a:solidFill>
                  <a:srgbClr val="002060"/>
                </a:solidFill>
              </a:rPr>
              <a:t>2. </a:t>
            </a:r>
            <a:r>
              <a:rPr lang="de-DE" sz="1500" b="1" dirty="0" smtClean="0">
                <a:solidFill>
                  <a:srgbClr val="002060"/>
                </a:solidFill>
              </a:rPr>
              <a:t>zu schwacher Klammerrand </a:t>
            </a:r>
            <a:r>
              <a:rPr lang="de-DE" sz="1500" dirty="0" smtClean="0"/>
              <a:t>(= Ende des Rahmens zu kurz) – Grund: Vermeidung von isolierten Präfixen am Ende (</a:t>
            </a:r>
            <a:r>
              <a:rPr lang="de-DE" sz="1500" i="1" dirty="0" smtClean="0"/>
              <a:t>ab, ein, an, aus</a:t>
            </a:r>
            <a:r>
              <a:rPr lang="de-DE" sz="1500" dirty="0" smtClean="0"/>
              <a:t>)</a:t>
            </a:r>
            <a:r>
              <a:rPr lang="cs-CZ" sz="1500" dirty="0" smtClean="0"/>
              <a:t> </a:t>
            </a:r>
            <a:r>
              <a:rPr lang="de-DE" sz="1500" i="1" dirty="0" smtClean="0">
                <a:cs typeface="Calibri"/>
              </a:rPr>
              <a:t>→  </a:t>
            </a:r>
            <a:r>
              <a:rPr lang="de-DE" sz="1500" i="1" dirty="0" smtClean="0"/>
              <a:t>Sie sprach die Hoffnung </a:t>
            </a:r>
            <a:r>
              <a:rPr lang="de-DE" sz="1500" i="1" u="sng" dirty="0" smtClean="0"/>
              <a:t>aus</a:t>
            </a:r>
            <a:r>
              <a:rPr lang="de-DE" sz="1500" i="1" dirty="0" smtClean="0"/>
              <a:t>, dass  sie bald eine gute Stelle finde.</a:t>
            </a:r>
            <a:endParaRPr lang="de-DE" sz="1500" dirty="0" smtClean="0"/>
          </a:p>
          <a:p>
            <a:pPr marL="82296" lvl="0" indent="0">
              <a:buNone/>
            </a:pPr>
            <a:r>
              <a:rPr lang="cs-CZ" sz="1500" b="1" dirty="0" smtClean="0">
                <a:solidFill>
                  <a:srgbClr val="002060"/>
                </a:solidFill>
              </a:rPr>
              <a:t>3. </a:t>
            </a:r>
            <a:r>
              <a:rPr lang="de-DE" sz="1500" b="1" dirty="0" smtClean="0">
                <a:solidFill>
                  <a:srgbClr val="002060"/>
                </a:solidFill>
              </a:rPr>
              <a:t>Satzglieder in Vergleichsbedeutung </a:t>
            </a:r>
            <a:r>
              <a:rPr lang="de-DE" sz="1500" dirty="0" smtClean="0"/>
              <a:t>(</a:t>
            </a:r>
            <a:r>
              <a:rPr lang="de-DE" sz="1500" i="1" dirty="0" smtClean="0"/>
              <a:t>wie, als</a:t>
            </a:r>
            <a:r>
              <a:rPr lang="de-DE" sz="1500" dirty="0" smtClean="0"/>
              <a:t>) – Grund: im Prinzip </a:t>
            </a:r>
            <a:r>
              <a:rPr lang="de-DE" sz="1500" dirty="0" smtClean="0">
                <a:latin typeface="+mj-lt"/>
              </a:rPr>
              <a:t>Ellipsen von Vergleichssätzen </a:t>
            </a:r>
            <a:r>
              <a:rPr lang="de-DE" sz="1500" i="1" dirty="0" smtClean="0">
                <a:latin typeface="+mj-lt"/>
              </a:rPr>
              <a:t>(Er ist so aktiv, wie du es auch bist. </a:t>
            </a:r>
            <a:r>
              <a:rPr lang="de-DE" sz="1500" i="1" dirty="0" smtClean="0">
                <a:latin typeface="+mj-lt"/>
                <a:cs typeface="Calibri"/>
              </a:rPr>
              <a:t>→ Er ist so aktiv wie du.</a:t>
            </a:r>
            <a:r>
              <a:rPr lang="de-DE" sz="1500" i="1" dirty="0" smtClean="0">
                <a:latin typeface="+mj-lt"/>
              </a:rPr>
              <a:t>)</a:t>
            </a:r>
          </a:p>
          <a:p>
            <a:pPr marL="82296" lvl="0" indent="0">
              <a:buNone/>
            </a:pPr>
            <a:r>
              <a:rPr lang="cs-CZ" sz="1500" b="1" dirty="0" smtClean="0">
                <a:solidFill>
                  <a:srgbClr val="002060"/>
                </a:solidFill>
              </a:rPr>
              <a:t>4. </a:t>
            </a:r>
            <a:r>
              <a:rPr lang="de-DE" sz="1500" b="1" dirty="0" smtClean="0">
                <a:solidFill>
                  <a:srgbClr val="002060"/>
                </a:solidFill>
              </a:rPr>
              <a:t>Infinitivkonstruktionen </a:t>
            </a:r>
            <a:r>
              <a:rPr lang="de-DE" sz="1500" dirty="0" smtClean="0"/>
              <a:t>– Grund: großes Gewicht der Aussage (siehe Witz – letzte Folie)</a:t>
            </a:r>
          </a:p>
          <a:p>
            <a:pPr marL="82296" lvl="0" indent="0">
              <a:buNone/>
            </a:pPr>
            <a:r>
              <a:rPr lang="cs-CZ" sz="1500" b="1" dirty="0" smtClean="0">
                <a:solidFill>
                  <a:srgbClr val="002060"/>
                </a:solidFill>
              </a:rPr>
              <a:t>5. </a:t>
            </a:r>
            <a:r>
              <a:rPr lang="de-DE" sz="1500" b="1" dirty="0" smtClean="0">
                <a:solidFill>
                  <a:srgbClr val="002060"/>
                </a:solidFill>
              </a:rPr>
              <a:t>Präpositionalgruppen </a:t>
            </a:r>
            <a:r>
              <a:rPr lang="de-DE" sz="1500" dirty="0" smtClean="0"/>
              <a:t>– Grund: kommunikativ-pragmatische Faktoren (Hervorhebung/Gleichgültigkeit)</a:t>
            </a:r>
          </a:p>
          <a:p>
            <a:pPr marL="82296" indent="0" algn="ctr">
              <a:buNone/>
            </a:pPr>
            <a:endParaRPr lang="de-DE" sz="800" b="1" noProof="1" smtClean="0">
              <a:solidFill>
                <a:srgbClr val="C00000"/>
              </a:solidFill>
            </a:endParaRPr>
          </a:p>
          <a:p>
            <a:pPr marL="82296" indent="0" algn="ctr">
              <a:buNone/>
            </a:pPr>
            <a:r>
              <a:rPr lang="de-DE" sz="1600" b="1" noProof="1" smtClean="0">
                <a:solidFill>
                  <a:srgbClr val="C00000"/>
                </a:solidFill>
              </a:rPr>
              <a:t>VORFELD – </a:t>
            </a:r>
            <a:r>
              <a:rPr lang="de-DE" sz="1600" b="1" noProof="1" smtClean="0">
                <a:solidFill>
                  <a:srgbClr val="00B050"/>
                </a:solidFill>
              </a:rPr>
              <a:t>LINKE SK </a:t>
            </a:r>
            <a:r>
              <a:rPr lang="de-DE" sz="1600" b="1" noProof="1" smtClean="0">
                <a:solidFill>
                  <a:srgbClr val="C00000"/>
                </a:solidFill>
              </a:rPr>
              <a:t>– </a:t>
            </a:r>
            <a:r>
              <a:rPr lang="de-DE" sz="1600" b="1" noProof="1" smtClean="0">
                <a:solidFill>
                  <a:srgbClr val="002060"/>
                </a:solidFill>
              </a:rPr>
              <a:t>MITTELFELD</a:t>
            </a:r>
            <a:r>
              <a:rPr lang="de-DE" sz="1600" b="1" noProof="1" smtClean="0">
                <a:solidFill>
                  <a:srgbClr val="C00000"/>
                </a:solidFill>
              </a:rPr>
              <a:t> – </a:t>
            </a:r>
            <a:r>
              <a:rPr lang="de-DE" sz="1600" b="1" noProof="1" smtClean="0">
                <a:solidFill>
                  <a:srgbClr val="00B050"/>
                </a:solidFill>
              </a:rPr>
              <a:t>RECHTE SK </a:t>
            </a:r>
            <a:r>
              <a:rPr lang="de-DE" sz="1600" b="1" noProof="1" smtClean="0">
                <a:solidFill>
                  <a:srgbClr val="C00000"/>
                </a:solidFill>
              </a:rPr>
              <a:t>– </a:t>
            </a:r>
            <a:r>
              <a:rPr lang="de-DE" sz="1600" b="1" noProof="1" smtClean="0">
                <a:solidFill>
                  <a:srgbClr val="CC0099"/>
                </a:solidFill>
              </a:rPr>
              <a:t>NACHFELD </a:t>
            </a:r>
            <a:r>
              <a:rPr lang="de-DE" sz="1600" b="1" noProof="1" smtClean="0">
                <a:solidFill>
                  <a:srgbClr val="C00000"/>
                </a:solidFill>
              </a:rPr>
              <a:t> </a:t>
            </a:r>
          </a:p>
          <a:p>
            <a:pPr marL="82296" indent="0" algn="ctr">
              <a:buNone/>
            </a:pPr>
            <a:r>
              <a:rPr lang="de-DE" sz="1600" b="1" noProof="1" smtClean="0">
                <a:solidFill>
                  <a:srgbClr val="C00000"/>
                </a:solidFill>
              </a:rPr>
              <a:t>Ich       </a:t>
            </a:r>
            <a:r>
              <a:rPr lang="de-DE" sz="1600" b="1" noProof="1" smtClean="0">
                <a:solidFill>
                  <a:srgbClr val="00B050"/>
                </a:solidFill>
              </a:rPr>
              <a:t>werde       </a:t>
            </a:r>
            <a:r>
              <a:rPr lang="de-DE" sz="1600" b="1" noProof="1" smtClean="0">
                <a:solidFill>
                  <a:srgbClr val="002060"/>
                </a:solidFill>
              </a:rPr>
              <a:t>nach Rostock</a:t>
            </a:r>
            <a:r>
              <a:rPr lang="de-DE" sz="1600" b="1" noProof="1" smtClean="0">
                <a:solidFill>
                  <a:srgbClr val="00B050"/>
                </a:solidFill>
              </a:rPr>
              <a:t>       fahren </a:t>
            </a:r>
            <a:r>
              <a:rPr lang="de-DE" sz="1600" b="1" noProof="1" smtClean="0">
                <a:solidFill>
                  <a:srgbClr val="C00000"/>
                </a:solidFill>
              </a:rPr>
              <a:t>     </a:t>
            </a:r>
            <a:r>
              <a:rPr lang="cs-CZ" sz="1600" b="1" noProof="1" smtClean="0"/>
              <a:t>(und zwar)</a:t>
            </a:r>
            <a:r>
              <a:rPr lang="de-DE" sz="1600" b="1" noProof="1" smtClean="0"/>
              <a:t> </a:t>
            </a:r>
            <a:r>
              <a:rPr lang="de-DE" sz="1600" b="1" noProof="1" smtClean="0">
                <a:solidFill>
                  <a:srgbClr val="CC0099"/>
                </a:solidFill>
              </a:rPr>
              <a:t>an Weihnachten.</a:t>
            </a:r>
          </a:p>
          <a:p>
            <a:pPr marL="82296" indent="0" algn="ctr">
              <a:buNone/>
            </a:pPr>
            <a:r>
              <a:rPr lang="de-DE" sz="1600" b="1" noProof="1" smtClean="0"/>
              <a:t>Ausklammern darf man jedoch nur Angaben. </a:t>
            </a:r>
          </a:p>
          <a:p>
            <a:pPr marL="82296" indent="0" algn="ctr">
              <a:buNone/>
            </a:pPr>
            <a:r>
              <a:rPr lang="de-DE" sz="1600" b="1" noProof="1" smtClean="0">
                <a:solidFill>
                  <a:srgbClr val="FF0000"/>
                </a:solidFill>
              </a:rPr>
              <a:t>Nie ausgeklammert: Verbergänzungen. </a:t>
            </a:r>
            <a:r>
              <a:rPr lang="de-DE" sz="1600" noProof="1" smtClean="0"/>
              <a:t>(</a:t>
            </a:r>
            <a:r>
              <a:rPr lang="de-DE" sz="1600" noProof="1" smtClean="0">
                <a:solidFill>
                  <a:srgbClr val="C00000"/>
                </a:solidFill>
              </a:rPr>
              <a:t>Ich</a:t>
            </a:r>
            <a:r>
              <a:rPr lang="de-DE" sz="1600" noProof="1" smtClean="0"/>
              <a:t> </a:t>
            </a:r>
            <a:r>
              <a:rPr lang="de-DE" sz="1600" b="1" noProof="1" smtClean="0">
                <a:solidFill>
                  <a:srgbClr val="00B050"/>
                </a:solidFill>
              </a:rPr>
              <a:t>habe</a:t>
            </a:r>
            <a:r>
              <a:rPr lang="de-DE" sz="1600" noProof="1" smtClean="0"/>
              <a:t> </a:t>
            </a:r>
            <a:r>
              <a:rPr lang="de-DE" sz="1600" noProof="1" smtClean="0">
                <a:solidFill>
                  <a:srgbClr val="002060"/>
                </a:solidFill>
              </a:rPr>
              <a:t>auf meinen Chef </a:t>
            </a:r>
            <a:r>
              <a:rPr lang="de-DE" sz="1600" b="1" noProof="1" smtClean="0">
                <a:solidFill>
                  <a:srgbClr val="00B050"/>
                </a:solidFill>
              </a:rPr>
              <a:t>gewartet</a:t>
            </a:r>
            <a:r>
              <a:rPr lang="de-DE" sz="1600" noProof="1" smtClean="0"/>
              <a:t>.)</a:t>
            </a:r>
          </a:p>
          <a:p>
            <a:pPr marL="82296" indent="0" algn="ctr">
              <a:buNone/>
            </a:pPr>
            <a:endParaRPr lang="cs-CZ" sz="1600" b="1" noProof="1">
              <a:solidFill>
                <a:srgbClr val="C00000"/>
              </a:solidFill>
            </a:endParaRPr>
          </a:p>
          <a:p>
            <a:pPr lvl="0"/>
            <a:endParaRPr lang="cs-CZ" sz="1600" dirty="0"/>
          </a:p>
        </p:txBody>
      </p:sp>
      <p:pic>
        <p:nvPicPr>
          <p:cNvPr id="6" name="Zvuk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816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331640" y="332656"/>
            <a:ext cx="6986860" cy="2409940"/>
          </a:xfrm>
          <a:blipFill>
            <a:blip r:embed="rId4"/>
            <a:tile tx="0" ty="0" sx="100000" sy="100000" flip="none" algn="tl"/>
          </a:blipFill>
        </p:spPr>
        <p:txBody>
          <a:bodyPr>
            <a:noAutofit/>
          </a:bodyPr>
          <a:lstStyle/>
          <a:p>
            <a:r>
              <a:rPr lang="de-DE" sz="3200" b="1" noProof="1" smtClean="0">
                <a:solidFill>
                  <a:srgbClr val="C00000"/>
                </a:solidFill>
              </a:rPr>
              <a:t>Polysyntaktizität</a:t>
            </a:r>
            <a:r>
              <a:rPr lang="de-DE" sz="3700" b="1" dirty="0" smtClean="0">
                <a:solidFill>
                  <a:srgbClr val="C00000"/>
                </a:solidFill>
              </a:rPr>
              <a:t> </a:t>
            </a:r>
            <a:r>
              <a:rPr lang="de-DE" sz="1600" b="1" dirty="0" smtClean="0">
                <a:solidFill>
                  <a:srgbClr val="C00000"/>
                </a:solidFill>
              </a:rPr>
              <a:t>(siehe Aufgabe </a:t>
            </a:r>
            <a:r>
              <a:rPr lang="cs-CZ" sz="1600" b="1" dirty="0" err="1" smtClean="0">
                <a:solidFill>
                  <a:srgbClr val="C00000"/>
                </a:solidFill>
              </a:rPr>
              <a:t>Wiederholung</a:t>
            </a:r>
            <a:r>
              <a:rPr lang="cs-CZ" sz="1600" b="1" dirty="0" smtClean="0">
                <a:solidFill>
                  <a:srgbClr val="C00000"/>
                </a:solidFill>
              </a:rPr>
              <a:t> </a:t>
            </a:r>
            <a:r>
              <a:rPr lang="de-DE" sz="1600" b="1" dirty="0" smtClean="0">
                <a:solidFill>
                  <a:srgbClr val="C00000"/>
                </a:solidFill>
              </a:rPr>
              <a:t>05)</a:t>
            </a:r>
            <a:br>
              <a:rPr lang="de-DE" sz="1600" b="1" dirty="0" smtClean="0">
                <a:solidFill>
                  <a:srgbClr val="C00000"/>
                </a:solidFill>
              </a:rPr>
            </a:br>
            <a:r>
              <a:rPr lang="de-DE" sz="1600" b="1" dirty="0" smtClean="0">
                <a:solidFill>
                  <a:srgbClr val="00B050"/>
                </a:solidFill>
              </a:rPr>
              <a:t/>
            </a:r>
            <a:br>
              <a:rPr lang="de-DE" sz="1600" b="1" dirty="0" smtClean="0">
                <a:solidFill>
                  <a:srgbClr val="00B050"/>
                </a:solidFill>
              </a:rPr>
            </a:br>
            <a:r>
              <a:rPr lang="de-DE" sz="1700" dirty="0" smtClean="0">
                <a:solidFill>
                  <a:schemeClr val="tx1"/>
                </a:solidFill>
                <a:effectLst/>
              </a:rPr>
              <a:t>Auch:</a:t>
            </a:r>
            <a:r>
              <a:rPr lang="de-DE" sz="1700" b="1" dirty="0" smtClean="0">
                <a:solidFill>
                  <a:schemeClr val="tx1"/>
                </a:solidFill>
                <a:effectLst/>
              </a:rPr>
              <a:t> syntaktische Ambiguität / </a:t>
            </a:r>
            <a:r>
              <a:rPr lang="de-DE" sz="1700" b="1" noProof="1" smtClean="0">
                <a:solidFill>
                  <a:schemeClr val="tx1"/>
                </a:solidFill>
                <a:effectLst/>
              </a:rPr>
              <a:t>konstruktionelle</a:t>
            </a:r>
            <a:r>
              <a:rPr lang="de-DE" sz="1700" b="1" dirty="0" smtClean="0">
                <a:solidFill>
                  <a:schemeClr val="tx1"/>
                </a:solidFill>
                <a:effectLst/>
              </a:rPr>
              <a:t> Homonymie </a:t>
            </a:r>
            <a:br>
              <a:rPr lang="de-DE" sz="1700" b="1" dirty="0" smtClean="0">
                <a:solidFill>
                  <a:schemeClr val="tx1"/>
                </a:solidFill>
                <a:effectLst/>
              </a:rPr>
            </a:br>
            <a:r>
              <a:rPr lang="de-DE" sz="1700" dirty="0" smtClean="0">
                <a:solidFill>
                  <a:schemeClr val="tx1"/>
                </a:solidFill>
                <a:effectLst/>
              </a:rPr>
              <a:t>Manche Sätze können strukturell (und auch semantisch) ambig sein</a:t>
            </a:r>
            <a:r>
              <a:rPr lang="de-DE" sz="1700" b="1" dirty="0" smtClean="0">
                <a:solidFill>
                  <a:schemeClr val="tx1"/>
                </a:solidFill>
                <a:effectLst/>
              </a:rPr>
              <a:t>, </a:t>
            </a:r>
            <a:r>
              <a:rPr lang="cs-CZ" sz="1700" b="1" dirty="0" smtClean="0">
                <a:solidFill>
                  <a:schemeClr val="tx1"/>
                </a:solidFill>
                <a:effectLst/>
              </a:rPr>
              <a:t/>
            </a:r>
            <a:br>
              <a:rPr lang="cs-CZ" sz="1700" b="1" dirty="0" smtClean="0">
                <a:solidFill>
                  <a:schemeClr val="tx1"/>
                </a:solidFill>
                <a:effectLst/>
              </a:rPr>
            </a:br>
            <a:r>
              <a:rPr lang="de-DE" sz="1700" b="1" dirty="0" smtClean="0">
                <a:solidFill>
                  <a:schemeClr val="tx1"/>
                </a:solidFill>
                <a:effectLst/>
              </a:rPr>
              <a:t>d.h. man kann sie zwei Konstituentenstrukturen und zwei  Abhängigkeitsrelationen zuordnen. </a:t>
            </a:r>
            <a:r>
              <a:rPr lang="cs-CZ" sz="1700" b="1" dirty="0" smtClean="0">
                <a:solidFill>
                  <a:schemeClr val="tx1"/>
                </a:solidFill>
                <a:effectLst/>
              </a:rPr>
              <a:t/>
            </a:r>
            <a:br>
              <a:rPr lang="cs-CZ" sz="1700" b="1" dirty="0" smtClean="0">
                <a:solidFill>
                  <a:schemeClr val="tx1"/>
                </a:solidFill>
                <a:effectLst/>
              </a:rPr>
            </a:br>
            <a:r>
              <a:rPr lang="de-DE" sz="1700" dirty="0" smtClean="0">
                <a:solidFill>
                  <a:schemeClr val="tx1"/>
                </a:solidFill>
                <a:effectLst/>
              </a:rPr>
              <a:t>Gründe für syntaktische Mehrdeutigkeit</a:t>
            </a:r>
            <a:r>
              <a:rPr lang="cs-CZ" sz="1700" dirty="0" smtClean="0">
                <a:solidFill>
                  <a:schemeClr val="tx1"/>
                </a:solidFill>
                <a:effectLst/>
              </a:rPr>
              <a:t>, </a:t>
            </a:r>
            <a:r>
              <a:rPr lang="de-DE" sz="1700" dirty="0" smtClean="0">
                <a:solidFill>
                  <a:schemeClr val="tx1"/>
                </a:solidFill>
                <a:effectLst/>
              </a:rPr>
              <a:t>aus der sich verschiedene Analyseoptionen ergeben.</a:t>
            </a:r>
            <a:endParaRPr lang="de-DE" sz="1700" dirty="0">
              <a:solidFill>
                <a:schemeClr val="tx1"/>
              </a:solidFill>
              <a:effectLst/>
            </a:endParaRPr>
          </a:p>
        </p:txBody>
      </p:sp>
      <p:sp>
        <p:nvSpPr>
          <p:cNvPr id="3" name="Podnadpis 2"/>
          <p:cNvSpPr>
            <a:spLocks noGrp="1"/>
          </p:cNvSpPr>
          <p:nvPr>
            <p:ph type="subTitle" idx="1"/>
          </p:nvPr>
        </p:nvSpPr>
        <p:spPr>
          <a:xfrm>
            <a:off x="395536" y="3180972"/>
            <a:ext cx="8442314" cy="3312368"/>
          </a:xfrm>
        </p:spPr>
        <p:txBody>
          <a:bodyPr anchor="ctr">
            <a:normAutofit/>
          </a:bodyPr>
          <a:lstStyle/>
          <a:p>
            <a:pPr marL="342900" indent="-342900" algn="l">
              <a:buClr>
                <a:schemeClr val="accent2">
                  <a:lumMod val="50000"/>
                </a:schemeClr>
              </a:buClr>
              <a:buFont typeface="+mj-lt"/>
              <a:buAutoNum type="alphaLcPeriod"/>
            </a:pPr>
            <a:endParaRPr lang="cs-CZ" b="1" dirty="0" smtClean="0">
              <a:solidFill>
                <a:srgbClr val="004620"/>
              </a:solidFill>
            </a:endParaRPr>
          </a:p>
          <a:p>
            <a:pPr marL="342900" indent="-342900" algn="l">
              <a:buClr>
                <a:schemeClr val="accent2">
                  <a:lumMod val="50000"/>
                </a:schemeClr>
              </a:buClr>
              <a:buFont typeface="+mj-lt"/>
              <a:buAutoNum type="alphaUcPeriod"/>
            </a:pPr>
            <a:endParaRPr lang="cs-CZ" sz="5000" b="1" dirty="0" smtClean="0">
              <a:solidFill>
                <a:srgbClr val="004620"/>
              </a:solidFill>
            </a:endParaRPr>
          </a:p>
          <a:p>
            <a:pPr marL="800100" lvl="1" indent="-342900" algn="l">
              <a:buClr>
                <a:schemeClr val="accent2">
                  <a:lumMod val="50000"/>
                </a:schemeClr>
              </a:buClr>
              <a:buFont typeface="+mj-lt"/>
              <a:buAutoNum type="alphaLcPeriod"/>
            </a:pPr>
            <a:endParaRPr lang="cs-CZ" b="1" dirty="0" smtClean="0">
              <a:solidFill>
                <a:schemeClr val="tx1"/>
              </a:solidFill>
            </a:endParaRPr>
          </a:p>
          <a:p>
            <a:pPr marL="342900" indent="-342900" algn="l">
              <a:buAutoNum type="alphaLcParenR"/>
            </a:pPr>
            <a:endParaRPr lang="cs-CZ" b="1" dirty="0" smtClean="0">
              <a:solidFill>
                <a:schemeClr val="tx1"/>
              </a:solidFill>
            </a:endParaRPr>
          </a:p>
          <a:p>
            <a:pPr marL="342900" indent="-342900" algn="l">
              <a:buAutoNum type="alphaUcParenR"/>
            </a:pPr>
            <a:endParaRPr lang="cs-CZ" b="1" dirty="0">
              <a:solidFill>
                <a:schemeClr val="tx1"/>
              </a:solidFill>
            </a:endParaRPr>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graphicFrame>
        <p:nvGraphicFramePr>
          <p:cNvPr id="6" name="Tabulka 5"/>
          <p:cNvGraphicFramePr>
            <a:graphicFrameLocks noGrp="1"/>
          </p:cNvGraphicFramePr>
          <p:nvPr>
            <p:extLst>
              <p:ext uri="{D42A27DB-BD31-4B8C-83A1-F6EECF244321}">
                <p14:modId xmlns:p14="http://schemas.microsoft.com/office/powerpoint/2010/main" val="4157362581"/>
              </p:ext>
            </p:extLst>
          </p:nvPr>
        </p:nvGraphicFramePr>
        <p:xfrm>
          <a:off x="323528" y="2996952"/>
          <a:ext cx="3312369" cy="3747048"/>
        </p:xfrm>
        <a:graphic>
          <a:graphicData uri="http://schemas.openxmlformats.org/drawingml/2006/table">
            <a:tbl>
              <a:tblPr firstRow="1" bandRow="1">
                <a:tableStyleId>{93296810-A885-4BE3-A3E7-6D5BEEA58F35}</a:tableStyleId>
              </a:tblPr>
              <a:tblGrid>
                <a:gridCol w="3312369"/>
              </a:tblGrid>
              <a:tr h="1129284">
                <a:tc>
                  <a:txBody>
                    <a:bodyPr/>
                    <a:lstStyle/>
                    <a:p>
                      <a:pPr algn="ctr">
                        <a:spcAft>
                          <a:spcPts val="0"/>
                        </a:spcAft>
                      </a:pPr>
                      <a:r>
                        <a:rPr lang="de-DE" sz="1600" noProof="0" dirty="0" smtClean="0">
                          <a:solidFill>
                            <a:schemeClr val="tx1"/>
                          </a:solidFill>
                          <a:effectLst/>
                        </a:rPr>
                        <a:t>1. syntaktisch mehrdeutige Wortformen bzw. Konstituenten </a:t>
                      </a:r>
                      <a:r>
                        <a:rPr lang="de-DE" sz="1400" b="0" noProof="0" dirty="0" smtClean="0">
                          <a:solidFill>
                            <a:schemeClr val="tx1"/>
                          </a:solidFill>
                          <a:effectLst/>
                        </a:rPr>
                        <a:t>(</a:t>
                      </a:r>
                      <a:r>
                        <a:rPr lang="de-DE" sz="1400" b="0" noProof="1" smtClean="0">
                          <a:solidFill>
                            <a:schemeClr val="tx1"/>
                          </a:solidFill>
                          <a:effectLst/>
                        </a:rPr>
                        <a:t>Tonda</a:t>
                      </a:r>
                      <a:r>
                        <a:rPr lang="de-DE" sz="1400" b="0" noProof="0" dirty="0" smtClean="0">
                          <a:solidFill>
                            <a:schemeClr val="tx1"/>
                          </a:solidFill>
                          <a:effectLst/>
                        </a:rPr>
                        <a:t> liest das Buch seiner Kusine vor</a:t>
                      </a:r>
                      <a:r>
                        <a:rPr lang="cs-CZ" sz="1400" b="0" noProof="0" dirty="0" smtClean="0">
                          <a:solidFill>
                            <a:schemeClr val="tx1"/>
                          </a:solidFill>
                          <a:effectLst/>
                        </a:rPr>
                        <a:t>; </a:t>
                      </a:r>
                      <a:r>
                        <a:rPr lang="de-DE" sz="1400" b="0" noProof="0" dirty="0" smtClean="0">
                          <a:solidFill>
                            <a:schemeClr val="tx1"/>
                          </a:solidFill>
                          <a:effectLst/>
                        </a:rPr>
                        <a:t>Er hat den Studenten mit dem teuren</a:t>
                      </a:r>
                      <a:r>
                        <a:rPr lang="de-DE" sz="1400" b="0" baseline="0" noProof="0" dirty="0" smtClean="0">
                          <a:solidFill>
                            <a:schemeClr val="tx1"/>
                          </a:solidFill>
                          <a:effectLst/>
                        </a:rPr>
                        <a:t> Auto beeindruckt.)</a:t>
                      </a:r>
                      <a:endParaRPr lang="de-DE" sz="1400" b="0" noProof="0" dirty="0">
                        <a:solidFill>
                          <a:schemeClr val="tx1"/>
                        </a:solidFill>
                        <a:effectLst/>
                        <a:latin typeface="Times New Roman"/>
                        <a:ea typeface="Times New Roman"/>
                      </a:endParaRPr>
                    </a:p>
                  </a:txBody>
                  <a:tcPr marL="0" marR="0" marT="0" marB="0">
                    <a:solidFill>
                      <a:srgbClr val="BFC6AA"/>
                    </a:solidFill>
                  </a:tcPr>
                </a:tc>
              </a:tr>
              <a:tr h="1333983">
                <a:tc>
                  <a:txBody>
                    <a:bodyPr/>
                    <a:lstStyle/>
                    <a:p>
                      <a:pPr algn="ctr">
                        <a:spcAft>
                          <a:spcPts val="0"/>
                        </a:spcAft>
                      </a:pPr>
                      <a:r>
                        <a:rPr lang="de-DE" sz="1600" b="1" noProof="0" dirty="0" smtClean="0">
                          <a:solidFill>
                            <a:schemeClr val="tx1"/>
                          </a:solidFill>
                          <a:effectLst/>
                        </a:rPr>
                        <a:t>2. inhärent mehrdeutige Strukturen </a:t>
                      </a:r>
                    </a:p>
                    <a:p>
                      <a:pPr algn="ctr">
                        <a:spcAft>
                          <a:spcPts val="0"/>
                        </a:spcAft>
                      </a:pPr>
                      <a:r>
                        <a:rPr lang="de-DE" sz="1600" noProof="0" dirty="0" smtClean="0">
                          <a:solidFill>
                            <a:schemeClr val="tx1"/>
                          </a:solidFill>
                          <a:effectLst/>
                        </a:rPr>
                        <a:t>(So verlor er den ganzen Tag. </a:t>
                      </a:r>
                      <a:r>
                        <a:rPr lang="de-DE" sz="1600" noProof="0" dirty="0" smtClean="0">
                          <a:solidFill>
                            <a:schemeClr val="tx1"/>
                          </a:solidFill>
                          <a:effectLst/>
                          <a:latin typeface="Calibri"/>
                          <a:cs typeface="Calibri"/>
                        </a:rPr>
                        <a:t>→ </a:t>
                      </a:r>
                      <a:r>
                        <a:rPr lang="de-DE" sz="1600" noProof="0" dirty="0" smtClean="0">
                          <a:solidFill>
                            <a:schemeClr val="tx1"/>
                          </a:solidFill>
                          <a:effectLst/>
                        </a:rPr>
                        <a:t>NP als direktes Objekt oder Adverbial)</a:t>
                      </a:r>
                      <a:endParaRPr lang="de-DE" sz="1600" noProof="0" dirty="0">
                        <a:effectLst/>
                        <a:latin typeface="Times New Roman"/>
                        <a:ea typeface="Times New Roman"/>
                      </a:endParaRPr>
                    </a:p>
                  </a:txBody>
                  <a:tcPr marL="0" marR="0" marT="0" marB="0"/>
                </a:tc>
              </a:tr>
              <a:tr h="128378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600" noProof="0" dirty="0" smtClean="0">
                          <a:solidFill>
                            <a:schemeClr val="tx1"/>
                          </a:solidFill>
                          <a:effectLst/>
                        </a:rPr>
                        <a:t>3. </a:t>
                      </a:r>
                      <a:r>
                        <a:rPr lang="de-DE" sz="1600" b="1" noProof="1" smtClean="0">
                          <a:solidFill>
                            <a:schemeClr val="tx1"/>
                          </a:solidFill>
                          <a:effectLst/>
                        </a:rPr>
                        <a:t>Rezipientenpassiv</a:t>
                      </a:r>
                      <a:endParaRPr lang="de-DE" sz="1600" noProof="1" smtClean="0">
                        <a:solidFill>
                          <a:schemeClr val="tx1"/>
                        </a:solidFill>
                        <a:effectLst/>
                      </a:endParaRPr>
                    </a:p>
                    <a:p>
                      <a:pPr marL="0" marR="0" indent="0" algn="ctr" defTabSz="914400" rtl="0" eaLnBrk="1" fontAlgn="auto" latinLnBrk="0" hangingPunct="1">
                        <a:lnSpc>
                          <a:spcPct val="100000"/>
                        </a:lnSpc>
                        <a:spcBef>
                          <a:spcPts val="0"/>
                        </a:spcBef>
                        <a:spcAft>
                          <a:spcPts val="0"/>
                        </a:spcAft>
                        <a:buClrTx/>
                        <a:buSzTx/>
                        <a:buFontTx/>
                        <a:buNone/>
                        <a:tabLst/>
                        <a:defRPr/>
                      </a:pPr>
                      <a:r>
                        <a:rPr lang="de-DE" sz="1600" noProof="0" dirty="0" smtClean="0">
                          <a:solidFill>
                            <a:schemeClr val="tx1"/>
                          </a:solidFill>
                          <a:effectLst/>
                        </a:rPr>
                        <a:t>(Ich bekam das Auto gewaschen. </a:t>
                      </a:r>
                      <a:r>
                        <a:rPr lang="de-DE" sz="1600" noProof="0" dirty="0" smtClean="0">
                          <a:solidFill>
                            <a:schemeClr val="tx1"/>
                          </a:solidFill>
                          <a:effectLst/>
                          <a:latin typeface="Calibri"/>
                          <a:cs typeface="Calibri"/>
                        </a:rPr>
                        <a:t>→ </a:t>
                      </a:r>
                      <a:r>
                        <a:rPr lang="de-DE" sz="1600" noProof="0" dirty="0" smtClean="0">
                          <a:solidFill>
                            <a:schemeClr val="tx1"/>
                          </a:solidFill>
                          <a:effectLst/>
                        </a:rPr>
                        <a:t>Rechtsattribut</a:t>
                      </a:r>
                      <a:r>
                        <a:rPr lang="de-DE" sz="1600" baseline="0" noProof="0" dirty="0" smtClean="0">
                          <a:solidFill>
                            <a:schemeClr val="tx1"/>
                          </a:solidFill>
                          <a:effectLst/>
                        </a:rPr>
                        <a:t> oder Prädikatsteil</a:t>
                      </a:r>
                      <a:r>
                        <a:rPr lang="de-DE" sz="1600" b="0" noProof="0" dirty="0" smtClean="0">
                          <a:solidFill>
                            <a:schemeClr val="tx1"/>
                          </a:solidFill>
                          <a:effectLst/>
                        </a:rPr>
                        <a:t>)</a:t>
                      </a:r>
                      <a:endParaRPr lang="de-DE" sz="1600" b="0" noProof="0" dirty="0" smtClean="0">
                        <a:solidFill>
                          <a:schemeClr val="tx1"/>
                        </a:solidFill>
                        <a:effectLst/>
                        <a:latin typeface="Times New Roman"/>
                        <a:ea typeface="Times New Roman"/>
                      </a:endParaRPr>
                    </a:p>
                    <a:p>
                      <a:pPr algn="ctr">
                        <a:spcAft>
                          <a:spcPts val="0"/>
                        </a:spcAft>
                      </a:pPr>
                      <a:r>
                        <a:rPr lang="de-DE" sz="1700" noProof="0" dirty="0" smtClean="0">
                          <a:effectLst/>
                          <a:latin typeface="Bahnschrift Condensed"/>
                          <a:ea typeface="Times New Roman"/>
                        </a:rPr>
                        <a:t> </a:t>
                      </a:r>
                      <a:endParaRPr lang="de-DE" sz="1700" noProof="0" dirty="0">
                        <a:effectLst/>
                        <a:latin typeface="Times New Roman"/>
                        <a:ea typeface="Times New Roman"/>
                      </a:endParaRPr>
                    </a:p>
                  </a:txBody>
                  <a:tcPr marL="0" marR="0" marT="0" marB="0"/>
                </a:tc>
              </a:tr>
            </a:tbl>
          </a:graphicData>
        </a:graphic>
      </p:graphicFrame>
      <p:pic>
        <p:nvPicPr>
          <p:cNvPr id="2050" name="Picture 2" descr="C:\Users\Vavra\Desktop\imag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920" y="4221088"/>
            <a:ext cx="2937704" cy="232979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Vavra\Desktop\neues-auto0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4168" y="2926897"/>
            <a:ext cx="288032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8" name="Zvuk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9915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sz="2400" b="1" dirty="0" smtClean="0">
                <a:solidFill>
                  <a:srgbClr val="800080"/>
                </a:solidFill>
              </a:rPr>
              <a:t>AUFGABE: </a:t>
            </a:r>
            <a:r>
              <a:rPr lang="de-DE" sz="2400" dirty="0" smtClean="0">
                <a:solidFill>
                  <a:schemeClr val="tx1"/>
                </a:solidFill>
              </a:rPr>
              <a:t>a. Bestimmen Sie </a:t>
            </a:r>
            <a:r>
              <a:rPr lang="de-DE" sz="2400" b="1" dirty="0" smtClean="0">
                <a:solidFill>
                  <a:schemeClr val="tx1"/>
                </a:solidFill>
              </a:rPr>
              <a:t>klammeröffnende</a:t>
            </a:r>
            <a:r>
              <a:rPr lang="de-DE" sz="2400" dirty="0" smtClean="0">
                <a:solidFill>
                  <a:schemeClr val="tx1"/>
                </a:solidFill>
              </a:rPr>
              <a:t> (</a:t>
            </a:r>
            <a:r>
              <a:rPr lang="de-DE" sz="2400" dirty="0" err="1" smtClean="0">
                <a:solidFill>
                  <a:schemeClr val="tx1"/>
                </a:solidFill>
              </a:rPr>
              <a:t>klö</a:t>
            </a:r>
            <a:r>
              <a:rPr lang="de-DE" sz="2400" dirty="0" smtClean="0">
                <a:solidFill>
                  <a:schemeClr val="tx1"/>
                </a:solidFill>
              </a:rPr>
              <a:t>.) und </a:t>
            </a:r>
            <a:r>
              <a:rPr lang="de-DE" sz="2400" b="1" dirty="0" smtClean="0">
                <a:solidFill>
                  <a:schemeClr val="tx1"/>
                </a:solidFill>
              </a:rPr>
              <a:t>klammerschließende</a:t>
            </a:r>
            <a:r>
              <a:rPr lang="de-DE" sz="2400" dirty="0" smtClean="0">
                <a:solidFill>
                  <a:schemeClr val="tx1"/>
                </a:solidFill>
              </a:rPr>
              <a:t> (</a:t>
            </a:r>
            <a:r>
              <a:rPr lang="de-DE" sz="2400" dirty="0" err="1" smtClean="0">
                <a:solidFill>
                  <a:schemeClr val="tx1"/>
                </a:solidFill>
              </a:rPr>
              <a:t>klschl</a:t>
            </a:r>
            <a:r>
              <a:rPr lang="de-DE" sz="2400" dirty="0" smtClean="0">
                <a:solidFill>
                  <a:schemeClr val="tx1"/>
                </a:solidFill>
              </a:rPr>
              <a:t>.) Ausdrücke. </a:t>
            </a:r>
            <a:br>
              <a:rPr lang="de-DE" sz="2400" dirty="0" smtClean="0">
                <a:solidFill>
                  <a:schemeClr val="tx1"/>
                </a:solidFill>
              </a:rPr>
            </a:br>
            <a:r>
              <a:rPr lang="de-DE" sz="2400" dirty="0" smtClean="0">
                <a:solidFill>
                  <a:schemeClr val="tx1"/>
                </a:solidFill>
              </a:rPr>
              <a:t>b. Bestimmen Sie die </a:t>
            </a:r>
            <a:r>
              <a:rPr lang="de-DE" sz="2400" b="1" dirty="0" smtClean="0">
                <a:solidFill>
                  <a:schemeClr val="tx1"/>
                </a:solidFill>
              </a:rPr>
              <a:t>Art der Klammer</a:t>
            </a:r>
            <a:endParaRPr lang="de-DE" sz="2400" b="1" dirty="0">
              <a:solidFill>
                <a:schemeClr val="tx1"/>
              </a:solidFill>
            </a:endParaRPr>
          </a:p>
        </p:txBody>
      </p:sp>
      <p:sp>
        <p:nvSpPr>
          <p:cNvPr id="3" name="Zástupný symbol pro obsah 2"/>
          <p:cNvSpPr>
            <a:spLocks noGrp="1"/>
          </p:cNvSpPr>
          <p:nvPr>
            <p:ph idx="1"/>
          </p:nvPr>
        </p:nvSpPr>
        <p:spPr>
          <a:xfrm>
            <a:off x="179512" y="1556792"/>
            <a:ext cx="8784977" cy="4979640"/>
          </a:xfrm>
          <a:gradFill flip="none" rotWithShape="1">
            <a:gsLst>
              <a:gs pos="0">
                <a:schemeClr val="bg1"/>
              </a:gs>
              <a:gs pos="50000">
                <a:srgbClr val="EFDAD5"/>
              </a:gs>
              <a:gs pos="100000">
                <a:srgbClr val="E4A698"/>
              </a:gs>
            </a:gsLst>
            <a:lin ang="2700000" scaled="1"/>
            <a:tileRect/>
          </a:gradFill>
        </p:spPr>
        <p:txBody>
          <a:bodyPr>
            <a:noAutofit/>
          </a:bodyPr>
          <a:lstStyle/>
          <a:p>
            <a:endParaRPr lang="cs-CZ" sz="1200" dirty="0" smtClean="0"/>
          </a:p>
          <a:p>
            <a:pPr marL="425196" lvl="0" indent="-342900">
              <a:buClr>
                <a:schemeClr val="accent6">
                  <a:lumMod val="50000"/>
                </a:schemeClr>
              </a:buClr>
              <a:buFont typeface="+mj-lt"/>
              <a:buAutoNum type="arabicPeriod"/>
            </a:pPr>
            <a:endParaRPr lang="cs-CZ" sz="1800" dirty="0" smtClean="0"/>
          </a:p>
          <a:p>
            <a:pPr marL="425196" lvl="0" indent="-342900">
              <a:buClr>
                <a:schemeClr val="accent6">
                  <a:lumMod val="50000"/>
                </a:schemeClr>
              </a:buClr>
              <a:buFont typeface="+mj-lt"/>
              <a:buAutoNum type="arabicPeriod"/>
            </a:pPr>
            <a:r>
              <a:rPr lang="de-DE" sz="2000" dirty="0" smtClean="0"/>
              <a:t>Er ist seit seiner Kindheit ein großer Gourmet.</a:t>
            </a:r>
          </a:p>
          <a:p>
            <a:pPr marL="425196" lvl="0" indent="-342900">
              <a:buClr>
                <a:schemeClr val="accent6">
                  <a:lumMod val="50000"/>
                </a:schemeClr>
              </a:buClr>
              <a:buFont typeface="+mj-lt"/>
              <a:buAutoNum type="arabicPeriod"/>
            </a:pPr>
            <a:r>
              <a:rPr lang="de-DE" sz="2000" dirty="0" smtClean="0"/>
              <a:t>Sie sagt, dass sie ihn in der Bibliothek nicht fand.</a:t>
            </a:r>
          </a:p>
          <a:p>
            <a:pPr marL="425196" lvl="0" indent="-342900">
              <a:buClr>
                <a:schemeClr val="accent6">
                  <a:lumMod val="50000"/>
                </a:schemeClr>
              </a:buClr>
              <a:buFont typeface="+mj-lt"/>
              <a:buAutoNum type="arabicPeriod"/>
            </a:pPr>
            <a:r>
              <a:rPr lang="de-DE" sz="2000" dirty="0" smtClean="0"/>
              <a:t>Sie sagt, dass sie ihn hätte finden können.</a:t>
            </a:r>
          </a:p>
          <a:p>
            <a:pPr marL="425196" lvl="0" indent="-342900">
              <a:buClr>
                <a:schemeClr val="accent6">
                  <a:lumMod val="50000"/>
                </a:schemeClr>
              </a:buClr>
              <a:buFont typeface="+mj-lt"/>
              <a:buAutoNum type="arabicPeriod"/>
            </a:pPr>
            <a:r>
              <a:rPr lang="cs-CZ" sz="2000" dirty="0" smtClean="0"/>
              <a:t>Der </a:t>
            </a:r>
            <a:r>
              <a:rPr lang="de-DE" sz="2000" dirty="0" smtClean="0"/>
              <a:t>Ermittler</a:t>
            </a:r>
            <a:r>
              <a:rPr lang="cs-CZ" sz="2000" dirty="0" smtClean="0"/>
              <a:t> </a:t>
            </a:r>
            <a:r>
              <a:rPr lang="de-DE" sz="2000" dirty="0" smtClean="0"/>
              <a:t>bringt das Delikt zur Anzeige. </a:t>
            </a:r>
          </a:p>
          <a:p>
            <a:pPr marL="425196" lvl="0" indent="-342900">
              <a:buClr>
                <a:schemeClr val="accent6">
                  <a:lumMod val="50000"/>
                </a:schemeClr>
              </a:buClr>
              <a:buFont typeface="+mj-lt"/>
              <a:buAutoNum type="arabicPeriod"/>
            </a:pPr>
            <a:r>
              <a:rPr lang="de-DE" sz="2000" dirty="0" smtClean="0"/>
              <a:t>Die Sachbearbeiterin stellte die Kiste mit Bürozubehör auf den Tisch.</a:t>
            </a:r>
          </a:p>
          <a:p>
            <a:pPr marL="82296" indent="0">
              <a:buNone/>
            </a:pPr>
            <a:endParaRPr lang="cs-CZ" sz="1800" u="sng" dirty="0" smtClean="0"/>
          </a:p>
          <a:p>
            <a:pPr marL="82296" indent="0">
              <a:buNone/>
            </a:pPr>
            <a:endParaRPr lang="de-DE" sz="1800" u="sng" dirty="0" smtClean="0"/>
          </a:p>
          <a:p>
            <a:pPr marL="82296" indent="0">
              <a:buNone/>
            </a:pPr>
            <a:r>
              <a:rPr lang="de-DE" sz="1800" u="sng" dirty="0" smtClean="0"/>
              <a:t>Mehr </a:t>
            </a:r>
            <a:r>
              <a:rPr lang="de-DE" sz="1800" u="sng" dirty="0"/>
              <a:t>zum Thema:</a:t>
            </a:r>
            <a:r>
              <a:rPr lang="de-DE" sz="1800" dirty="0"/>
              <a:t> ALTMANN, H., HAHNEMANN S. </a:t>
            </a:r>
            <a:r>
              <a:rPr lang="de-DE" sz="1800" i="1" dirty="0"/>
              <a:t>Prüfungswissen Syntax. 4., durchgesehene Auflage. </a:t>
            </a:r>
            <a:r>
              <a:rPr lang="de-DE" sz="1800" dirty="0"/>
              <a:t>Göttingen : </a:t>
            </a:r>
            <a:r>
              <a:rPr lang="de-DE" sz="1800" dirty="0" err="1"/>
              <a:t>Vandenhoeck</a:t>
            </a:r>
            <a:r>
              <a:rPr lang="de-DE" sz="1800" dirty="0"/>
              <a:t> &amp; Ruprecht, 2010. ISBN 978-3-8252-3320-4.</a:t>
            </a:r>
            <a:endParaRPr lang="cs-CZ" sz="1800" dirty="0"/>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7105191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652120" y="980728"/>
            <a:ext cx="3168352" cy="4464496"/>
          </a:xfrm>
        </p:spPr>
        <p:txBody>
          <a:bodyPr>
            <a:normAutofit fontScale="90000"/>
          </a:bodyPr>
          <a:lstStyle/>
          <a:p>
            <a:pPr algn="ctr"/>
            <a:r>
              <a:rPr lang="cs-CZ" sz="1800" dirty="0">
                <a:solidFill>
                  <a:schemeClr val="tx1"/>
                </a:solidFill>
              </a:rPr>
              <a:t>LITERATUR:</a:t>
            </a:r>
            <a:r>
              <a:rPr lang="cs-CZ" sz="1800" b="0" dirty="0">
                <a:solidFill>
                  <a:schemeClr val="tx1"/>
                </a:solidFill>
              </a:rPr>
              <a:t/>
            </a:r>
            <a:br>
              <a:rPr lang="cs-CZ" sz="1800" b="0" dirty="0">
                <a:solidFill>
                  <a:schemeClr val="tx1"/>
                </a:solidFill>
              </a:rPr>
            </a:br>
            <a:r>
              <a:rPr lang="cs-CZ" sz="1800" b="0" dirty="0">
                <a:solidFill>
                  <a:schemeClr val="tx1"/>
                </a:solidFill>
              </a:rPr>
              <a:t/>
            </a:r>
            <a:br>
              <a:rPr lang="cs-CZ" sz="1800" b="0" dirty="0">
                <a:solidFill>
                  <a:schemeClr val="tx1"/>
                </a:solidFill>
              </a:rPr>
            </a:br>
            <a:r>
              <a:rPr lang="de-DE" sz="1800" b="0" dirty="0" smtClean="0">
                <a:solidFill>
                  <a:schemeClr val="tx1"/>
                </a:solidFill>
              </a:rPr>
              <a:t>ALTMANN, H.; HAHNEMANN, S. (2010): </a:t>
            </a:r>
            <a:r>
              <a:rPr lang="de-DE" sz="1800" b="0" i="1" dirty="0" smtClean="0">
                <a:solidFill>
                  <a:schemeClr val="tx1"/>
                </a:solidFill>
              </a:rPr>
              <a:t>Prüfungswissen Syntax. </a:t>
            </a:r>
            <a:r>
              <a:rPr lang="de-DE" sz="1800" b="0" dirty="0" smtClean="0">
                <a:solidFill>
                  <a:schemeClr val="tx1"/>
                </a:solidFill>
              </a:rPr>
              <a:t>Göttingen, </a:t>
            </a:r>
            <a:r>
              <a:rPr lang="de-DE" sz="1800" b="0" noProof="1" smtClean="0">
                <a:solidFill>
                  <a:schemeClr val="tx1"/>
                </a:solidFill>
              </a:rPr>
              <a:t>Vandenhoeck</a:t>
            </a:r>
            <a:r>
              <a:rPr lang="de-DE" sz="1800" b="0" dirty="0" smtClean="0">
                <a:solidFill>
                  <a:schemeClr val="tx1"/>
                </a:solidFill>
              </a:rPr>
              <a:t> &amp; Ruprecht.</a:t>
            </a:r>
            <a:br>
              <a:rPr lang="de-DE" sz="1800" b="0" dirty="0" smtClean="0">
                <a:solidFill>
                  <a:schemeClr val="tx1"/>
                </a:solidFill>
              </a:rPr>
            </a:br>
            <a:r>
              <a:rPr lang="de-DE" sz="1800" b="0" dirty="0" smtClean="0">
                <a:solidFill>
                  <a:schemeClr val="tx1"/>
                </a:solidFill>
              </a:rPr>
              <a:t/>
            </a:r>
            <a:br>
              <a:rPr lang="de-DE" sz="1800" b="0" dirty="0" smtClean="0">
                <a:solidFill>
                  <a:schemeClr val="tx1"/>
                </a:solidFill>
              </a:rPr>
            </a:br>
            <a:r>
              <a:rPr lang="de-DE" sz="1800" b="0" dirty="0" smtClean="0">
                <a:solidFill>
                  <a:schemeClr val="tx1"/>
                </a:solidFill>
              </a:rPr>
              <a:t>DÜRSCHEID, C. (2007). </a:t>
            </a:r>
            <a:r>
              <a:rPr lang="de-DE" sz="1800" b="0" i="1" dirty="0" smtClean="0">
                <a:solidFill>
                  <a:schemeClr val="tx1"/>
                </a:solidFill>
              </a:rPr>
              <a:t>Syntax. </a:t>
            </a:r>
            <a:r>
              <a:rPr lang="de-DE" sz="1800" b="0" dirty="0" smtClean="0">
                <a:solidFill>
                  <a:schemeClr val="tx1"/>
                </a:solidFill>
              </a:rPr>
              <a:t>Göttingen, </a:t>
            </a:r>
            <a:r>
              <a:rPr lang="de-DE" sz="1800" b="0" noProof="1" smtClean="0">
                <a:solidFill>
                  <a:schemeClr val="tx1"/>
                </a:solidFill>
              </a:rPr>
              <a:t>Vandenhoeck</a:t>
            </a:r>
            <a:r>
              <a:rPr lang="de-DE" sz="1800" b="0" dirty="0" smtClean="0">
                <a:solidFill>
                  <a:schemeClr val="tx1"/>
                </a:solidFill>
              </a:rPr>
              <a:t> &amp; Ruprecht.</a:t>
            </a:r>
            <a:br>
              <a:rPr lang="de-DE" sz="1800" b="0" dirty="0" smtClean="0">
                <a:solidFill>
                  <a:schemeClr val="tx1"/>
                </a:solidFill>
              </a:rPr>
            </a:br>
            <a:r>
              <a:rPr lang="de-DE" sz="1800" b="0" dirty="0" smtClean="0">
                <a:solidFill>
                  <a:schemeClr val="tx1"/>
                </a:solidFill>
              </a:rPr>
              <a:t/>
            </a:r>
            <a:br>
              <a:rPr lang="de-DE" sz="1800" b="0" dirty="0" smtClean="0">
                <a:solidFill>
                  <a:schemeClr val="tx1"/>
                </a:solidFill>
              </a:rPr>
            </a:br>
            <a:r>
              <a:rPr lang="de-DE" sz="1800" b="0" dirty="0" smtClean="0">
                <a:solidFill>
                  <a:schemeClr val="tx1"/>
                </a:solidFill>
              </a:rPr>
              <a:t>VÁVRA, Z. (2020): </a:t>
            </a:r>
            <a:r>
              <a:rPr lang="de-DE" sz="1800" b="0" i="1" dirty="0" smtClean="0">
                <a:solidFill>
                  <a:schemeClr val="tx1"/>
                </a:solidFill>
              </a:rPr>
              <a:t>Wiederholung 05. </a:t>
            </a:r>
            <a:br>
              <a:rPr lang="de-DE" sz="1800" b="0" i="1" dirty="0" smtClean="0">
                <a:solidFill>
                  <a:schemeClr val="tx1"/>
                </a:solidFill>
              </a:rPr>
            </a:br>
            <a:r>
              <a:rPr lang="de-DE" sz="1800" b="0" i="1" dirty="0" smtClean="0">
                <a:solidFill>
                  <a:schemeClr val="tx1"/>
                </a:solidFill>
              </a:rPr>
              <a:t>CW ZČU BASTL </a:t>
            </a:r>
            <a:r>
              <a:rPr lang="cs-CZ" sz="1800" b="0" i="1" dirty="0" smtClean="0">
                <a:solidFill>
                  <a:schemeClr val="tx1"/>
                </a:solidFill>
              </a:rPr>
              <a:t>Materiály k samostatné práci</a:t>
            </a:r>
            <a:r>
              <a:rPr lang="de-DE" sz="1800" b="0" i="1" dirty="0" smtClean="0">
                <a:solidFill>
                  <a:schemeClr val="tx1"/>
                </a:solidFill>
              </a:rPr>
              <a:t>. </a:t>
            </a:r>
            <a:r>
              <a:rPr lang="de-DE" sz="1800" b="0" dirty="0" smtClean="0">
                <a:solidFill>
                  <a:schemeClr val="tx1"/>
                </a:solidFill>
              </a:rPr>
              <a:t>URL: </a:t>
            </a:r>
            <a:r>
              <a:rPr lang="de-DE" sz="1800" b="0" dirty="0" smtClean="0">
                <a:solidFill>
                  <a:schemeClr val="tx1"/>
                </a:solidFill>
                <a:latin typeface="+mn-lt"/>
              </a:rPr>
              <a:t>https://courseware.zcu.cz/portal/studium/courseware/kgs/bastl/samostatna-prace.html </a:t>
            </a:r>
            <a:r>
              <a:rPr lang="de-DE" sz="1800" b="0" dirty="0" smtClean="0">
                <a:solidFill>
                  <a:schemeClr val="tx1"/>
                </a:solidFill>
                <a:cs typeface="Times New Roman"/>
              </a:rPr>
              <a:t>[Stand: 24.03.2021]</a:t>
            </a:r>
            <a:endParaRPr lang="de-DE" sz="2400" b="0" dirty="0">
              <a:solidFill>
                <a:schemeClr val="tx1"/>
              </a:solidFill>
            </a:endParaRPr>
          </a:p>
        </p:txBody>
      </p:sp>
      <p:sp>
        <p:nvSpPr>
          <p:cNvPr id="6" name="Zástupný symbol pro text 5"/>
          <p:cNvSpPr>
            <a:spLocks noGrp="1"/>
          </p:cNvSpPr>
          <p:nvPr>
            <p:ph type="body" sz="half" idx="2"/>
          </p:nvPr>
        </p:nvSpPr>
        <p:spPr>
          <a:xfrm>
            <a:off x="838200" y="5085184"/>
            <a:ext cx="4419600" cy="576064"/>
          </a:xfrm>
        </p:spPr>
        <p:txBody>
          <a:bodyPr>
            <a:normAutofit/>
          </a:bodyPr>
          <a:lstStyle/>
          <a:p>
            <a:r>
              <a:rPr lang="de-DE" sz="2200" b="1" dirty="0" smtClean="0">
                <a:solidFill>
                  <a:srgbClr val="0070C0"/>
                </a:solidFill>
              </a:rPr>
              <a:t>Danke für Ihre Aufmerksamkeit</a:t>
            </a:r>
            <a:r>
              <a:rPr lang="cs-CZ" sz="2200" b="1" dirty="0" smtClean="0">
                <a:solidFill>
                  <a:srgbClr val="0070C0"/>
                </a:solidFill>
              </a:rPr>
              <a:t>!</a:t>
            </a:r>
            <a:endParaRPr lang="de-DE" sz="2200" b="1" dirty="0">
              <a:solidFill>
                <a:srgbClr val="0070C0"/>
              </a:solidFill>
            </a:endParaRPr>
          </a:p>
        </p:txBody>
      </p:sp>
      <p:pic>
        <p:nvPicPr>
          <p:cNvPr id="5" name="Zástupný symbol pro obrázek 4"/>
          <p:cNvPicPr>
            <a:picLocks noGrp="1" noChangeAspect="1"/>
          </p:cNvPicPr>
          <p:nvPr>
            <p:ph type="pic" idx="1"/>
          </p:nvPr>
        </p:nvPicPr>
        <p:blipFill rotWithShape="1">
          <a:blip r:embed="rId4">
            <a:extLst>
              <a:ext uri="{28A0092B-C50C-407E-A947-70E740481C1C}">
                <a14:useLocalDpi xmlns:a14="http://schemas.microsoft.com/office/drawing/2010/main" val="0"/>
              </a:ext>
            </a:extLst>
          </a:blip>
          <a:srcRect t="5553" r="1439" b="4425"/>
          <a:stretch/>
        </p:blipFill>
        <p:spPr>
          <a:xfrm>
            <a:off x="1115616" y="1124744"/>
            <a:ext cx="3887232" cy="3855106"/>
          </a:xfrm>
        </p:spPr>
      </p:pic>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352415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Vrchol">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0</TotalTime>
  <Words>588</Words>
  <Application>Microsoft Office PowerPoint</Application>
  <PresentationFormat>Předvádění na obrazovce (4:3)</PresentationFormat>
  <Paragraphs>90</Paragraphs>
  <Slides>7</Slides>
  <Notes>0</Notes>
  <HiddenSlides>0</HiddenSlides>
  <MMClips>7</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Slunovrat</vt:lpstr>
      <vt:lpstr>KGS/BASTL: KLAMMERSTRUKTUREN  Ing. Zdeněk Vávra, Ph.D., Westböhmische Universität in Plzeň</vt:lpstr>
      <vt:lpstr>Arten von Klammerstrukturen</vt:lpstr>
      <vt:lpstr>Modalverbregel  in der Verb-Letzt-Klammer</vt:lpstr>
      <vt:lpstr>Nachfeld und Ausklammerung</vt:lpstr>
      <vt:lpstr>Polysyntaktizität (siehe Aufgabe Wiederholung 05)  Auch: syntaktische Ambiguität / konstruktionelle Homonymie  Manche Sätze können strukturell (und auch semantisch) ambig sein,  d.h. man kann sie zwei Konstituentenstrukturen und zwei  Abhängigkeitsrelationen zuordnen.  Gründe für syntaktische Mehrdeutigkeit, aus der sich verschiedene Analyseoptionen ergeben.</vt:lpstr>
      <vt:lpstr>AUFGABE: a. Bestimmen Sie klammeröffnende (klö.) und klammerschließende (klschl.) Ausdrücke.  b. Bestimmen Sie die Art der Klammer</vt:lpstr>
      <vt:lpstr>LITERATUR:  ALTMANN, H.; HAHNEMANN, S. (2010): Prüfungswissen Syntax. Göttingen, Vandenhoeck &amp; Ruprecht.  DÜRSCHEID, C. (2007). Syntax. Göttingen, Vandenhoeck &amp; Ruprecht.  VÁVRA, Z. (2020): Wiederholung 05.  CW ZČU BASTL Materiály k samostatné práci. URL: https://courseware.zcu.cz/portal/studium/courseware/kgs/bastl/samostatna-prace.html [Stand: 24.03.2021]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PŘÍNOS KONCEPTU RUDOLFA STEINERA K ROZVOJI ČINNOSTNÍHO VYUČOVÁNÍ</dc:title>
  <dc:creator>Zdeněk Vávra</dc:creator>
  <cp:lastModifiedBy>Zdeněk</cp:lastModifiedBy>
  <cp:revision>189</cp:revision>
  <cp:lastPrinted>2021-03-24T14:57:17Z</cp:lastPrinted>
  <dcterms:created xsi:type="dcterms:W3CDTF">2011-03-31T11:23:57Z</dcterms:created>
  <dcterms:modified xsi:type="dcterms:W3CDTF">2021-04-16T16:15:32Z</dcterms:modified>
</cp:coreProperties>
</file>