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7" r:id="rId4"/>
  </p:sldMasterIdLst>
  <p:notesMasterIdLst>
    <p:notesMasterId r:id="rId13"/>
  </p:notesMasterIdLst>
  <p:handoutMasterIdLst>
    <p:handoutMasterId r:id="rId14"/>
  </p:handoutMasterIdLst>
  <p:sldIdLst>
    <p:sldId id="261" r:id="rId5"/>
    <p:sldId id="259" r:id="rId6"/>
    <p:sldId id="277" r:id="rId7"/>
    <p:sldId id="275" r:id="rId8"/>
    <p:sldId id="274" r:id="rId9"/>
    <p:sldId id="276" r:id="rId10"/>
    <p:sldId id="278" r:id="rId11"/>
    <p:sldId id="267" r:id="rId12"/>
  </p:sldIdLst>
  <p:sldSz cx="12192000" cy="6858000"/>
  <p:notesSz cx="6858000" cy="9144000"/>
  <p:defaultTextStyle>
    <a:defPPr rtl="0"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F7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80"/>
  </p:normalViewPr>
  <p:slideViewPr>
    <p:cSldViewPr snapToGrid="0" snapToObjects="1">
      <p:cViewPr>
        <p:scale>
          <a:sx n="81" d="100"/>
          <a:sy n="81" d="100"/>
        </p:scale>
        <p:origin x="-300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xmlns="" id="{227E7D38-EF0A-4CC5-953A-33BF8122B0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224F6283-91D5-402C-BFFD-45060F24AE5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C6D9A-9721-4C71-9CCF-624BE71C7E30}" type="datetimeFigureOut">
              <a:rPr lang="de-DE" smtClean="0"/>
              <a:t>08.03.2022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E9F09A4B-67C9-4CE6-9C51-73B10DEE53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BAD56EB4-A686-4CC0-8E4D-BC4CC7273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7FC87-8386-4C33-A9C4-75165A3928D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79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01492-315C-4F52-9FE7-97A321A0C63D}" type="datetimeFigureOut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dirty="0"/>
              <a:t>Textmasterformate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345F7-83D9-4474-819F-0215724EBD06}" type="slidenum">
              <a:rPr lang="de-DE" noProof="0" smtClean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3870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8226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248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0045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07312B-C253-4D65-AACA-81677988A97C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091D11-2887-41E7-B876-C635CACEE68C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53FAA1-F31C-458F-BB2D-860B25D1AA03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7D0C2C-1DFE-4990-9F8B-6411888F96D5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0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515C5C-8B10-4A97-9EBE-96B3BD5EB249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2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AC3E42-8F8A-4010-9D67-0E884612493F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8F3EA-C15F-4E9F-AE78-CC6CE4845224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BAD6F1-0738-4064-ACE4-2C4E07A2BBEB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C3F4F3-C11E-49B8-AEB4-89A7CD6B2D22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09A81A-8641-4C18-80AF-0D67D423D4FA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13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127B1B-BA6C-480A-A521-8595085F0CEF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4" name="Textfeld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9C159A-F464-4392-93FB-C0D9590C351B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AB628B-90B5-4C76-8FE4-CD95CD6F7823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7" name="Textfeld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667E5B-48F2-4DBF-B280-72653F57441C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15E578-6F92-40D4-9A6F-C7006C13D510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 hasCustomPrompt="1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411877-0E54-4A2C-8238-7EEE2EBE253B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e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ihand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uppe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ihand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ihand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ihand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hteck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 dirty="0"/>
              <a:t>Textmasterformate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83E4197-86B0-470F-BEC9-7D935231D218}" type="datetime1">
              <a:rPr lang="de-DE" noProof="0" smtClean="0"/>
              <a:t>08.03.2022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d 12" descr="helle Punkte">
            <a:extLst>
              <a:ext uri="{FF2B5EF4-FFF2-40B4-BE49-F238E27FC236}">
                <a16:creationId xmlns:a16="http://schemas.microsoft.com/office/drawing/2014/main" xmlns="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de-DE" dirty="0"/>
              <a:t>Syntax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455B2187-1986-4D4A-8268-5FF3C9C35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1800" dirty="0">
                <a:effectLst/>
                <a:ea typeface="Calibri" panose="020F0502020204030204" pitchFamily="34" charset="0"/>
              </a:rPr>
              <a:t>Beschäftigt sich mit dem </a:t>
            </a:r>
            <a:r>
              <a:rPr lang="de-DE" sz="1800" b="1" dirty="0">
                <a:effectLst/>
                <a:ea typeface="Calibri" panose="020F0502020204030204" pitchFamily="34" charset="0"/>
              </a:rPr>
              <a:t>Satz</a:t>
            </a:r>
          </a:p>
          <a:p>
            <a:r>
              <a:rPr lang="de-DE" sz="1800" dirty="0">
                <a:effectLst/>
                <a:ea typeface="Calibri" panose="020F0502020204030204" pitchFamily="34" charset="0"/>
              </a:rPr>
              <a:t>Satz: </a:t>
            </a:r>
            <a:r>
              <a:rPr lang="cs-CZ" sz="1800" dirty="0">
                <a:effectLst/>
                <a:ea typeface="Calibri" panose="020F0502020204030204" pitchFamily="34" charset="0"/>
              </a:rPr>
              <a:t>selbständige und inhaltlich abgeschlossene Einheit</a:t>
            </a:r>
            <a:endParaRPr lang="de-DE" sz="1800" dirty="0">
              <a:effectLst/>
              <a:ea typeface="Calibri" panose="020F0502020204030204" pitchFamily="34" charset="0"/>
            </a:endParaRPr>
          </a:p>
          <a:p>
            <a:r>
              <a:rPr lang="de-DE" dirty="0">
                <a:ea typeface="Calibri" panose="020F0502020204030204" pitchFamily="34" charset="0"/>
              </a:rPr>
              <a:t>Kennzeichen in der gesprochenen Sprache: </a:t>
            </a:r>
            <a:r>
              <a:rPr lang="cs-CZ" sz="1800" dirty="0">
                <a:effectLst/>
                <a:ea typeface="Calibri" panose="020F0502020204030204" pitchFamily="34" charset="0"/>
              </a:rPr>
              <a:t>Klangeinheit</a:t>
            </a:r>
            <a:r>
              <a:rPr lang="de-DE" sz="1800" dirty="0">
                <a:effectLst/>
                <a:ea typeface="Calibri" panose="020F0502020204030204" pitchFamily="34" charset="0"/>
              </a:rPr>
              <a:t>,</a:t>
            </a:r>
            <a:r>
              <a:rPr lang="cs-CZ" sz="1800" dirty="0">
                <a:effectLst/>
                <a:ea typeface="Calibri" panose="020F0502020204030204" pitchFamily="34" charset="0"/>
              </a:rPr>
              <a:t> Stimmf</a:t>
            </a:r>
            <a:r>
              <a:rPr lang="de-DE" sz="1800" dirty="0">
                <a:effectLst/>
                <a:ea typeface="Calibri" panose="020F0502020204030204" pitchFamily="34" charset="0"/>
              </a:rPr>
              <a:t>ü</a:t>
            </a:r>
            <a:r>
              <a:rPr lang="cs-CZ" sz="1800" dirty="0">
                <a:effectLst/>
                <a:ea typeface="Calibri" panose="020F0502020204030204" pitchFamily="34" charset="0"/>
              </a:rPr>
              <a:t>hrung </a:t>
            </a:r>
            <a:endParaRPr lang="de-DE" sz="1800" dirty="0">
              <a:effectLst/>
              <a:ea typeface="Calibri" panose="020F0502020204030204" pitchFamily="34" charset="0"/>
            </a:endParaRPr>
          </a:p>
          <a:p>
            <a:r>
              <a:rPr lang="de-DE" dirty="0">
                <a:ea typeface="Calibri" panose="020F0502020204030204" pitchFamily="34" charset="0"/>
              </a:rPr>
              <a:t>Kennzeichen in der </a:t>
            </a:r>
            <a:r>
              <a:rPr lang="cs-CZ" sz="1800" dirty="0">
                <a:effectLst/>
                <a:ea typeface="Calibri" panose="020F0502020204030204" pitchFamily="34" charset="0"/>
              </a:rPr>
              <a:t>geschriebenen Sprache</a:t>
            </a:r>
            <a:r>
              <a:rPr lang="de-DE" sz="1800" dirty="0">
                <a:effectLst/>
                <a:ea typeface="Calibri" panose="020F0502020204030204" pitchFamily="34" charset="0"/>
              </a:rPr>
              <a:t>:</a:t>
            </a:r>
            <a:r>
              <a:rPr lang="cs-CZ" sz="1800" dirty="0">
                <a:effectLst/>
                <a:ea typeface="Calibri" panose="020F0502020204030204" pitchFamily="34" charset="0"/>
              </a:rPr>
              <a:t> Punkt, Fragezeichen oder Ausrufezeichen</a:t>
            </a:r>
            <a:endParaRPr lang="de-DE" sz="1800" dirty="0">
              <a:effectLst/>
              <a:ea typeface="Calibri" panose="020F0502020204030204" pitchFamily="34" charset="0"/>
            </a:endParaRPr>
          </a:p>
          <a:p>
            <a:r>
              <a:rPr lang="cs-CZ" sz="1800" dirty="0">
                <a:effectLst/>
                <a:ea typeface="Calibri" panose="020F0502020204030204" pitchFamily="34" charset="0"/>
              </a:rPr>
              <a:t>Im Zentrum des Satzes steht das</a:t>
            </a:r>
            <a:r>
              <a:rPr lang="cs-CZ" sz="1800" b="1" i="1" dirty="0">
                <a:effectLst/>
                <a:ea typeface="Calibri" panose="020F0502020204030204" pitchFamily="34" charset="0"/>
              </a:rPr>
              <a:t> </a:t>
            </a:r>
            <a:r>
              <a:rPr lang="cs-CZ" sz="1800" b="1" dirty="0">
                <a:effectLst/>
                <a:ea typeface="Calibri" panose="020F0502020204030204" pitchFamily="34" charset="0"/>
              </a:rPr>
              <a:t>Verb</a:t>
            </a:r>
            <a:r>
              <a:rPr lang="cs-CZ" sz="1800" dirty="0">
                <a:effectLst/>
                <a:ea typeface="Calibri" panose="020F0502020204030204" pitchFamily="34" charset="0"/>
              </a:rPr>
              <a:t>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3B4957F6-44B0-430C-8256-4FD4C32B9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Syntaxtheorien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xmlns="" id="{1C97DEE1-55B9-4395-B5CF-C13D0D1FC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3007" y="1905000"/>
            <a:ext cx="3992732" cy="576262"/>
          </a:xfrm>
        </p:spPr>
        <p:txBody>
          <a:bodyPr/>
          <a:lstStyle/>
          <a:p>
            <a:r>
              <a:rPr lang="de-DE" dirty="0"/>
              <a:t>Traditionelle Grammatik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xmlns="" id="{A724BA9E-8D4D-4CDC-99F1-82A300BF7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43008" y="2548966"/>
            <a:ext cx="5285514" cy="3354060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Satzglieder</a:t>
            </a:r>
            <a:endParaRPr lang="de-DE" dirty="0"/>
          </a:p>
          <a:p>
            <a:r>
              <a:rPr lang="de-DE" dirty="0"/>
              <a:t>1. Ordnung: Subjekt und Prädikat</a:t>
            </a:r>
          </a:p>
          <a:p>
            <a:r>
              <a:rPr lang="de-DE" dirty="0"/>
              <a:t>2. Ordnung: Objekt, Adverbiale Bestimmung, </a:t>
            </a:r>
            <a:r>
              <a:rPr lang="de-DE" dirty="0" smtClean="0"/>
              <a:t>Prädikativ</a:t>
            </a:r>
          </a:p>
          <a:p>
            <a:r>
              <a:rPr lang="de-DE" dirty="0" smtClean="0"/>
              <a:t>sekundäres Satzglied = Attribut</a:t>
            </a:r>
          </a:p>
          <a:p>
            <a:endParaRPr lang="de-DE" dirty="0"/>
          </a:p>
          <a:p>
            <a:pPr marL="0" indent="0" algn="ctr">
              <a:buNone/>
            </a:pPr>
            <a:r>
              <a:rPr lang="de-DE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Die </a:t>
            </a:r>
            <a:r>
              <a:rPr lang="de-DE" dirty="0">
                <a:solidFill>
                  <a:srgbClr val="03F703"/>
                </a:solidFill>
              </a:rPr>
              <a:t>fleißigen</a:t>
            </a:r>
            <a:r>
              <a:rPr lang="de-DE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Studenten</a:t>
            </a:r>
            <a:r>
              <a:rPr lang="de-DE" dirty="0"/>
              <a:t> </a:t>
            </a:r>
            <a:r>
              <a:rPr lang="de-DE" dirty="0">
                <a:solidFill>
                  <a:srgbClr val="FF0000"/>
                </a:solidFill>
              </a:rPr>
              <a:t>lernen</a:t>
            </a:r>
            <a:r>
              <a:rPr lang="de-DE" dirty="0"/>
              <a:t> </a:t>
            </a:r>
            <a:r>
              <a:rPr lang="de-DE" dirty="0">
                <a:solidFill>
                  <a:srgbClr val="FFFF00"/>
                </a:solidFill>
              </a:rPr>
              <a:t>seit vier Stunden </a:t>
            </a:r>
            <a:r>
              <a:rPr lang="de-DE" dirty="0"/>
              <a:t>Deutsch.</a:t>
            </a:r>
          </a:p>
          <a:p>
            <a:pPr marL="0" indent="0" algn="ctr">
              <a:buNone/>
            </a:pPr>
            <a:r>
              <a:rPr lang="de-DE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Subjekt </a:t>
            </a:r>
            <a:r>
              <a:rPr lang="de-DE" dirty="0">
                <a:solidFill>
                  <a:srgbClr val="03F703"/>
                </a:solidFill>
              </a:rPr>
              <a:t>Attribut</a:t>
            </a:r>
            <a:r>
              <a:rPr lang="de-DE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de-DE" dirty="0">
                <a:solidFill>
                  <a:srgbClr val="FF0000"/>
                </a:solidFill>
              </a:rPr>
              <a:t>Prädikat </a:t>
            </a:r>
            <a:r>
              <a:rPr lang="de-DE" dirty="0">
                <a:solidFill>
                  <a:srgbClr val="FFFF00"/>
                </a:solidFill>
              </a:rPr>
              <a:t>Adverbiale Bestimmung </a:t>
            </a:r>
            <a:r>
              <a:rPr lang="de-DE" dirty="0">
                <a:solidFill>
                  <a:schemeClr val="tx1"/>
                </a:solidFill>
              </a:rPr>
              <a:t>Objekt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xmlns="" id="{3A1F4F48-082A-43B2-91C2-898813122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85656" y="1905000"/>
            <a:ext cx="3999001" cy="576262"/>
          </a:xfrm>
        </p:spPr>
        <p:txBody>
          <a:bodyPr/>
          <a:lstStyle/>
          <a:p>
            <a:r>
              <a:rPr lang="de-DE" dirty="0" smtClean="0"/>
              <a:t>Dependenzgrammatik</a:t>
            </a:r>
            <a:r>
              <a:rPr lang="cs-CZ" dirty="0" smtClean="0"/>
              <a:t> </a:t>
            </a:r>
          </a:p>
          <a:p>
            <a:r>
              <a:rPr lang="cs-CZ" dirty="0" smtClean="0"/>
              <a:t>(= </a:t>
            </a:r>
            <a:r>
              <a:rPr lang="de-DE" dirty="0" smtClean="0"/>
              <a:t>Valenzgrammatik</a:t>
            </a:r>
            <a:r>
              <a:rPr lang="cs-CZ" dirty="0" smtClean="0"/>
              <a:t>)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xmlns="" id="{E53C2260-B986-4954-B5B1-333E0C4CF0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0800" y="2548966"/>
            <a:ext cx="5104831" cy="3350832"/>
          </a:xfrm>
        </p:spPr>
        <p:txBody>
          <a:bodyPr>
            <a:normAutofit fontScale="92500" lnSpcReduction="10000"/>
          </a:bodyPr>
          <a:lstStyle/>
          <a:p>
            <a:r>
              <a:rPr lang="de-DE" dirty="0"/>
              <a:t>Finites Verb steht im Zentrum</a:t>
            </a:r>
          </a:p>
          <a:p>
            <a:r>
              <a:rPr lang="de-DE" dirty="0"/>
              <a:t>Alle anderen Teile sind vom Verb abhängig</a:t>
            </a:r>
          </a:p>
          <a:p>
            <a:r>
              <a:rPr lang="de-DE" b="1" dirty="0"/>
              <a:t>Valenz</a:t>
            </a:r>
            <a:r>
              <a:rPr lang="de-DE" dirty="0"/>
              <a:t> (</a:t>
            </a:r>
            <a:r>
              <a:rPr lang="de-DE" i="1" dirty="0"/>
              <a:t>Leerstellen</a:t>
            </a:r>
            <a:r>
              <a:rPr lang="de-DE" dirty="0"/>
              <a:t>) des Verbs entscheidet über Art und Zahl der Satzglieder</a:t>
            </a:r>
          </a:p>
          <a:p>
            <a:r>
              <a:rPr lang="de-DE" dirty="0"/>
              <a:t>Vom Verb geforderte Satzglieder heißen </a:t>
            </a:r>
            <a:r>
              <a:rPr lang="de-DE" b="1" dirty="0"/>
              <a:t>Ergänzungen</a:t>
            </a:r>
          </a:p>
          <a:p>
            <a:r>
              <a:rPr lang="de-DE" b="1" dirty="0"/>
              <a:t>Obligatorische Ergänzungen </a:t>
            </a:r>
            <a:r>
              <a:rPr lang="de-DE" dirty="0"/>
              <a:t>sind notwendig</a:t>
            </a:r>
          </a:p>
          <a:p>
            <a:r>
              <a:rPr lang="de-DE" b="1" dirty="0"/>
              <a:t>Fakultative Ergänzungen </a:t>
            </a:r>
            <a:r>
              <a:rPr lang="de-DE" dirty="0"/>
              <a:t>sind weglassbar</a:t>
            </a:r>
          </a:p>
          <a:p>
            <a:r>
              <a:rPr lang="de-DE" b="1" dirty="0"/>
              <a:t>Angaben</a:t>
            </a:r>
            <a:r>
              <a:rPr lang="de-DE" dirty="0"/>
              <a:t> und </a:t>
            </a:r>
            <a:r>
              <a:rPr lang="de-DE" b="1" dirty="0"/>
              <a:t>Attribute</a:t>
            </a:r>
          </a:p>
        </p:txBody>
      </p:sp>
    </p:spTree>
    <p:extLst>
      <p:ext uri="{BB962C8B-B14F-4D97-AF65-F5344CB8AC3E}">
        <p14:creationId xmlns:p14="http://schemas.microsoft.com/office/powerpoint/2010/main" val="277026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D3259B7-CB9B-4F0C-A5E2-1E204F099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Vertreter</a:t>
            </a:r>
            <a:r>
              <a:rPr lang="cs-CZ" dirty="0" smtClean="0"/>
              <a:t> der </a:t>
            </a:r>
            <a:r>
              <a:rPr lang="de-DE" dirty="0" smtClean="0"/>
              <a:t>Dependenzgrammatik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3439A515-68C0-4DD6-9C2B-1FB5FE89D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2" y="1758462"/>
            <a:ext cx="10576960" cy="46540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2000" dirty="0"/>
              <a:t>Das Prinzip der Dependenz wurde vor allem von </a:t>
            </a:r>
            <a:r>
              <a:rPr lang="de-DE" sz="2000" b="1" dirty="0"/>
              <a:t>Lucien </a:t>
            </a:r>
            <a:r>
              <a:rPr lang="de-DE" sz="2000" b="1" dirty="0" err="1" smtClean="0"/>
              <a:t>Tesni</a:t>
            </a:r>
            <a:r>
              <a:rPr lang="cs-CZ" sz="2000" b="1" dirty="0"/>
              <a:t>è</a:t>
            </a:r>
            <a:r>
              <a:rPr lang="de-DE" sz="2000" b="1" dirty="0" err="1" smtClean="0"/>
              <a:t>re</a:t>
            </a:r>
            <a:r>
              <a:rPr lang="de-DE" sz="2000" b="1" dirty="0" smtClean="0"/>
              <a:t> </a:t>
            </a:r>
            <a:r>
              <a:rPr lang="de-DE" sz="2000" dirty="0"/>
              <a:t>in die </a:t>
            </a:r>
            <a:r>
              <a:rPr lang="de-DE" sz="2000" dirty="0" smtClean="0"/>
              <a:t>moderne</a:t>
            </a:r>
            <a:r>
              <a:rPr lang="cs-CZ" sz="2000" dirty="0" smtClean="0"/>
              <a:t> </a:t>
            </a:r>
            <a:r>
              <a:rPr lang="de-DE" sz="2000" dirty="0" smtClean="0"/>
              <a:t>Grammatik </a:t>
            </a:r>
            <a:r>
              <a:rPr lang="de-DE" sz="2000" dirty="0"/>
              <a:t>eingeführt. </a:t>
            </a:r>
            <a:r>
              <a:rPr lang="de-DE" sz="2000" dirty="0" err="1" smtClean="0"/>
              <a:t>Tesni</a:t>
            </a:r>
            <a:r>
              <a:rPr lang="cs-CZ" sz="2000" dirty="0" smtClean="0"/>
              <a:t>è</a:t>
            </a:r>
            <a:r>
              <a:rPr lang="de-DE" sz="2000" dirty="0" err="1" smtClean="0"/>
              <a:t>re</a:t>
            </a:r>
            <a:r>
              <a:rPr lang="de-DE" sz="2000" dirty="0" smtClean="0"/>
              <a:t> </a:t>
            </a:r>
            <a:r>
              <a:rPr lang="de-DE" sz="2000" dirty="0"/>
              <a:t>ging es ausschließlich um die </a:t>
            </a:r>
            <a:r>
              <a:rPr lang="de-DE" sz="2000" b="1" dirty="0">
                <a:solidFill>
                  <a:schemeClr val="bg1"/>
                </a:solidFill>
              </a:rPr>
              <a:t>inneren </a:t>
            </a:r>
            <a:r>
              <a:rPr lang="de-DE" sz="2000" b="1" dirty="0" smtClean="0">
                <a:solidFill>
                  <a:schemeClr val="bg1"/>
                </a:solidFill>
              </a:rPr>
              <a:t>Beziehungen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r>
              <a:rPr lang="de-DE" sz="2000" dirty="0" smtClean="0"/>
              <a:t>der </a:t>
            </a:r>
            <a:r>
              <a:rPr lang="de-DE" sz="2000" dirty="0"/>
              <a:t>Einheiten, die dem linearen Satz zu Grunde liegen. Diese Beziehungen werden </a:t>
            </a:r>
            <a:r>
              <a:rPr lang="de-DE" sz="2000" dirty="0" smtClean="0"/>
              <a:t>in</a:t>
            </a:r>
            <a:r>
              <a:rPr lang="cs-CZ" sz="2000" dirty="0" smtClean="0"/>
              <a:t> </a:t>
            </a:r>
            <a:r>
              <a:rPr lang="de-DE" sz="2000" dirty="0" smtClean="0"/>
              <a:t>einer Dependenzgrammatik </a:t>
            </a:r>
            <a:r>
              <a:rPr lang="de-DE" sz="2000" dirty="0"/>
              <a:t>als </a:t>
            </a:r>
            <a:r>
              <a:rPr lang="de-DE" sz="2000" b="1" dirty="0">
                <a:solidFill>
                  <a:schemeClr val="bg1"/>
                </a:solidFill>
              </a:rPr>
              <a:t>Abhängigkeiten</a:t>
            </a:r>
            <a:r>
              <a:rPr lang="de-DE" sz="2000" dirty="0"/>
              <a:t> beschrieben. Demnach wird der </a:t>
            </a:r>
            <a:r>
              <a:rPr lang="de-DE" sz="2000" dirty="0" smtClean="0"/>
              <a:t>Satz</a:t>
            </a:r>
            <a:r>
              <a:rPr lang="cs-CZ" sz="2000" dirty="0" smtClean="0"/>
              <a:t> </a:t>
            </a:r>
            <a:r>
              <a:rPr lang="de-DE" sz="2000" dirty="0" smtClean="0"/>
              <a:t>als </a:t>
            </a:r>
            <a:r>
              <a:rPr lang="de-DE" sz="2000" dirty="0"/>
              <a:t>ein </a:t>
            </a:r>
            <a:r>
              <a:rPr lang="de-DE" sz="2000" dirty="0" smtClean="0"/>
              <a:t>hierarchisch </a:t>
            </a:r>
            <a:r>
              <a:rPr lang="de-DE" sz="2000" dirty="0"/>
              <a:t>geordnetes Ganzes aufgefasst</a:t>
            </a:r>
            <a:r>
              <a:rPr lang="de-DE" sz="2000" dirty="0" smtClean="0"/>
              <a:t>.</a:t>
            </a:r>
            <a:endParaRPr lang="cs-CZ" sz="2000" dirty="0" smtClean="0"/>
          </a:p>
          <a:p>
            <a:pPr marL="0" indent="0">
              <a:buNone/>
            </a:pPr>
            <a:r>
              <a:rPr lang="de-DE" sz="2000" dirty="0" smtClean="0"/>
              <a:t>Mit </a:t>
            </a:r>
            <a:r>
              <a:rPr lang="de-DE" sz="2000" dirty="0"/>
              <a:t>der Valenz hat sich </a:t>
            </a:r>
            <a:r>
              <a:rPr lang="de-DE" sz="2000" dirty="0" smtClean="0"/>
              <a:t>auch</a:t>
            </a:r>
            <a:r>
              <a:rPr lang="cs-CZ" sz="2000" dirty="0" smtClean="0"/>
              <a:t> </a:t>
            </a:r>
            <a:r>
              <a:rPr lang="de-DE" sz="2000" dirty="0" smtClean="0"/>
              <a:t>der </a:t>
            </a:r>
            <a:r>
              <a:rPr lang="de-DE" sz="2000" dirty="0"/>
              <a:t>Leipziger Germanist </a:t>
            </a:r>
            <a:r>
              <a:rPr lang="de-DE" sz="2000" b="1" dirty="0"/>
              <a:t>Gerhard Helbig </a:t>
            </a:r>
            <a:r>
              <a:rPr lang="de-DE" sz="2000" dirty="0" smtClean="0"/>
              <a:t>befasst.</a:t>
            </a:r>
            <a:r>
              <a:rPr lang="cs-CZ" sz="2000" dirty="0" smtClean="0"/>
              <a:t> </a:t>
            </a:r>
            <a:r>
              <a:rPr lang="de-DE" sz="2000" dirty="0" smtClean="0"/>
              <a:t>In </a:t>
            </a:r>
            <a:r>
              <a:rPr lang="de-DE" sz="2000" dirty="0"/>
              <a:t>seinem Valenzwörterbuch (</a:t>
            </a:r>
            <a:r>
              <a:rPr lang="de-DE" sz="2000" dirty="0" err="1"/>
              <a:t>G.Helbig</a:t>
            </a:r>
            <a:r>
              <a:rPr lang="de-DE" sz="2000" dirty="0"/>
              <a:t>, Wolfgang Schenkel: Wörterbuch zur </a:t>
            </a:r>
            <a:r>
              <a:rPr lang="de-DE" sz="2000" dirty="0" smtClean="0"/>
              <a:t>Valenz</a:t>
            </a:r>
            <a:r>
              <a:rPr lang="cs-CZ" sz="2000" dirty="0" smtClean="0"/>
              <a:t> </a:t>
            </a:r>
            <a:r>
              <a:rPr lang="de-DE" sz="2000" dirty="0" smtClean="0"/>
              <a:t>und </a:t>
            </a:r>
            <a:r>
              <a:rPr lang="de-DE" sz="2000" dirty="0"/>
              <a:t>Distribution deutscher Verben, Leipzig 1969) bespricht er den Valenzbegriff </a:t>
            </a:r>
            <a:r>
              <a:rPr lang="de-DE" sz="2000" dirty="0" smtClean="0"/>
              <a:t>sehr</a:t>
            </a:r>
            <a:r>
              <a:rPr lang="cs-CZ" sz="2000" dirty="0" smtClean="0"/>
              <a:t> </a:t>
            </a:r>
            <a:r>
              <a:rPr lang="de-DE" sz="2000" dirty="0" smtClean="0"/>
              <a:t>ausführlich</a:t>
            </a:r>
            <a:r>
              <a:rPr lang="de-DE" sz="2000" dirty="0"/>
              <a:t>. </a:t>
            </a:r>
            <a:endParaRPr lang="cs-CZ" sz="2000" dirty="0" smtClean="0"/>
          </a:p>
          <a:p>
            <a:pPr marL="0" indent="0">
              <a:buNone/>
            </a:pPr>
            <a:r>
              <a:rPr lang="de-DE" sz="2000" dirty="0" smtClean="0"/>
              <a:t>Er </a:t>
            </a:r>
            <a:r>
              <a:rPr lang="de-DE" sz="2000" dirty="0"/>
              <a:t>versteht </a:t>
            </a:r>
            <a:r>
              <a:rPr lang="de-DE" sz="2000" dirty="0" smtClean="0"/>
              <a:t>unter der </a:t>
            </a:r>
            <a:r>
              <a:rPr lang="de-DE" sz="2000" b="1" dirty="0" smtClean="0">
                <a:solidFill>
                  <a:schemeClr val="bg1"/>
                </a:solidFill>
              </a:rPr>
              <a:t>Valenz</a:t>
            </a:r>
            <a:r>
              <a:rPr lang="de-DE" sz="2000" dirty="0" smtClean="0">
                <a:solidFill>
                  <a:schemeClr val="bg1"/>
                </a:solidFill>
              </a:rPr>
              <a:t> </a:t>
            </a:r>
            <a:r>
              <a:rPr lang="de-DE" sz="2000" dirty="0" smtClean="0"/>
              <a:t>die </a:t>
            </a:r>
            <a:r>
              <a:rPr lang="de-DE" sz="2000" dirty="0"/>
              <a:t>Fähigkeit des Verbs, bestimmte Leerstellen um </a:t>
            </a:r>
            <a:r>
              <a:rPr lang="de-DE" sz="2000" dirty="0" smtClean="0"/>
              <a:t>sich</a:t>
            </a:r>
            <a:r>
              <a:rPr lang="cs-CZ" sz="2000" dirty="0" smtClean="0"/>
              <a:t> </a:t>
            </a:r>
            <a:r>
              <a:rPr lang="de-DE" sz="2000" dirty="0" smtClean="0"/>
              <a:t>herum </a:t>
            </a:r>
            <a:r>
              <a:rPr lang="de-DE" sz="2000" dirty="0"/>
              <a:t>durch obligatorische oder fakultative Mitspieler zu besetzen. Als solche </a:t>
            </a:r>
            <a:r>
              <a:rPr lang="de-DE" sz="2000" b="1" dirty="0" smtClean="0">
                <a:solidFill>
                  <a:schemeClr val="bg1"/>
                </a:solidFill>
              </a:rPr>
              <a:t>Mitspieler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de-DE" sz="2000" dirty="0" smtClean="0"/>
              <a:t>fasst </a:t>
            </a:r>
            <a:r>
              <a:rPr lang="de-DE" sz="2000" dirty="0"/>
              <a:t>er Substantive in verschiedenen Kasus auf (einschließlich der präpositionalen </a:t>
            </a:r>
            <a:r>
              <a:rPr lang="de-DE" sz="2000" dirty="0" smtClean="0"/>
              <a:t>Kasus)</a:t>
            </a:r>
            <a:r>
              <a:rPr lang="cs-CZ" sz="2000" dirty="0" smtClean="0"/>
              <a:t> </a:t>
            </a:r>
            <a:r>
              <a:rPr lang="de-DE" sz="2000" dirty="0" smtClean="0"/>
              <a:t>sowie </a:t>
            </a:r>
            <a:r>
              <a:rPr lang="de-DE" sz="2000" dirty="0"/>
              <a:t>Adjektive, Adverbien, Infinitive, Partizipien und Nebensätze</a:t>
            </a:r>
            <a:r>
              <a:rPr lang="de-DE" sz="2000" dirty="0" smtClean="0"/>
              <a:t>.</a:t>
            </a:r>
            <a:r>
              <a:rPr lang="cs-CZ" sz="2000" dirty="0" smtClean="0"/>
              <a:t> </a:t>
            </a:r>
            <a:r>
              <a:rPr lang="de-DE" sz="2000" dirty="0" smtClean="0"/>
              <a:t>Weitere Vertreter: </a:t>
            </a:r>
            <a:r>
              <a:rPr lang="de-DE" sz="2000" b="1" dirty="0" smtClean="0"/>
              <a:t>Ulrich Engel</a:t>
            </a:r>
            <a:r>
              <a:rPr lang="de-DE" sz="2000" dirty="0" smtClean="0"/>
              <a:t>, </a:t>
            </a:r>
            <a:r>
              <a:rPr lang="de-DE" sz="2000" b="1" dirty="0" smtClean="0"/>
              <a:t>Jean </a:t>
            </a:r>
            <a:r>
              <a:rPr lang="de-DE" sz="2000" b="1" dirty="0" err="1" smtClean="0"/>
              <a:t>Fourquet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36997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FFE1A050-6617-445D-A003-A8FF57C15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2215" y="624110"/>
            <a:ext cx="9312397" cy="1280890"/>
          </a:xfrm>
        </p:spPr>
        <p:txBody>
          <a:bodyPr/>
          <a:lstStyle/>
          <a:p>
            <a:r>
              <a:rPr lang="de-DE" dirty="0" smtClean="0"/>
              <a:t>Dependenzgrammatik</a:t>
            </a:r>
            <a:r>
              <a:rPr lang="cs-CZ" dirty="0" smtClean="0"/>
              <a:t>: A. </a:t>
            </a:r>
            <a:r>
              <a:rPr lang="de-DE" dirty="0" smtClean="0"/>
              <a:t>Ergänzungen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xmlns="" id="{82842217-EF70-4FA2-A7CB-0FA8C9F52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670" y="1663799"/>
            <a:ext cx="10470942" cy="42016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/>
              <a:t>Ergänzungen</a:t>
            </a:r>
            <a:r>
              <a:rPr lang="de-DE" dirty="0"/>
              <a:t> werden vom Verb gefordert, um einen grammatisch korrekten, vollständigen Satz zu bilden. Es gibt:</a:t>
            </a:r>
          </a:p>
          <a:p>
            <a:r>
              <a:rPr lang="de-DE" b="1" dirty="0"/>
              <a:t>Nominativergänzungen</a:t>
            </a:r>
            <a:r>
              <a:rPr lang="de-DE" dirty="0"/>
              <a:t> (E </a:t>
            </a:r>
            <a:r>
              <a:rPr lang="de-DE" baseline="-25000" dirty="0" err="1"/>
              <a:t>Nom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Wir</a:t>
            </a:r>
            <a:r>
              <a:rPr lang="de-DE" dirty="0"/>
              <a:t> lernen Deutsch.</a:t>
            </a:r>
          </a:p>
          <a:p>
            <a:r>
              <a:rPr lang="de-DE" b="1" dirty="0"/>
              <a:t>Akkusativergänzungen</a:t>
            </a:r>
            <a:r>
              <a:rPr lang="de-DE" dirty="0"/>
              <a:t> (E </a:t>
            </a:r>
            <a:r>
              <a:rPr lang="de-DE" baseline="-25000" dirty="0" err="1"/>
              <a:t>Akk</a:t>
            </a:r>
            <a:r>
              <a:rPr lang="de-DE" dirty="0"/>
              <a:t>): Ich habe </a:t>
            </a:r>
            <a:r>
              <a:rPr lang="de-DE" b="1" dirty="0">
                <a:solidFill>
                  <a:srgbClr val="FF0000"/>
                </a:solidFill>
              </a:rPr>
              <a:t>einen Hund</a:t>
            </a:r>
            <a:r>
              <a:rPr lang="de-DE" dirty="0"/>
              <a:t>.</a:t>
            </a:r>
          </a:p>
          <a:p>
            <a:r>
              <a:rPr lang="de-DE" b="1" dirty="0"/>
              <a:t>Dativergänzungen</a:t>
            </a:r>
            <a:r>
              <a:rPr lang="de-DE" dirty="0"/>
              <a:t> (E </a:t>
            </a:r>
            <a:r>
              <a:rPr lang="de-DE" baseline="-25000" dirty="0"/>
              <a:t>Dat</a:t>
            </a:r>
            <a:r>
              <a:rPr lang="de-DE" dirty="0"/>
              <a:t>): Er schenkt </a:t>
            </a:r>
            <a:r>
              <a:rPr lang="de-DE" b="1" dirty="0">
                <a:solidFill>
                  <a:srgbClr val="FF0000"/>
                </a:solidFill>
              </a:rPr>
              <a:t>ihm</a:t>
            </a:r>
            <a:r>
              <a:rPr lang="de-DE" dirty="0"/>
              <a:t> ein Buch.</a:t>
            </a:r>
          </a:p>
          <a:p>
            <a:r>
              <a:rPr lang="de-DE" b="1" dirty="0"/>
              <a:t>Genitivergänzungen</a:t>
            </a:r>
            <a:r>
              <a:rPr lang="de-DE" dirty="0"/>
              <a:t> (E </a:t>
            </a:r>
            <a:r>
              <a:rPr lang="de-DE" baseline="-25000" dirty="0"/>
              <a:t>Gen</a:t>
            </a:r>
            <a:r>
              <a:rPr lang="de-DE" dirty="0"/>
              <a:t>): Das ist der Rucksack </a:t>
            </a:r>
            <a:r>
              <a:rPr lang="de-DE" b="1" dirty="0">
                <a:solidFill>
                  <a:srgbClr val="FF0000"/>
                </a:solidFill>
              </a:rPr>
              <a:t>des Mädchens</a:t>
            </a:r>
            <a:r>
              <a:rPr lang="de-DE" dirty="0"/>
              <a:t>.</a:t>
            </a:r>
          </a:p>
          <a:p>
            <a:r>
              <a:rPr lang="de-DE" b="1" dirty="0"/>
              <a:t>Präpositionalergänzung</a:t>
            </a:r>
            <a:r>
              <a:rPr lang="de-DE" dirty="0"/>
              <a:t> mit fester Präposition (E </a:t>
            </a:r>
            <a:r>
              <a:rPr lang="de-DE" baseline="-25000" dirty="0" err="1"/>
              <a:t>Präp</a:t>
            </a:r>
            <a:r>
              <a:rPr lang="de-DE" dirty="0"/>
              <a:t>): Du </a:t>
            </a:r>
            <a:r>
              <a:rPr lang="de-DE" dirty="0" smtClean="0"/>
              <a:t>telefonier</a:t>
            </a:r>
            <a:r>
              <a:rPr lang="cs-CZ" smtClean="0"/>
              <a:t>s</a:t>
            </a:r>
            <a:r>
              <a:rPr lang="de-DE" smtClean="0"/>
              <a:t>t </a:t>
            </a:r>
            <a:r>
              <a:rPr lang="de-DE" b="1" dirty="0">
                <a:solidFill>
                  <a:srgbClr val="FF0000"/>
                </a:solidFill>
              </a:rPr>
              <a:t>mit ihnen</a:t>
            </a:r>
            <a:r>
              <a:rPr lang="de-DE" dirty="0"/>
              <a:t>.</a:t>
            </a:r>
            <a:endParaRPr lang="de-DE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b="1" dirty="0"/>
              <a:t>Präpositionalergänzung</a:t>
            </a:r>
            <a:r>
              <a:rPr lang="de-DE" dirty="0"/>
              <a:t> mit unfester Präposition bzw. Adverbialergänzung (E </a:t>
            </a:r>
            <a:r>
              <a:rPr lang="de-DE" baseline="-25000" dirty="0" err="1"/>
              <a:t>Präp</a:t>
            </a:r>
            <a:r>
              <a:rPr lang="de-DE" baseline="-25000" dirty="0"/>
              <a:t> unfest </a:t>
            </a:r>
            <a:r>
              <a:rPr lang="de-DE" dirty="0"/>
              <a:t>/ E </a:t>
            </a:r>
            <a:r>
              <a:rPr lang="de-DE" baseline="-25000" dirty="0" err="1"/>
              <a:t>Adv</a:t>
            </a:r>
            <a:r>
              <a:rPr lang="de-DE" dirty="0"/>
              <a:t>): Ich lege das Buch </a:t>
            </a:r>
            <a:r>
              <a:rPr lang="de-DE" b="1" dirty="0">
                <a:solidFill>
                  <a:srgbClr val="FF0000"/>
                </a:solidFill>
              </a:rPr>
              <a:t>auf / unter / neben / hinter den Tisch</a:t>
            </a:r>
            <a:r>
              <a:rPr lang="de-DE" dirty="0"/>
              <a:t>. </a:t>
            </a:r>
          </a:p>
          <a:p>
            <a:r>
              <a:rPr lang="de-DE" b="1" dirty="0"/>
              <a:t>Prädikative</a:t>
            </a:r>
            <a:r>
              <a:rPr lang="de-DE" dirty="0"/>
              <a:t> </a:t>
            </a:r>
            <a:r>
              <a:rPr lang="de-DE" b="1" dirty="0"/>
              <a:t>Ergänzung</a:t>
            </a:r>
            <a:r>
              <a:rPr lang="de-DE" dirty="0"/>
              <a:t> (E </a:t>
            </a:r>
            <a:r>
              <a:rPr lang="de-DE" baseline="-25000" dirty="0" err="1"/>
              <a:t>Präd</a:t>
            </a:r>
            <a:r>
              <a:rPr lang="de-DE" dirty="0"/>
              <a:t>): Das Wetter ist </a:t>
            </a:r>
            <a:r>
              <a:rPr lang="de-DE" b="1" dirty="0">
                <a:solidFill>
                  <a:srgbClr val="FF0000"/>
                </a:solidFill>
              </a:rPr>
              <a:t>schön</a:t>
            </a:r>
            <a:r>
              <a:rPr lang="de-DE" dirty="0"/>
              <a:t>. Ich werde </a:t>
            </a:r>
            <a:r>
              <a:rPr lang="de-DE" b="1" dirty="0">
                <a:solidFill>
                  <a:srgbClr val="FF0000"/>
                </a:solidFill>
              </a:rPr>
              <a:t>Lehrerin</a:t>
            </a:r>
            <a:r>
              <a:rPr lang="de-DE" dirty="0"/>
              <a:t>. Er ist </a:t>
            </a:r>
            <a:r>
              <a:rPr lang="de-DE" b="1" dirty="0">
                <a:solidFill>
                  <a:srgbClr val="FF0000"/>
                </a:solidFill>
              </a:rPr>
              <a:t>guter Laune</a:t>
            </a:r>
            <a:r>
              <a:rPr lang="de-DE" dirty="0"/>
              <a:t>.  (nur bei </a:t>
            </a:r>
            <a:r>
              <a:rPr lang="de-DE" dirty="0" err="1"/>
              <a:t>Kopulaverben</a:t>
            </a:r>
            <a:r>
              <a:rPr lang="de-DE" dirty="0"/>
              <a:t>, also </a:t>
            </a:r>
            <a:r>
              <a:rPr lang="de-DE" i="1" dirty="0"/>
              <a:t>sein, werden, bleiben</a:t>
            </a:r>
            <a:r>
              <a:rPr lang="de-D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3381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75FA4C0D-5F65-4986-972D-E5E408720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Obligatorische und fakultative Ergänzungen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xmlns="" id="{49AE75C8-D2E7-4D24-BFE1-AA37A4B205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Beispiel: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Lena 				</a:t>
            </a:r>
            <a:r>
              <a:rPr lang="de-DE" b="1" dirty="0">
                <a:solidFill>
                  <a:srgbClr val="FF0000"/>
                </a:solidFill>
              </a:rPr>
              <a:t>gibt</a:t>
            </a:r>
            <a:r>
              <a:rPr lang="de-DE" dirty="0"/>
              <a:t>				 Lars 		einen Stift.</a:t>
            </a:r>
          </a:p>
          <a:p>
            <a:pPr marL="0" indent="0">
              <a:buNone/>
            </a:pPr>
            <a:r>
              <a:rPr lang="de-DE" dirty="0"/>
              <a:t>E </a:t>
            </a:r>
            <a:r>
              <a:rPr lang="de-DE" baseline="-25000" dirty="0" err="1"/>
              <a:t>Nom</a:t>
            </a:r>
            <a:r>
              <a:rPr lang="de-DE" baseline="-25000" dirty="0"/>
              <a:t> </a:t>
            </a:r>
            <a:r>
              <a:rPr lang="de-DE" baseline="-25000" dirty="0" err="1"/>
              <a:t>obl</a:t>
            </a:r>
            <a:r>
              <a:rPr lang="de-DE" dirty="0"/>
              <a:t>								E </a:t>
            </a:r>
            <a:r>
              <a:rPr lang="de-DE" baseline="-25000" dirty="0"/>
              <a:t>Dat </a:t>
            </a:r>
            <a:r>
              <a:rPr lang="de-DE" baseline="-25000" dirty="0" err="1"/>
              <a:t>obl</a:t>
            </a:r>
            <a:r>
              <a:rPr lang="de-DE" dirty="0"/>
              <a:t>		E </a:t>
            </a:r>
            <a:r>
              <a:rPr lang="de-DE" baseline="-25000" dirty="0" err="1"/>
              <a:t>Akk</a:t>
            </a:r>
            <a:r>
              <a:rPr lang="de-DE" baseline="-25000" dirty="0"/>
              <a:t> </a:t>
            </a:r>
            <a:r>
              <a:rPr lang="de-DE" baseline="-25000" dirty="0" err="1"/>
              <a:t>obl</a:t>
            </a:r>
            <a:endParaRPr lang="de-DE" baseline="-25000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Ich 					</a:t>
            </a:r>
            <a:r>
              <a:rPr lang="de-DE" b="1" dirty="0">
                <a:solidFill>
                  <a:srgbClr val="FF0000"/>
                </a:solidFill>
              </a:rPr>
              <a:t>trinke</a:t>
            </a:r>
            <a:r>
              <a:rPr lang="de-DE" dirty="0"/>
              <a:t> 			(einen Tee).</a:t>
            </a:r>
          </a:p>
          <a:p>
            <a:pPr marL="0" indent="0">
              <a:buNone/>
            </a:pPr>
            <a:r>
              <a:rPr lang="de-DE" dirty="0"/>
              <a:t>E </a:t>
            </a:r>
            <a:r>
              <a:rPr lang="de-DE" baseline="-25000" dirty="0" err="1"/>
              <a:t>Nom</a:t>
            </a:r>
            <a:r>
              <a:rPr lang="de-DE" baseline="-25000" dirty="0"/>
              <a:t> </a:t>
            </a:r>
            <a:r>
              <a:rPr lang="de-DE" baseline="-25000" dirty="0" err="1"/>
              <a:t>obl</a:t>
            </a:r>
            <a:r>
              <a:rPr lang="de-DE" dirty="0"/>
              <a:t>								(E </a:t>
            </a:r>
            <a:r>
              <a:rPr lang="de-DE" baseline="-25000" dirty="0" err="1"/>
              <a:t>Akk</a:t>
            </a:r>
            <a:r>
              <a:rPr lang="de-DE" baseline="-25000" dirty="0"/>
              <a:t> fak</a:t>
            </a:r>
            <a:r>
              <a:rPr lang="de-D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1846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E746FD7-7C76-4E41-8F4D-932974C1E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Dependenzgrammatik</a:t>
            </a:r>
            <a:r>
              <a:rPr lang="cs-CZ" dirty="0" smtClean="0"/>
              <a:t>: B. </a:t>
            </a:r>
            <a:r>
              <a:rPr lang="de-DE" dirty="0" smtClean="0"/>
              <a:t>Angaben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8ACB541C-50B1-426A-BA05-046F06DB5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383" y="1336430"/>
            <a:ext cx="11043648" cy="53926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b="1" dirty="0"/>
              <a:t>Angaben</a:t>
            </a:r>
            <a:r>
              <a:rPr lang="de-DE" dirty="0"/>
              <a:t> sind syntaktische Einheiten (=Satzglieder), die die Umstände in einem Satz näher beschreiben, aber nicht in der Valenz des Verbs angelegt und deswegen immer fakultativ (=nicht notwendig, weglassbar) sind. Es gibt:</a:t>
            </a:r>
          </a:p>
          <a:p>
            <a:r>
              <a:rPr lang="de-DE" b="1" dirty="0" smtClean="0"/>
              <a:t>Lokalangabe </a:t>
            </a:r>
            <a:r>
              <a:rPr lang="de-DE" dirty="0"/>
              <a:t>(A </a:t>
            </a:r>
            <a:r>
              <a:rPr lang="de-DE" baseline="-25000" dirty="0"/>
              <a:t>Lok</a:t>
            </a:r>
            <a:r>
              <a:rPr lang="de-DE" dirty="0"/>
              <a:t>):  Ich studiere </a:t>
            </a:r>
            <a:r>
              <a:rPr lang="de-DE" b="1" dirty="0">
                <a:solidFill>
                  <a:srgbClr val="FF0000"/>
                </a:solidFill>
              </a:rPr>
              <a:t>in Pilsen</a:t>
            </a:r>
            <a:r>
              <a:rPr lang="de-DE" dirty="0"/>
              <a:t>.</a:t>
            </a:r>
          </a:p>
          <a:p>
            <a:r>
              <a:rPr lang="de-DE" b="1" dirty="0" smtClean="0"/>
              <a:t>Temporalangabe </a:t>
            </a:r>
            <a:r>
              <a:rPr lang="de-DE" dirty="0"/>
              <a:t>(A </a:t>
            </a:r>
            <a:r>
              <a:rPr lang="de-DE" baseline="-25000" dirty="0" err="1"/>
              <a:t>Temp</a:t>
            </a:r>
            <a:r>
              <a:rPr lang="de-DE" dirty="0"/>
              <a:t>): Ich trinke </a:t>
            </a:r>
            <a:r>
              <a:rPr lang="de-DE" b="1" dirty="0">
                <a:solidFill>
                  <a:srgbClr val="FF0000"/>
                </a:solidFill>
              </a:rPr>
              <a:t>jeden Morgen </a:t>
            </a:r>
            <a:r>
              <a:rPr lang="de-DE" dirty="0"/>
              <a:t>Kaffee.</a:t>
            </a:r>
          </a:p>
          <a:p>
            <a:r>
              <a:rPr lang="de-DE" b="1" dirty="0" smtClean="0"/>
              <a:t>Kausalangabe </a:t>
            </a:r>
            <a:r>
              <a:rPr lang="de-DE" dirty="0"/>
              <a:t>(A </a:t>
            </a:r>
            <a:r>
              <a:rPr lang="de-DE" baseline="-25000" dirty="0"/>
              <a:t>Kaus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Wegen eines Arzttermins </a:t>
            </a:r>
            <a:r>
              <a:rPr lang="de-DE" dirty="0"/>
              <a:t>kann ich nicht am Seminar teilnehmen.</a:t>
            </a:r>
          </a:p>
          <a:p>
            <a:r>
              <a:rPr lang="de-DE" b="1" dirty="0" smtClean="0"/>
              <a:t>Konditionalangabe </a:t>
            </a:r>
            <a:r>
              <a:rPr lang="de-DE" dirty="0"/>
              <a:t>(A </a:t>
            </a:r>
            <a:r>
              <a:rPr lang="de-DE" baseline="-25000" dirty="0" err="1"/>
              <a:t>Kond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Wenn du willst</a:t>
            </a:r>
            <a:r>
              <a:rPr lang="de-DE" dirty="0"/>
              <a:t>, gehen wir zusammen ins Kino.</a:t>
            </a:r>
          </a:p>
          <a:p>
            <a:r>
              <a:rPr lang="de-DE" b="1" dirty="0" smtClean="0"/>
              <a:t>Modalangabe </a:t>
            </a:r>
            <a:r>
              <a:rPr lang="de-DE" dirty="0"/>
              <a:t>(A </a:t>
            </a:r>
            <a:r>
              <a:rPr lang="de-DE" baseline="-25000" dirty="0" err="1"/>
              <a:t>Mod</a:t>
            </a:r>
            <a:r>
              <a:rPr lang="de-DE" dirty="0"/>
              <a:t>): Er arbeitet </a:t>
            </a:r>
            <a:r>
              <a:rPr lang="de-DE" b="1" dirty="0">
                <a:solidFill>
                  <a:srgbClr val="FF0000"/>
                </a:solidFill>
              </a:rPr>
              <a:t>sehr zuverlässig</a:t>
            </a:r>
            <a:r>
              <a:rPr lang="de-DE" dirty="0"/>
              <a:t>.</a:t>
            </a:r>
          </a:p>
          <a:p>
            <a:r>
              <a:rPr lang="de-DE" b="1" dirty="0" smtClean="0"/>
              <a:t>Finalangabe </a:t>
            </a:r>
            <a:r>
              <a:rPr lang="de-DE" dirty="0"/>
              <a:t>(A </a:t>
            </a:r>
            <a:r>
              <a:rPr lang="de-DE" baseline="-25000" dirty="0"/>
              <a:t>Fin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Um sich zu entspannen</a:t>
            </a:r>
            <a:r>
              <a:rPr lang="de-DE" dirty="0"/>
              <a:t>, legt sich die Studentin in die Sonne.</a:t>
            </a:r>
          </a:p>
          <a:p>
            <a:r>
              <a:rPr lang="de-DE" b="1" dirty="0" smtClean="0">
                <a:solidFill>
                  <a:schemeClr val="tx1"/>
                </a:solidFill>
              </a:rPr>
              <a:t>Konzessivangabe </a:t>
            </a:r>
            <a:r>
              <a:rPr lang="de-DE" dirty="0" smtClean="0"/>
              <a:t>(</a:t>
            </a:r>
            <a:r>
              <a:rPr lang="de-DE" dirty="0"/>
              <a:t>A </a:t>
            </a:r>
            <a:r>
              <a:rPr lang="de-DE" baseline="-25000" dirty="0"/>
              <a:t>Konz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Trotz der Kälte </a:t>
            </a:r>
            <a:r>
              <a:rPr lang="de-DE" dirty="0"/>
              <a:t>haben wir einen langen Spaziergang gemacht</a:t>
            </a:r>
            <a:r>
              <a:rPr lang="de-DE" dirty="0" smtClean="0"/>
              <a:t>.</a:t>
            </a:r>
            <a:endParaRPr lang="cs-CZ" dirty="0" smtClean="0"/>
          </a:p>
          <a:p>
            <a:r>
              <a:rPr lang="de-DE" b="1" dirty="0"/>
              <a:t>Konsekutivangabe </a:t>
            </a:r>
            <a:r>
              <a:rPr lang="de-DE" dirty="0"/>
              <a:t>(A </a:t>
            </a:r>
            <a:r>
              <a:rPr lang="de-DE" baseline="-25000" dirty="0" err="1"/>
              <a:t>Kons</a:t>
            </a:r>
            <a:r>
              <a:rPr lang="de-DE" dirty="0"/>
              <a:t>): Sie lernten viel, </a:t>
            </a:r>
            <a:r>
              <a:rPr lang="de-DE" b="1" dirty="0">
                <a:solidFill>
                  <a:srgbClr val="FF0000"/>
                </a:solidFill>
              </a:rPr>
              <a:t>sodass sie eine gute Note bekamen</a:t>
            </a:r>
            <a:r>
              <a:rPr lang="de-DE" dirty="0"/>
              <a:t>.</a:t>
            </a:r>
          </a:p>
          <a:p>
            <a:r>
              <a:rPr lang="de-DE" b="1" dirty="0"/>
              <a:t>Instrumentalangabe</a:t>
            </a:r>
            <a:r>
              <a:rPr lang="de-DE" dirty="0"/>
              <a:t> (A </a:t>
            </a:r>
            <a:r>
              <a:rPr lang="de-DE" baseline="-25000" dirty="0" err="1"/>
              <a:t>Instr</a:t>
            </a:r>
            <a:r>
              <a:rPr lang="de-DE" dirty="0"/>
              <a:t>): Ich esse mein chinesisches Gericht </a:t>
            </a:r>
            <a:r>
              <a:rPr lang="de-DE" b="1" dirty="0">
                <a:solidFill>
                  <a:srgbClr val="FF0000"/>
                </a:solidFill>
              </a:rPr>
              <a:t>mit Stäbchen</a:t>
            </a:r>
            <a:r>
              <a:rPr lang="de-DE" dirty="0"/>
              <a:t>.</a:t>
            </a:r>
          </a:p>
          <a:p>
            <a:r>
              <a:rPr lang="de-DE" b="1" dirty="0"/>
              <a:t>Restriktivangabe </a:t>
            </a:r>
            <a:r>
              <a:rPr lang="de-DE" dirty="0"/>
              <a:t>(A </a:t>
            </a:r>
            <a:r>
              <a:rPr lang="de-DE" baseline="-25000" dirty="0" err="1"/>
              <a:t>Restr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In finanzieller Hinsicht </a:t>
            </a:r>
            <a:r>
              <a:rPr lang="de-DE" dirty="0"/>
              <a:t>geht es dem Unternehmen gut.</a:t>
            </a:r>
          </a:p>
          <a:p>
            <a:r>
              <a:rPr lang="de-DE" b="1" dirty="0"/>
              <a:t>Adversativangabe</a:t>
            </a:r>
            <a:r>
              <a:rPr lang="de-DE" dirty="0"/>
              <a:t> (A </a:t>
            </a:r>
            <a:r>
              <a:rPr lang="de-DE" baseline="-25000" dirty="0" err="1"/>
              <a:t>Advers</a:t>
            </a:r>
            <a:r>
              <a:rPr lang="de-DE" dirty="0"/>
              <a:t>): Ich lerne für die Prüfung, </a:t>
            </a:r>
            <a:r>
              <a:rPr lang="de-DE" b="1" dirty="0">
                <a:solidFill>
                  <a:srgbClr val="FF0000"/>
                </a:solidFill>
              </a:rPr>
              <a:t>wohingegen mein Mitbewohner von einer Party zur nächsten zieht</a:t>
            </a:r>
            <a:r>
              <a:rPr lang="de-DE" dirty="0"/>
              <a:t>.</a:t>
            </a:r>
          </a:p>
          <a:p>
            <a:r>
              <a:rPr lang="de-DE" b="1" dirty="0"/>
              <a:t>Kommentarangabe</a:t>
            </a:r>
            <a:r>
              <a:rPr lang="de-DE" dirty="0"/>
              <a:t> (A </a:t>
            </a:r>
            <a:r>
              <a:rPr lang="de-DE" baseline="-25000" dirty="0"/>
              <a:t>Komm</a:t>
            </a:r>
            <a:r>
              <a:rPr lang="de-DE" dirty="0"/>
              <a:t>): </a:t>
            </a:r>
            <a:r>
              <a:rPr lang="de-DE" b="1" dirty="0">
                <a:solidFill>
                  <a:srgbClr val="FF0000"/>
                </a:solidFill>
              </a:rPr>
              <a:t>Meiner Meinung nach </a:t>
            </a:r>
            <a:r>
              <a:rPr lang="de-DE" dirty="0"/>
              <a:t>hast du Recht.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971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8E0F961-1AB2-4791-BA65-1F3BFE21E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Tests zur Unterscheidung von Ergänzungen und Angaben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099C7456-5939-4E5D-AAF1-800AF455A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888" y="1972703"/>
            <a:ext cx="6097217" cy="576262"/>
          </a:xfrm>
        </p:spPr>
        <p:txBody>
          <a:bodyPr/>
          <a:lstStyle/>
          <a:p>
            <a:r>
              <a:rPr lang="de-DE" dirty="0"/>
              <a:t>Weglassprobe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7AA1D151-B27E-49A6-8AFE-8CFB506AC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4888" y="2616668"/>
            <a:ext cx="5261112" cy="3286358"/>
          </a:xfrm>
        </p:spPr>
        <p:txBody>
          <a:bodyPr>
            <a:normAutofit lnSpcReduction="10000"/>
          </a:bodyPr>
          <a:lstStyle/>
          <a:p>
            <a:r>
              <a:rPr lang="de-DE" dirty="0"/>
              <a:t>zur Ermittlung des syntaktischen Minimums</a:t>
            </a:r>
          </a:p>
          <a:p>
            <a:pPr marL="0" indent="0">
              <a:buNone/>
            </a:pPr>
            <a:r>
              <a:rPr lang="de-DE" i="1" dirty="0"/>
              <a:t>Peter geht heute zum Einkaufen in den Supermarkt nebenan.</a:t>
            </a:r>
          </a:p>
          <a:p>
            <a:r>
              <a:rPr lang="de-DE" dirty="0"/>
              <a:t>Syntaktisches Minimum für diesen Kontext: </a:t>
            </a:r>
            <a:r>
              <a:rPr lang="de-DE" i="1" dirty="0"/>
              <a:t>Peter geht in den Supermarkt</a:t>
            </a:r>
            <a:r>
              <a:rPr lang="de-DE" dirty="0"/>
              <a:t>.</a:t>
            </a:r>
          </a:p>
          <a:p>
            <a:r>
              <a:rPr lang="de-DE" dirty="0"/>
              <a:t>Peter: E </a:t>
            </a:r>
            <a:r>
              <a:rPr lang="de-DE" baseline="-25000" dirty="0" err="1"/>
              <a:t>Nom</a:t>
            </a:r>
            <a:endParaRPr lang="de-DE" baseline="-25000" dirty="0"/>
          </a:p>
          <a:p>
            <a:r>
              <a:rPr lang="de-DE" dirty="0"/>
              <a:t>heute: A </a:t>
            </a:r>
            <a:r>
              <a:rPr lang="de-DE" baseline="-25000" dirty="0" err="1"/>
              <a:t>Temp</a:t>
            </a:r>
            <a:endParaRPr lang="de-DE" baseline="-25000" dirty="0"/>
          </a:p>
          <a:p>
            <a:r>
              <a:rPr lang="de-DE" dirty="0"/>
              <a:t>zum Einkaufen: A </a:t>
            </a:r>
            <a:r>
              <a:rPr lang="de-DE" baseline="-25000" dirty="0"/>
              <a:t>Fin</a:t>
            </a:r>
          </a:p>
          <a:p>
            <a:r>
              <a:rPr lang="de-DE" dirty="0"/>
              <a:t>in den Supermarkt nebenan: E </a:t>
            </a:r>
            <a:r>
              <a:rPr lang="de-DE" baseline="-25000" dirty="0" err="1"/>
              <a:t>Präp</a:t>
            </a:r>
            <a:r>
              <a:rPr lang="de-DE" baseline="-25000" dirty="0"/>
              <a:t> unfest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xmlns="" id="{CC41BE23-DF51-43E5-A28E-9D56ED857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1" y="1969475"/>
            <a:ext cx="5409630" cy="576262"/>
          </a:xfrm>
        </p:spPr>
        <p:txBody>
          <a:bodyPr/>
          <a:lstStyle/>
          <a:p>
            <a:r>
              <a:rPr lang="de-DE" dirty="0"/>
              <a:t>Geschehenstest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4B7254E9-99EE-4FBB-915C-5323F7E723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2545738"/>
            <a:ext cx="5409631" cy="3354060"/>
          </a:xfrm>
        </p:spPr>
        <p:txBody>
          <a:bodyPr>
            <a:normAutofit fontScale="92500" lnSpcReduction="20000"/>
          </a:bodyPr>
          <a:lstStyle/>
          <a:p>
            <a:r>
              <a:rPr lang="de-DE" dirty="0"/>
              <a:t>zur Unterscheidung von fakultativen Ergänzungen und Angaben</a:t>
            </a:r>
          </a:p>
          <a:p>
            <a:pPr marL="0" indent="0">
              <a:buNone/>
            </a:pPr>
            <a:r>
              <a:rPr lang="de-DE" i="1" dirty="0"/>
              <a:t>Peter geht heute zum Einkaufen in den Supermarkt nebenan</a:t>
            </a:r>
            <a:r>
              <a:rPr lang="de-DE" dirty="0"/>
              <a:t>.</a:t>
            </a:r>
          </a:p>
          <a:p>
            <a:r>
              <a:rPr lang="de-DE" dirty="0"/>
              <a:t>Peter geht zum Einkaufen in den Supermarkt nebenan </a:t>
            </a:r>
            <a:r>
              <a:rPr lang="de-DE" b="1" i="1" dirty="0">
                <a:solidFill>
                  <a:schemeClr val="bg1"/>
                </a:solidFill>
              </a:rPr>
              <a:t>und das geschieht heute</a:t>
            </a:r>
            <a:r>
              <a:rPr lang="de-DE" dirty="0"/>
              <a:t>. →Geschehenstest positiv: Angabe</a:t>
            </a:r>
          </a:p>
          <a:p>
            <a:r>
              <a:rPr lang="de-DE" dirty="0"/>
              <a:t>Peter geht heute in den Supermarkt nebenan </a:t>
            </a:r>
            <a:r>
              <a:rPr lang="de-DE" b="1" i="1" dirty="0">
                <a:solidFill>
                  <a:schemeClr val="bg1"/>
                </a:solidFill>
              </a:rPr>
              <a:t>und das geschieht zum Einkaufen</a:t>
            </a:r>
            <a:r>
              <a:rPr lang="de-DE" dirty="0"/>
              <a:t>. →Geschehenstest positiv: Angabe</a:t>
            </a:r>
          </a:p>
          <a:p>
            <a:r>
              <a:rPr lang="de-DE" dirty="0"/>
              <a:t>Peter geht heute zum Einkaufen.</a:t>
            </a:r>
            <a:r>
              <a:rPr lang="de-DE" i="1" dirty="0"/>
              <a:t> </a:t>
            </a:r>
            <a:r>
              <a:rPr lang="cs-CZ" i="1" dirty="0" smtClean="0"/>
              <a:t>FALSCH: </a:t>
            </a:r>
            <a:r>
              <a:rPr lang="de-DE" b="1" i="1" dirty="0" smtClean="0">
                <a:solidFill>
                  <a:schemeClr val="bg1"/>
                </a:solidFill>
              </a:rPr>
              <a:t>*und </a:t>
            </a:r>
            <a:r>
              <a:rPr lang="de-DE" b="1" i="1" dirty="0">
                <a:solidFill>
                  <a:schemeClr val="bg1"/>
                </a:solidFill>
              </a:rPr>
              <a:t>das geschieht in den Supermarkt nebenan</a:t>
            </a:r>
            <a:r>
              <a:rPr lang="de-DE" i="1" dirty="0">
                <a:solidFill>
                  <a:srgbClr val="FF0000"/>
                </a:solidFill>
              </a:rPr>
              <a:t>.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/>
              <a:t>→Geschehenstest negativ: Ergänzung</a:t>
            </a:r>
          </a:p>
        </p:txBody>
      </p:sp>
    </p:spTree>
    <p:extLst>
      <p:ext uri="{BB962C8B-B14F-4D97-AF65-F5344CB8AC3E}">
        <p14:creationId xmlns:p14="http://schemas.microsoft.com/office/powerpoint/2010/main" val="52690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hteck 9">
            <a:extLst>
              <a:ext uri="{FF2B5EF4-FFF2-40B4-BE49-F238E27FC236}">
                <a16:creationId xmlns:a16="http://schemas.microsoft.com/office/drawing/2014/main" xmlns="" id="{93F2CC0B-D5F1-40B8-9CC6-4A36850B66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:a16="http://schemas.microsoft.com/office/drawing/2014/main" xmlns="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2298" y="2802840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Bis zum nächsten Mal!</a:t>
            </a:r>
          </a:p>
        </p:txBody>
      </p:sp>
      <p:grpSp>
        <p:nvGrpSpPr>
          <p:cNvPr id="12" name="Gruppe 11">
            <a:extLst>
              <a:ext uri="{FF2B5EF4-FFF2-40B4-BE49-F238E27FC236}">
                <a16:creationId xmlns:a16="http://schemas.microsoft.com/office/drawing/2014/main" xmlns="" id="{631C6CE6-1810-44ED-A6D7-3FF53040A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ihandform 11">
              <a:extLst>
                <a:ext uri="{FF2B5EF4-FFF2-40B4-BE49-F238E27FC236}">
                  <a16:creationId xmlns:a16="http://schemas.microsoft.com/office/drawing/2014/main" xmlns="" id="{1F6D8BFE-D0D0-4BAE-9D5A-701DE7D3CE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12">
              <a:extLst>
                <a:ext uri="{FF2B5EF4-FFF2-40B4-BE49-F238E27FC236}">
                  <a16:creationId xmlns:a16="http://schemas.microsoft.com/office/drawing/2014/main" xmlns="" id="{53F86D30-CEDB-4D96-AF73-AA3CD5A437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13">
              <a:extLst>
                <a:ext uri="{FF2B5EF4-FFF2-40B4-BE49-F238E27FC236}">
                  <a16:creationId xmlns:a16="http://schemas.microsoft.com/office/drawing/2014/main" xmlns="" id="{F5187540-C4C8-410C-A395-69FCB1C8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14">
              <a:extLst>
                <a:ext uri="{FF2B5EF4-FFF2-40B4-BE49-F238E27FC236}">
                  <a16:creationId xmlns:a16="http://schemas.microsoft.com/office/drawing/2014/main" xmlns="" id="{75BD6E4A-797C-451B-B08F-D99C1A9D13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15">
              <a:extLst>
                <a:ext uri="{FF2B5EF4-FFF2-40B4-BE49-F238E27FC236}">
                  <a16:creationId xmlns:a16="http://schemas.microsoft.com/office/drawing/2014/main" xmlns="" id="{0D241082-BAFA-462E-827B-5814B020F5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16">
              <a:extLst>
                <a:ext uri="{FF2B5EF4-FFF2-40B4-BE49-F238E27FC236}">
                  <a16:creationId xmlns:a16="http://schemas.microsoft.com/office/drawing/2014/main" xmlns="" id="{2920CCBD-116D-450B-9608-99F05F7D78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17">
              <a:extLst>
                <a:ext uri="{FF2B5EF4-FFF2-40B4-BE49-F238E27FC236}">
                  <a16:creationId xmlns:a16="http://schemas.microsoft.com/office/drawing/2014/main" xmlns="" id="{A57CD3DE-CEAF-4BD4-A5EF-24B3E622BB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18">
              <a:extLst>
                <a:ext uri="{FF2B5EF4-FFF2-40B4-BE49-F238E27FC236}">
                  <a16:creationId xmlns:a16="http://schemas.microsoft.com/office/drawing/2014/main" xmlns="" id="{4EC3258C-366B-4629-A7D3-5173D3637D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19">
              <a:extLst>
                <a:ext uri="{FF2B5EF4-FFF2-40B4-BE49-F238E27FC236}">
                  <a16:creationId xmlns:a16="http://schemas.microsoft.com/office/drawing/2014/main" xmlns="" id="{D444D63A-CE2B-4ACD-BA0E-4ADECAD86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20">
              <a:extLst>
                <a:ext uri="{FF2B5EF4-FFF2-40B4-BE49-F238E27FC236}">
                  <a16:creationId xmlns:a16="http://schemas.microsoft.com/office/drawing/2014/main" xmlns="" id="{7A504DF6-187A-4A54-96E8-3F3F28AAAA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21">
              <a:extLst>
                <a:ext uri="{FF2B5EF4-FFF2-40B4-BE49-F238E27FC236}">
                  <a16:creationId xmlns:a16="http://schemas.microsoft.com/office/drawing/2014/main" xmlns="" id="{FE04C6F5-6DC5-4C7E-9278-9BE624FC78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22">
              <a:extLst>
                <a:ext uri="{FF2B5EF4-FFF2-40B4-BE49-F238E27FC236}">
                  <a16:creationId xmlns:a16="http://schemas.microsoft.com/office/drawing/2014/main" xmlns="" id="{94A02D9B-E6A9-4D6A-9D2A-D81C76802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Gruppe 25">
            <a:extLst>
              <a:ext uri="{FF2B5EF4-FFF2-40B4-BE49-F238E27FC236}">
                <a16:creationId xmlns:a16="http://schemas.microsoft.com/office/drawing/2014/main" xmlns="" id="{B78034A6-3565-46AA-9E73-1C954666AB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ihandform 27">
              <a:extLst>
                <a:ext uri="{FF2B5EF4-FFF2-40B4-BE49-F238E27FC236}">
                  <a16:creationId xmlns:a16="http://schemas.microsoft.com/office/drawing/2014/main" xmlns="" id="{04947AA2-A772-42CB-9CEC-065095D3DC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28">
              <a:extLst>
                <a:ext uri="{FF2B5EF4-FFF2-40B4-BE49-F238E27FC236}">
                  <a16:creationId xmlns:a16="http://schemas.microsoft.com/office/drawing/2014/main" xmlns="" id="{83C52D84-DEC1-4E16-972E-8EEA5D5224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29">
              <a:extLst>
                <a:ext uri="{FF2B5EF4-FFF2-40B4-BE49-F238E27FC236}">
                  <a16:creationId xmlns:a16="http://schemas.microsoft.com/office/drawing/2014/main" xmlns="" id="{2036A28D-EF09-41F7-906F-CF4053615A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30">
              <a:extLst>
                <a:ext uri="{FF2B5EF4-FFF2-40B4-BE49-F238E27FC236}">
                  <a16:creationId xmlns:a16="http://schemas.microsoft.com/office/drawing/2014/main" xmlns="" id="{EE8D92C7-C907-4120-95E3-80E3DC85BB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31">
              <a:extLst>
                <a:ext uri="{FF2B5EF4-FFF2-40B4-BE49-F238E27FC236}">
                  <a16:creationId xmlns:a16="http://schemas.microsoft.com/office/drawing/2014/main" xmlns="" id="{BBCEAAB8-CD22-41D7-B330-702682A27C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32">
              <a:extLst>
                <a:ext uri="{FF2B5EF4-FFF2-40B4-BE49-F238E27FC236}">
                  <a16:creationId xmlns:a16="http://schemas.microsoft.com/office/drawing/2014/main" xmlns="" id="{6BBC1FEE-3D72-492B-8D8A-BE1A55076F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33">
              <a:extLst>
                <a:ext uri="{FF2B5EF4-FFF2-40B4-BE49-F238E27FC236}">
                  <a16:creationId xmlns:a16="http://schemas.microsoft.com/office/drawing/2014/main" xmlns="" id="{C28C6E5C-C393-435C-96A1-AA2859BDC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34">
              <a:extLst>
                <a:ext uri="{FF2B5EF4-FFF2-40B4-BE49-F238E27FC236}">
                  <a16:creationId xmlns:a16="http://schemas.microsoft.com/office/drawing/2014/main" xmlns="" id="{2C2C991F-AC51-4DF5-B8DD-19B08C1CBF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35">
              <a:extLst>
                <a:ext uri="{FF2B5EF4-FFF2-40B4-BE49-F238E27FC236}">
                  <a16:creationId xmlns:a16="http://schemas.microsoft.com/office/drawing/2014/main" xmlns="" id="{9C916B5F-285D-4F5A-9085-6781753AFB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36">
              <a:extLst>
                <a:ext uri="{FF2B5EF4-FFF2-40B4-BE49-F238E27FC236}">
                  <a16:creationId xmlns:a16="http://schemas.microsoft.com/office/drawing/2014/main" xmlns="" id="{0375DD5F-9D17-4873-B697-3D44A5EBEC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37">
              <a:extLst>
                <a:ext uri="{FF2B5EF4-FFF2-40B4-BE49-F238E27FC236}">
                  <a16:creationId xmlns:a16="http://schemas.microsoft.com/office/drawing/2014/main" xmlns="" id="{A159BBC7-6A8B-4612-94A8-56323452C7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8">
              <a:extLst>
                <a:ext uri="{FF2B5EF4-FFF2-40B4-BE49-F238E27FC236}">
                  <a16:creationId xmlns:a16="http://schemas.microsoft.com/office/drawing/2014/main" xmlns="" id="{177C901C-F8DE-4C99-95C8-F8CA1B84F7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Rechteck 39">
            <a:extLst>
              <a:ext uri="{FF2B5EF4-FFF2-40B4-BE49-F238E27FC236}">
                <a16:creationId xmlns:a16="http://schemas.microsoft.com/office/drawing/2014/main" xmlns="" id="{D1D655F2-6D15-4265-ADEE-EF0075C139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ihandform 69">
            <a:extLst>
              <a:ext uri="{FF2B5EF4-FFF2-40B4-BE49-F238E27FC236}">
                <a16:creationId xmlns:a16="http://schemas.microsoft.com/office/drawing/2014/main" xmlns="" id="{3248A930-1A6E-4EFB-8213-D1AC735BE0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tzen">
  <a:themeElements>
    <a:clrScheme name="Bla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B8F5F2-61AB-4CE6-A5E3-F34B87B0EE42}">
  <ds:schemaRefs>
    <ds:schemaRef ds:uri="16c05727-aa75-4e4a-9b5f-8a80a1165891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71af3243-3dd4-4a8d-8c0d-dd76da1f02a5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07C3E52-A0B1-49C0-88BD-66B715EE8B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75CB40-8686-4C48-810A-C2974D3D3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Veranstaltungsplan, Design Fetzen</Template>
  <TotalTime>0</TotalTime>
  <Words>793</Words>
  <Application>Microsoft Office PowerPoint</Application>
  <PresentationFormat>Vlastní</PresentationFormat>
  <Paragraphs>78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Fetzen</vt:lpstr>
      <vt:lpstr>Syntax</vt:lpstr>
      <vt:lpstr>Syntaxtheorien</vt:lpstr>
      <vt:lpstr>Vertreter der Dependenzgrammatik</vt:lpstr>
      <vt:lpstr>Dependenzgrammatik: A. Ergänzungen</vt:lpstr>
      <vt:lpstr>Obligatorische und fakultative Ergänzungen</vt:lpstr>
      <vt:lpstr>Dependenzgrammatik: B. Angaben</vt:lpstr>
      <vt:lpstr>Tests zur Unterscheidung von Ergänzungen und Angaben</vt:lpstr>
      <vt:lpstr>Bis zum nächsten Mal!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Syntax</dc:title>
  <dc:creator>Kate</dc:creator>
  <cp:lastModifiedBy>Zdeněk</cp:lastModifiedBy>
  <cp:revision>43</cp:revision>
  <dcterms:created xsi:type="dcterms:W3CDTF">2020-09-22T07:46:16Z</dcterms:created>
  <dcterms:modified xsi:type="dcterms:W3CDTF">2022-03-08T21:00:16Z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