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61" r:id="rId1"/>
  </p:sldMasterIdLst>
  <p:sldIdLst>
    <p:sldId id="256" r:id="rId2"/>
    <p:sldId id="257" r:id="rId3"/>
    <p:sldId id="261" r:id="rId4"/>
    <p:sldId id="258" r:id="rId5"/>
    <p:sldId id="277" r:id="rId6"/>
    <p:sldId id="276" r:id="rId7"/>
    <p:sldId id="278" r:id="rId8"/>
    <p:sldId id="280" r:id="rId9"/>
  </p:sldIdLst>
  <p:sldSz cx="9144000" cy="6858000" type="screen4x3"/>
  <p:notesSz cx="6791325" cy="99218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E39"/>
    <a:srgbClr val="800080"/>
    <a:srgbClr val="CC0099"/>
    <a:srgbClr val="E4A698"/>
    <a:srgbClr val="EFDAD5"/>
    <a:srgbClr val="EABBB0"/>
    <a:srgbClr val="FFE3DD"/>
    <a:srgbClr val="C6B2AE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88" autoAdjust="0"/>
    <p:restoredTop sz="94700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270CF87C-C9C2-4866-AE78-49B83395EA97}" type="datetimeFigureOut">
              <a:rPr lang="cs-CZ" smtClean="0"/>
              <a:pPr/>
              <a:t>25.2.2021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FF14110-AD9A-476D-BE69-4A102F1F23B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2" r:id="rId1"/>
    <p:sldLayoutId id="2147484363" r:id="rId2"/>
    <p:sldLayoutId id="2147484364" r:id="rId3"/>
    <p:sldLayoutId id="2147484365" r:id="rId4"/>
    <p:sldLayoutId id="2147484366" r:id="rId5"/>
    <p:sldLayoutId id="2147484367" r:id="rId6"/>
    <p:sldLayoutId id="2147484368" r:id="rId7"/>
    <p:sldLayoutId id="2147484369" r:id="rId8"/>
    <p:sldLayoutId id="2147484370" r:id="rId9"/>
    <p:sldLayoutId id="2147484371" r:id="rId10"/>
    <p:sldLayoutId id="21474843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jobpilot.de/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xing.com/" TargetMode="Externa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hyperlink" Target="http://monster.de/" TargetMode="External"/><Relationship Id="rId11" Type="http://schemas.openxmlformats.org/officeDocument/2006/relationships/image" Target="../media/image3.png"/><Relationship Id="rId5" Type="http://schemas.openxmlformats.org/officeDocument/2006/relationships/hyperlink" Target="http://www.horizontjobs.de/" TargetMode="External"/><Relationship Id="rId10" Type="http://schemas.openxmlformats.org/officeDocument/2006/relationships/hyperlink" Target="http://jobs.meinestadt.de/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://www.jobs.de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9632" y="188640"/>
            <a:ext cx="7632848" cy="2592288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de-DE" sz="3600" b="1" cap="all" noProof="1" smtClean="0">
                <a:solidFill>
                  <a:schemeClr val="tx1"/>
                </a:solidFill>
                <a:effectLst/>
              </a:rPr>
              <a:t>AUSBILDUNG  UND BERUFSEINSTIEG</a:t>
            </a:r>
            <a:r>
              <a:rPr lang="de-DE" sz="3600" b="1" cap="all" dirty="0" smtClean="0">
                <a:solidFill>
                  <a:schemeClr val="tx1"/>
                </a:solidFill>
                <a:effectLst/>
              </a:rPr>
              <a:t/>
            </a:r>
            <a:br>
              <a:rPr lang="de-DE" sz="3600" b="1" cap="all" dirty="0" smtClean="0">
                <a:solidFill>
                  <a:schemeClr val="tx1"/>
                </a:solidFill>
                <a:effectLst/>
              </a:rPr>
            </a:br>
            <a:r>
              <a:rPr lang="cs-CZ" sz="2800" b="1" cap="all" dirty="0" smtClean="0">
                <a:solidFill>
                  <a:srgbClr val="00823B"/>
                </a:solidFill>
                <a:effectLst/>
              </a:rPr>
              <a:t>KGS/KPN2</a:t>
            </a:r>
            <a:r>
              <a:rPr lang="cs-CZ" sz="2800" b="1" cap="all" dirty="0" smtClean="0">
                <a:solidFill>
                  <a:srgbClr val="00823B"/>
                </a:solidFill>
                <a:effectLst/>
              </a:rPr>
              <a:t/>
            </a:r>
            <a:br>
              <a:rPr lang="cs-CZ" sz="2800" b="1" cap="all" dirty="0" smtClean="0">
                <a:solidFill>
                  <a:srgbClr val="00823B"/>
                </a:solidFill>
                <a:effectLst/>
              </a:rPr>
            </a:br>
            <a:r>
              <a:rPr lang="cs-CZ" sz="3200" b="1" dirty="0" smtClean="0">
                <a:solidFill>
                  <a:schemeClr val="tx1"/>
                </a:solidFill>
                <a:effectLst/>
              </a:rPr>
              <a:t/>
            </a:r>
            <a:br>
              <a:rPr lang="cs-CZ" sz="3200" b="1" dirty="0" smtClean="0">
                <a:solidFill>
                  <a:schemeClr val="tx1"/>
                </a:solidFill>
                <a:effectLst/>
              </a:rPr>
            </a:br>
            <a:r>
              <a:rPr lang="cs-CZ" sz="2200" b="1" i="1" spc="-150" dirty="0" smtClean="0">
                <a:solidFill>
                  <a:srgbClr val="000066"/>
                </a:solidFill>
                <a:effectLst/>
              </a:rPr>
              <a:t>Ing. Zdeněk Vávra, Ph.D., </a:t>
            </a:r>
            <a:r>
              <a:rPr lang="de-DE" sz="2200" b="1" i="1" spc="-150" dirty="0" smtClean="0">
                <a:solidFill>
                  <a:srgbClr val="000066"/>
                </a:solidFill>
                <a:effectLst/>
              </a:rPr>
              <a:t>Westböhmische Universität in Plzeň</a:t>
            </a:r>
            <a:endParaRPr lang="de-DE" sz="2200" b="1" i="1" spc="-150" dirty="0">
              <a:solidFill>
                <a:srgbClr val="000066"/>
              </a:soli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3140968"/>
            <a:ext cx="7416824" cy="3600400"/>
          </a:xfrm>
        </p:spPr>
        <p:txBody>
          <a:bodyPr anchor="ctr">
            <a:noAutofit/>
          </a:bodyPr>
          <a:lstStyle/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Übersicht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Eingriffe in den Bildungssektor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Duale Ausbildung in der BRD</a:t>
            </a:r>
          </a:p>
          <a:p>
            <a:pPr marL="342900" indent="-342900" algn="l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Themen im Hochschulwesen</a:t>
            </a:r>
          </a:p>
          <a:p>
            <a:pPr marL="342900" indent="-342900">
              <a:buClr>
                <a:srgbClr val="004620"/>
              </a:buClr>
              <a:buFont typeface="Wingdings 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Auf der Arbeitssuche</a:t>
            </a:r>
          </a:p>
          <a:p>
            <a:pPr marL="342900" indent="-342900">
              <a:buClr>
                <a:srgbClr val="004620"/>
              </a:buClr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Regelungen zur Arbeitszeit</a:t>
            </a:r>
          </a:p>
          <a:p>
            <a:pPr marL="342900" indent="-342900" algn="l">
              <a:buClr>
                <a:srgbClr val="004620"/>
              </a:buClr>
              <a:buFont typeface="Wingdings 3" charset="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Aufgabe</a:t>
            </a:r>
          </a:p>
          <a:p>
            <a:pPr marL="342900" indent="-342900">
              <a:buClr>
                <a:srgbClr val="004620"/>
              </a:buClr>
              <a:buFont typeface="Wingdings 3" charset="2"/>
              <a:buAutoNum type="arabicPeriod"/>
            </a:pPr>
            <a:r>
              <a:rPr lang="de-DE" sz="1800" b="1" dirty="0" smtClean="0">
                <a:solidFill>
                  <a:schemeClr val="accent1">
                    <a:lumMod val="50000"/>
                  </a:schemeClr>
                </a:solidFill>
              </a:rPr>
              <a:t>Literatur</a:t>
            </a:r>
            <a:endParaRPr lang="de-DE" sz="1800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98080" cy="1143000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007E39"/>
                </a:solidFill>
              </a:rPr>
              <a:t>Eingriffe in den Bildungssektor</a:t>
            </a:r>
            <a:endParaRPr lang="de-DE" sz="3200" b="1" cap="all" dirty="0">
              <a:solidFill>
                <a:srgbClr val="007E39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547664" y="1628800"/>
            <a:ext cx="7488832" cy="4752528"/>
          </a:xfrm>
        </p:spPr>
        <p:txBody>
          <a:bodyPr>
            <a:noAutofit/>
          </a:bodyPr>
          <a:lstStyle/>
          <a:p>
            <a:pPr marL="82296" indent="0">
              <a:buNone/>
            </a:pPr>
            <a:endParaRPr lang="cs-CZ" sz="700" b="1" dirty="0" smtClean="0">
              <a:solidFill>
                <a:srgbClr val="007E39"/>
              </a:solidFill>
            </a:endParaRPr>
          </a:p>
          <a:p>
            <a:pPr marL="82296" indent="0">
              <a:buNone/>
            </a:pPr>
            <a:r>
              <a:rPr lang="de-DE" sz="1800" b="1" dirty="0" smtClean="0">
                <a:solidFill>
                  <a:srgbClr val="007E39"/>
                </a:solidFill>
              </a:rPr>
              <a:t>Bedeutung </a:t>
            </a:r>
            <a:r>
              <a:rPr lang="de-DE" sz="1800" b="1" dirty="0">
                <a:solidFill>
                  <a:srgbClr val="007E39"/>
                </a:solidFill>
              </a:rPr>
              <a:t>der </a:t>
            </a:r>
            <a:r>
              <a:rPr lang="cs-CZ" sz="1800" b="1" dirty="0" smtClean="0">
                <a:solidFill>
                  <a:srgbClr val="007E39"/>
                </a:solidFill>
              </a:rPr>
              <a:t>B</a:t>
            </a:r>
            <a:r>
              <a:rPr lang="de-DE" sz="1800" b="1" dirty="0" err="1" smtClean="0">
                <a:solidFill>
                  <a:srgbClr val="007E39"/>
                </a:solidFill>
              </a:rPr>
              <a:t>ildung</a:t>
            </a:r>
            <a:r>
              <a:rPr lang="de-DE" sz="1800" b="1" dirty="0" smtClean="0">
                <a:solidFill>
                  <a:srgbClr val="007E39"/>
                </a:solidFill>
              </a:rPr>
              <a:t> </a:t>
            </a:r>
            <a:r>
              <a:rPr lang="de-DE" sz="1800" dirty="0"/>
              <a:t>		</a:t>
            </a:r>
          </a:p>
          <a:p>
            <a:pPr marL="82296" indent="0">
              <a:buNone/>
            </a:pPr>
            <a:r>
              <a:rPr lang="de-DE" sz="1800" dirty="0"/>
              <a:t>♦ Sicherstellung eines Mindestmaßes an Bildung für alle (Rechnen, Lesen, Schreiben) </a:t>
            </a:r>
            <a:endParaRPr lang="cs-CZ" sz="1800" dirty="0" smtClean="0"/>
          </a:p>
          <a:p>
            <a:pPr marL="82296" indent="0">
              <a:buNone/>
            </a:pPr>
            <a:r>
              <a:rPr lang="de-DE" sz="1800" dirty="0" smtClean="0"/>
              <a:t>♦ </a:t>
            </a:r>
            <a:r>
              <a:rPr lang="de-DE" sz="1800" dirty="0"/>
              <a:t>Integrationswirkungen einer gemeinsamen Schulerziehung </a:t>
            </a:r>
            <a:endParaRPr lang="cs-CZ" sz="1800" dirty="0" smtClean="0"/>
          </a:p>
          <a:p>
            <a:pPr marL="82296" indent="0">
              <a:buNone/>
            </a:pPr>
            <a:r>
              <a:rPr lang="de-DE" sz="1800" dirty="0" smtClean="0"/>
              <a:t>♦ Sozialisation </a:t>
            </a:r>
            <a:r>
              <a:rPr lang="de-DE" sz="1800" dirty="0"/>
              <a:t>eines Individuums </a:t>
            </a:r>
            <a:endParaRPr lang="cs-CZ" sz="1800" dirty="0" smtClean="0"/>
          </a:p>
          <a:p>
            <a:pPr marL="82296" indent="0">
              <a:buNone/>
            </a:pPr>
            <a:r>
              <a:rPr lang="de-DE" sz="1800" dirty="0" smtClean="0"/>
              <a:t>♦ </a:t>
            </a:r>
            <a:r>
              <a:rPr lang="de-DE" sz="1800" dirty="0"/>
              <a:t>Konkurrenzfähigkeit der Wirtschaft 	</a:t>
            </a:r>
          </a:p>
          <a:p>
            <a:pPr marL="82296" indent="0">
              <a:buNone/>
            </a:pPr>
            <a:endParaRPr lang="cs-CZ" sz="700" b="1" dirty="0">
              <a:solidFill>
                <a:srgbClr val="007E39"/>
              </a:solidFill>
            </a:endParaRPr>
          </a:p>
          <a:p>
            <a:pPr marL="82296" indent="0">
              <a:buNone/>
            </a:pPr>
            <a:r>
              <a:rPr lang="de-DE" sz="1800" b="1" dirty="0" smtClean="0">
                <a:solidFill>
                  <a:srgbClr val="007E39"/>
                </a:solidFill>
              </a:rPr>
              <a:t>Wie kann der Staat das Schulsystem beeinflussen?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gewisser </a:t>
            </a:r>
            <a:r>
              <a:rPr lang="de-DE" sz="1800" dirty="0"/>
              <a:t>Mindestkonsum an Bildung gefordert → Schulpflicht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Bildungskosten </a:t>
            </a:r>
            <a:r>
              <a:rPr lang="de-DE" sz="1800" dirty="0"/>
              <a:t>werden weitgehend vom Steuerzahler getragen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Rahmenbedingungen </a:t>
            </a:r>
            <a:r>
              <a:rPr lang="de-DE" sz="1800" dirty="0"/>
              <a:t>&amp; Finanzierung vom Staat gesetzt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de-DE" sz="1800" dirty="0" smtClean="0"/>
              <a:t>Beteiligung </a:t>
            </a:r>
            <a:r>
              <a:rPr lang="de-DE" sz="1800" dirty="0"/>
              <a:t>an der Bildungsplanung und Forschungsförderung </a:t>
            </a:r>
            <a:r>
              <a:rPr lang="cs-CZ" sz="1800" dirty="0" smtClean="0"/>
              <a:t> </a:t>
            </a:r>
          </a:p>
          <a:p>
            <a:pPr marL="82296" indent="0">
              <a:buNone/>
            </a:pPr>
            <a:r>
              <a:rPr lang="cs-CZ" sz="1400" dirty="0" smtClean="0"/>
              <a:t>(Vávra 2020: 40)</a:t>
            </a:r>
            <a:endParaRPr lang="de-DE" sz="1400" dirty="0"/>
          </a:p>
        </p:txBody>
      </p:sp>
      <p:pic>
        <p:nvPicPr>
          <p:cNvPr id="3" name="Zvuk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57200"/>
            <a:ext cx="6696744" cy="1315616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007E39"/>
                </a:solidFill>
              </a:rPr>
              <a:t>Duale Ausbildung in der BRD </a:t>
            </a:r>
            <a:endParaRPr lang="de-DE" sz="3200" b="1" cap="all" dirty="0">
              <a:solidFill>
                <a:srgbClr val="007E39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sz="half" idx="1"/>
          </p:nvPr>
        </p:nvSpPr>
        <p:spPr>
          <a:xfrm>
            <a:off x="971600" y="2060848"/>
            <a:ext cx="4121608" cy="4159384"/>
          </a:xfrm>
        </p:spPr>
        <p:txBody>
          <a:bodyPr anchor="ctr">
            <a:normAutofit fontScale="55000" lnSpcReduction="20000"/>
          </a:bodyPr>
          <a:lstStyle/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altLang="de-DE" sz="2500" b="1" spc="300" dirty="0" smtClean="0">
                <a:solidFill>
                  <a:srgbClr val="003366"/>
                </a:solidFill>
              </a:rPr>
              <a:t>BERUFSSCHULE</a:t>
            </a:r>
          </a:p>
          <a:p>
            <a:pPr marL="108000" indent="0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altLang="de-DE" sz="2500" b="1" dirty="0" smtClean="0">
                <a:solidFill>
                  <a:srgbClr val="003366"/>
                </a:solidFill>
              </a:rPr>
              <a:t>= Die Auszubildenden (= Azubis) gehen etwa </a:t>
            </a:r>
            <a:r>
              <a:rPr lang="cs-CZ" altLang="de-DE" sz="2500" b="1" dirty="0" smtClean="0">
                <a:solidFill>
                  <a:srgbClr val="003366"/>
                </a:solidFill>
              </a:rPr>
              <a:t>1 bis 2</a:t>
            </a:r>
            <a:r>
              <a:rPr lang="de-DE" altLang="de-DE" sz="2500" b="1" dirty="0" smtClean="0">
                <a:solidFill>
                  <a:srgbClr val="003366"/>
                </a:solidFill>
              </a:rPr>
              <a:t> Tage pro Woche in die Berufsschule, wo sie den theoretischen Hintergrund ihres Berufes lernen. In Deutschland gibt es rund 350 anerkannte Ausbildungsberufe. Bei der Sparkasse kann man diese Berufe lernen:</a:t>
            </a:r>
            <a:endParaRPr lang="de-DE" altLang="de-DE" sz="2500" dirty="0" smtClean="0"/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500" b="1" dirty="0" smtClean="0"/>
              <a:t>Bankkaufmann/Bankkauffrau</a:t>
            </a:r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500" b="1" dirty="0" smtClean="0"/>
              <a:t>Bürokaufmann/Bürokauffrau</a:t>
            </a:r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500" b="1" dirty="0" err="1" smtClean="0"/>
              <a:t>Investmentsfond</a:t>
            </a:r>
            <a:r>
              <a:rPr lang="de-DE" sz="2500" b="1" u="sng" dirty="0" err="1" smtClean="0"/>
              <a:t>s</a:t>
            </a:r>
            <a:r>
              <a:rPr lang="de-DE" sz="2500" b="1" dirty="0" err="1" smtClean="0"/>
              <a:t>kaufmann</a:t>
            </a:r>
            <a:r>
              <a:rPr lang="de-DE" sz="2500" b="1" dirty="0" smtClean="0"/>
              <a:t>/-kauffrau</a:t>
            </a:r>
            <a:endParaRPr lang="de-DE" sz="2500" b="1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500" b="1" dirty="0" smtClean="0"/>
              <a:t>Kaufmann/Kauffrau für Bürokommunikation</a:t>
            </a:r>
            <a:endParaRPr lang="de-DE" sz="2500" b="1" dirty="0" smtClean="0">
              <a:solidFill>
                <a:schemeClr val="tx1"/>
              </a:solidFill>
            </a:endParaRPr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500" b="1" dirty="0" smtClean="0"/>
              <a:t>Kaufmann/Kauffrau der Wohnungs- und Grundstückswirtschaft</a:t>
            </a:r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500" b="1" dirty="0" smtClean="0"/>
              <a:t>Informatikkaufmann/Informatikkaufrau</a:t>
            </a:r>
            <a:endParaRPr lang="cs-CZ" sz="2500" b="1" dirty="0" smtClean="0"/>
          </a:p>
          <a:p>
            <a:pPr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cs-CZ" sz="2400" dirty="0" smtClean="0"/>
              <a:t>(</a:t>
            </a:r>
            <a:r>
              <a:rPr lang="cs-CZ" sz="2400" dirty="0" err="1" smtClean="0"/>
              <a:t>Schroeter-Brauss</a:t>
            </a:r>
            <a:r>
              <a:rPr lang="cs-CZ" sz="2400" dirty="0" smtClean="0"/>
              <a:t> 2012: 58)</a:t>
            </a:r>
            <a:endParaRPr lang="de-DE" sz="2400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292080" y="2132856"/>
            <a:ext cx="3528392" cy="4464496"/>
          </a:xfrm>
        </p:spPr>
        <p:txBody>
          <a:bodyPr>
            <a:normAutofit fontScale="55000" lnSpcReduction="20000"/>
          </a:bodyPr>
          <a:lstStyle/>
          <a:p>
            <a:pPr marL="82296" indent="0">
              <a:lnSpc>
                <a:spcPct val="120000"/>
              </a:lnSpc>
              <a:buNone/>
            </a:pPr>
            <a:r>
              <a:rPr lang="cs-CZ" sz="2300" b="1" spc="300" dirty="0"/>
              <a:t>&amp;</a:t>
            </a:r>
            <a:r>
              <a:rPr lang="cs-CZ" sz="2100" b="1" spc="300" dirty="0" smtClean="0"/>
              <a:t> </a:t>
            </a:r>
            <a:r>
              <a:rPr lang="cs-CZ" sz="2500" b="1" spc="300" dirty="0" smtClean="0"/>
              <a:t>BETRIEB</a:t>
            </a:r>
          </a:p>
          <a:p>
            <a:pPr marL="82296" indent="0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  <a:defRPr/>
            </a:pPr>
            <a:r>
              <a:rPr lang="de-DE" altLang="de-DE" sz="2100" spc="300" dirty="0" smtClean="0"/>
              <a:t>Die Azubis lernen drei oder vier Tage in der Woche in ihrem Betrieb. Die Berufsausbildung dauert drei Jahre. Die Jugendlichen schließen mit dem Betrieb einen </a:t>
            </a:r>
            <a:r>
              <a:rPr lang="de-DE" altLang="de-DE" sz="2100" b="1" spc="300" dirty="0" smtClean="0">
                <a:solidFill>
                  <a:srgbClr val="FF0000"/>
                </a:solidFill>
              </a:rPr>
              <a:t>Ausbildungsvertrag</a:t>
            </a:r>
            <a:r>
              <a:rPr lang="de-DE" altLang="de-DE" sz="2100" spc="300" dirty="0" smtClean="0">
                <a:solidFill>
                  <a:srgbClr val="FF0000"/>
                </a:solidFill>
              </a:rPr>
              <a:t> </a:t>
            </a:r>
            <a:r>
              <a:rPr lang="de-DE" altLang="de-DE" sz="2100" spc="300" dirty="0" smtClean="0"/>
              <a:t>ab und bekommen auch ein Gehalt</a:t>
            </a:r>
            <a:r>
              <a:rPr lang="cs-CZ" altLang="de-DE" sz="2100" spc="300" dirty="0" smtClean="0"/>
              <a:t>.</a:t>
            </a:r>
            <a:endParaRPr lang="de-DE" altLang="de-DE" sz="2100" spc="300" dirty="0" smtClean="0"/>
          </a:p>
          <a:p>
            <a:endParaRPr lang="cs-CZ" sz="1200" dirty="0"/>
          </a:p>
          <a:p>
            <a:r>
              <a:rPr lang="de-DE" sz="2900" dirty="0" smtClean="0"/>
              <a:t>Art</a:t>
            </a:r>
            <a:r>
              <a:rPr lang="de-DE" sz="2900" dirty="0"/>
              <a:t>, Beginn und Dauer der </a:t>
            </a:r>
            <a:r>
              <a:rPr lang="de-DE" sz="2900" dirty="0" smtClean="0"/>
              <a:t>Berufsausbildung</a:t>
            </a:r>
            <a:endParaRPr lang="cs-CZ" sz="2900" dirty="0" smtClean="0"/>
          </a:p>
          <a:p>
            <a:r>
              <a:rPr lang="de-DE" sz="2900" dirty="0" smtClean="0"/>
              <a:t>Zahlung </a:t>
            </a:r>
            <a:r>
              <a:rPr lang="de-DE" sz="2900" dirty="0"/>
              <a:t>und Höhe der </a:t>
            </a:r>
            <a:r>
              <a:rPr lang="de-DE" sz="2900" dirty="0" smtClean="0"/>
              <a:t>Vergütung</a:t>
            </a:r>
            <a:endParaRPr lang="cs-CZ" sz="2900" dirty="0" smtClean="0"/>
          </a:p>
          <a:p>
            <a:r>
              <a:rPr lang="de-DE" sz="2900" dirty="0" smtClean="0"/>
              <a:t>tägliche Ausbildungszeit</a:t>
            </a:r>
            <a:endParaRPr lang="cs-CZ" sz="2900" dirty="0" smtClean="0"/>
          </a:p>
          <a:p>
            <a:r>
              <a:rPr lang="de-DE" sz="2900" dirty="0" smtClean="0"/>
              <a:t>Probezeit</a:t>
            </a:r>
            <a:endParaRPr lang="cs-CZ" sz="2900" dirty="0" smtClean="0"/>
          </a:p>
          <a:p>
            <a:r>
              <a:rPr lang="de-DE" sz="2900" dirty="0" smtClean="0"/>
              <a:t>Urlaub </a:t>
            </a:r>
            <a:r>
              <a:rPr lang="de-DE" sz="1200" dirty="0"/>
              <a:t>	</a:t>
            </a: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6" name="Zvuk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54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2800" y="692696"/>
            <a:ext cx="7719640" cy="1512168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algn="ctr"/>
            <a:r>
              <a:rPr lang="de-DE" sz="3200" b="1" dirty="0" smtClean="0">
                <a:solidFill>
                  <a:srgbClr val="C00000"/>
                </a:solidFill>
              </a:rPr>
              <a:t>Themen im Hochschulwesen</a:t>
            </a:r>
            <a:r>
              <a:rPr lang="cs-CZ" sz="3200" b="1" dirty="0" smtClean="0">
                <a:solidFill>
                  <a:srgbClr val="C00000"/>
                </a:solidFill>
              </a:rPr>
              <a:t/>
            </a:r>
            <a:br>
              <a:rPr lang="cs-CZ" sz="3200" b="1" dirty="0" smtClean="0">
                <a:solidFill>
                  <a:srgbClr val="C00000"/>
                </a:solidFill>
              </a:rPr>
            </a:br>
            <a:r>
              <a:rPr lang="de-DE" sz="2000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Seit langem diskutiert man über die Qualität der Universitäten, über die Verteilung der Kosten und über eventuelle Studiengebühren.</a:t>
            </a:r>
            <a:endParaRPr lang="de-DE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212976"/>
            <a:ext cx="8442314" cy="3312368"/>
          </a:xfrm>
        </p:spPr>
        <p:txBody>
          <a:bodyPr anchor="ctr">
            <a:normAutofit/>
          </a:bodyPr>
          <a:lstStyle/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rgbClr val="004620"/>
              </a:solidFill>
            </a:endParaRPr>
          </a:p>
          <a:p>
            <a:pPr marL="342900" indent="-342900" algn="l">
              <a:buClr>
                <a:schemeClr val="accent2">
                  <a:lumMod val="50000"/>
                </a:schemeClr>
              </a:buClr>
              <a:buFont typeface="+mj-lt"/>
              <a:buAutoNum type="alphaUcPeriod"/>
            </a:pPr>
            <a:endParaRPr lang="cs-CZ" sz="5000" b="1" dirty="0" smtClean="0">
              <a:solidFill>
                <a:srgbClr val="004620"/>
              </a:solidFill>
            </a:endParaRPr>
          </a:p>
          <a:p>
            <a:pPr marL="800100" lvl="1" indent="-342900" algn="l">
              <a:buClr>
                <a:schemeClr val="accent2">
                  <a:lumMod val="50000"/>
                </a:schemeClr>
              </a:buClr>
              <a:buFont typeface="+mj-lt"/>
              <a:buAutoNum type="alphaLcPeriod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LcParenR"/>
            </a:pPr>
            <a:endParaRPr lang="cs-CZ" b="1" dirty="0" smtClean="0">
              <a:solidFill>
                <a:schemeClr val="tx1"/>
              </a:solidFill>
            </a:endParaRPr>
          </a:p>
          <a:p>
            <a:pPr marL="342900" indent="-342900" algn="l">
              <a:buAutoNum type="alphaUcParenR"/>
            </a:pP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AutoShape 2" descr="Výsledek obrázku pro zkamenělý pastýř obrázek"/>
          <p:cNvSpPr>
            <a:spLocks noChangeAspect="1" noChangeArrowheads="1"/>
          </p:cNvSpPr>
          <p:nvPr/>
        </p:nvSpPr>
        <p:spPr bwMode="auto">
          <a:xfrm>
            <a:off x="155575" y="-419100"/>
            <a:ext cx="657225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985714"/>
              </p:ext>
            </p:extLst>
          </p:nvPr>
        </p:nvGraphicFramePr>
        <p:xfrm>
          <a:off x="484187" y="3068960"/>
          <a:ext cx="3295725" cy="30963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95725"/>
              </a:tblGrid>
              <a:tr h="1032115">
                <a:tc>
                  <a:txBody>
                    <a:bodyPr/>
                    <a:lstStyle/>
                    <a:p>
                      <a:pPr algn="ctr"/>
                      <a:r>
                        <a:rPr lang="de-DE" sz="1800" noProof="0" dirty="0" smtClean="0">
                          <a:solidFill>
                            <a:schemeClr val="tx1"/>
                          </a:solidFill>
                        </a:rPr>
                        <a:t>1.</a:t>
                      </a:r>
                      <a:r>
                        <a:rPr lang="de-DE" sz="1800" baseline="0" noProof="0" dirty="0" smtClean="0">
                          <a:solidFill>
                            <a:schemeClr val="tx1"/>
                          </a:solidFill>
                        </a:rPr>
                        <a:t> Corona-Pandemie und Effizienz des Online-Unterrichts</a:t>
                      </a:r>
                      <a:endParaRPr lang="de-DE" sz="1800" noProof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032115">
                <a:tc>
                  <a:txBody>
                    <a:bodyPr/>
                    <a:lstStyle/>
                    <a:p>
                      <a:pPr algn="ctr"/>
                      <a:r>
                        <a:rPr lang="de-DE" sz="1800" b="1" noProof="0" dirty="0" smtClean="0"/>
                        <a:t>2. Anpassung an Änderungen in der Gesellschaft (Innovationen)</a:t>
                      </a:r>
                      <a:endParaRPr lang="de-DE" sz="1800" b="1" noProof="0" dirty="0"/>
                    </a:p>
                  </a:txBody>
                  <a:tcPr/>
                </a:tc>
              </a:tr>
              <a:tr h="1032115">
                <a:tc>
                  <a:txBody>
                    <a:bodyPr/>
                    <a:lstStyle/>
                    <a:p>
                      <a:pPr algn="ctr"/>
                      <a:r>
                        <a:rPr lang="de-DE" sz="1800" b="1" noProof="0" dirty="0" smtClean="0"/>
                        <a:t>3. Numerus clausus als Beschränkung des Hochschulzugangs</a:t>
                      </a:r>
                      <a:endParaRPr lang="de-DE" sz="1800" b="1" noProof="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780928"/>
            <a:ext cx="3272411" cy="38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Zvuk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1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de-DE" b="1" dirty="0" smtClean="0">
                <a:solidFill>
                  <a:srgbClr val="800080"/>
                </a:solidFill>
              </a:rPr>
              <a:t>Auf der Arbeitssuche</a:t>
            </a:r>
            <a:endParaRPr lang="de-DE" b="1" dirty="0">
              <a:solidFill>
                <a:srgbClr val="80008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44824"/>
            <a:ext cx="8784977" cy="4464496"/>
          </a:xfrm>
          <a:gradFill flip="none" rotWithShape="1">
            <a:gsLst>
              <a:gs pos="0">
                <a:schemeClr val="bg1"/>
              </a:gs>
              <a:gs pos="50000">
                <a:srgbClr val="EFDAD5"/>
              </a:gs>
              <a:gs pos="100000">
                <a:srgbClr val="E4A698"/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pPr marL="596646" indent="-514350" algn="just">
              <a:buClr>
                <a:schemeClr val="tx1"/>
              </a:buClr>
              <a:buSzPct val="100000"/>
              <a:buAutoNum type="romanUcPeriod"/>
            </a:pPr>
            <a:r>
              <a:rPr lang="de-DE" sz="1700" b="1" dirty="0" smtClean="0">
                <a:solidFill>
                  <a:srgbClr val="800080"/>
                </a:solidFill>
              </a:rPr>
              <a:t>Zeitarbeitsfirma</a:t>
            </a:r>
            <a:r>
              <a:rPr lang="de-DE" sz="1700" dirty="0" smtClean="0"/>
              <a:t> – nach Tarif bezahlen, sozial abgesichert sein, den Einstieg in den Arbeitsmarkt schaffen, Chance auf Übernahme</a:t>
            </a:r>
            <a:r>
              <a:rPr lang="cs-CZ" sz="1700" dirty="0" smtClean="0"/>
              <a:t>;</a:t>
            </a:r>
            <a:r>
              <a:rPr lang="de-DE" sz="1700" dirty="0" smtClean="0"/>
              <a:t> </a:t>
            </a:r>
            <a:endParaRPr lang="cs-CZ" sz="1700" dirty="0" smtClean="0"/>
          </a:p>
          <a:p>
            <a:pPr marL="596646" indent="-514350" algn="just">
              <a:buClr>
                <a:schemeClr val="tx1"/>
              </a:buClr>
              <a:buSzPct val="100000"/>
              <a:buAutoNum type="romanUcPeriod"/>
            </a:pPr>
            <a:r>
              <a:rPr lang="de-DE" sz="1700" b="1" dirty="0" smtClean="0">
                <a:solidFill>
                  <a:srgbClr val="800080"/>
                </a:solidFill>
              </a:rPr>
              <a:t>Agentur für Arbeit </a:t>
            </a:r>
            <a:r>
              <a:rPr lang="de-DE" sz="1700" dirty="0" smtClean="0"/>
              <a:t>– Jobsuche, Arbeitslosengeld, Kurzarbeitergeld, Berufswahl, Studienwahl, Ausbildungssuche, Kindergeld beantragen, Kinderzuschlag beantragen, Auszahlungstermine</a:t>
            </a:r>
            <a:r>
              <a:rPr lang="cs-CZ" sz="1700" dirty="0" smtClean="0"/>
              <a:t>;</a:t>
            </a:r>
            <a:endParaRPr lang="cs-CZ" sz="1700" dirty="0"/>
          </a:p>
          <a:p>
            <a:pPr marL="596646" indent="-514350" algn="just">
              <a:buClr>
                <a:schemeClr val="tx1"/>
              </a:buClr>
              <a:buSzPct val="100000"/>
              <a:buAutoNum type="romanUcPeriod"/>
            </a:pPr>
            <a:r>
              <a:rPr lang="cs-CZ" sz="1700" b="1" dirty="0" err="1" smtClean="0">
                <a:solidFill>
                  <a:srgbClr val="800080"/>
                </a:solidFill>
              </a:rPr>
              <a:t>Jobbörse</a:t>
            </a:r>
            <a:r>
              <a:rPr lang="cs-CZ" sz="1700" dirty="0" smtClean="0">
                <a:solidFill>
                  <a:srgbClr val="800080"/>
                </a:solidFill>
              </a:rPr>
              <a:t> </a:t>
            </a:r>
            <a:r>
              <a:rPr lang="cs-CZ" sz="1700" dirty="0" smtClean="0"/>
              <a:t>- </a:t>
            </a:r>
            <a:r>
              <a:rPr lang="de-DE" sz="1800" dirty="0"/>
              <a:t>Jobs und </a:t>
            </a:r>
            <a:r>
              <a:rPr lang="de-DE" sz="1800" dirty="0" smtClean="0"/>
              <a:t>Stellenangebote</a:t>
            </a:r>
            <a:r>
              <a:rPr lang="cs-CZ" sz="1800" dirty="0" smtClean="0"/>
              <a:t>: </a:t>
            </a:r>
          </a:p>
          <a:p>
            <a:pPr marL="82296" indent="0" algn="just">
              <a:buClr>
                <a:schemeClr val="tx1"/>
              </a:buClr>
              <a:buSzPct val="100000"/>
              <a:buNone/>
            </a:pPr>
            <a:endParaRPr lang="cs-CZ" sz="700" dirty="0" smtClean="0"/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600" b="1" dirty="0" smtClean="0">
                <a:solidFill>
                  <a:srgbClr val="007E39"/>
                </a:solidFill>
                <a:hlinkClick r:id="rId5"/>
              </a:rPr>
              <a:t>horizontjobs.de</a:t>
            </a:r>
            <a:r>
              <a:rPr lang="de-DE" sz="1600" dirty="0"/>
              <a:t> </a:t>
            </a:r>
            <a:r>
              <a:rPr lang="cs-CZ" sz="1600" dirty="0" smtClean="0"/>
              <a:t>(</a:t>
            </a:r>
            <a:r>
              <a:rPr lang="de-DE" sz="1600" dirty="0" smtClean="0"/>
              <a:t>Karriereportal </a:t>
            </a:r>
            <a:r>
              <a:rPr lang="de-DE" sz="1600" dirty="0"/>
              <a:t>für Marketing, Werbung und </a:t>
            </a:r>
            <a:r>
              <a:rPr lang="de-DE" sz="1600" dirty="0" smtClean="0"/>
              <a:t>Medien</a:t>
            </a:r>
            <a:r>
              <a:rPr lang="cs-CZ" sz="1600" dirty="0" smtClean="0"/>
              <a:t>); </a:t>
            </a:r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600" b="1" dirty="0" smtClean="0">
                <a:hlinkClick r:id="rId6"/>
              </a:rPr>
              <a:t>monster.de</a:t>
            </a:r>
            <a:r>
              <a:rPr lang="de-DE" sz="1600" dirty="0"/>
              <a:t> </a:t>
            </a:r>
            <a:r>
              <a:rPr lang="cs-CZ" sz="1600" dirty="0" smtClean="0"/>
              <a:t>(</a:t>
            </a:r>
            <a:r>
              <a:rPr lang="de-DE" sz="1600" dirty="0" smtClean="0"/>
              <a:t>für Unternehmen </a:t>
            </a:r>
            <a:r>
              <a:rPr lang="de-DE" sz="1600" dirty="0"/>
              <a:t>ist das Einstellen eines Stellenangebotes </a:t>
            </a:r>
            <a:r>
              <a:rPr lang="de-DE" sz="1600" dirty="0" smtClean="0"/>
              <a:t>kostenpflichtig</a:t>
            </a:r>
            <a:r>
              <a:rPr lang="cs-CZ" sz="1600" dirty="0" smtClean="0"/>
              <a:t>); </a:t>
            </a:r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600" b="1" dirty="0" err="1" smtClean="0">
                <a:hlinkClick r:id="rId7"/>
              </a:rPr>
              <a:t>Xing</a:t>
            </a:r>
            <a:r>
              <a:rPr lang="de-DE" sz="1600" dirty="0"/>
              <a:t> </a:t>
            </a:r>
            <a:r>
              <a:rPr lang="cs-CZ" sz="1600" dirty="0" smtClean="0"/>
              <a:t>(</a:t>
            </a:r>
            <a:r>
              <a:rPr lang="de-DE" sz="1600" dirty="0" smtClean="0"/>
              <a:t>nachdem Sie </a:t>
            </a:r>
            <a:r>
              <a:rPr lang="de-DE" sz="1600" dirty="0"/>
              <a:t>Ihr Profil angelegt haben, werden Ihnen regelmäßig Jobs angezeigt, die zu Ihnen passen </a:t>
            </a:r>
            <a:r>
              <a:rPr lang="de-DE" sz="1600" dirty="0" smtClean="0"/>
              <a:t>könnten</a:t>
            </a:r>
            <a:r>
              <a:rPr lang="cs-CZ" sz="1600" dirty="0" smtClean="0"/>
              <a:t>);</a:t>
            </a:r>
            <a:r>
              <a:rPr lang="de-DE" sz="1600" dirty="0"/>
              <a:t> </a:t>
            </a:r>
            <a:endParaRPr lang="cs-CZ" sz="1600" dirty="0" smtClean="0"/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600" b="1" dirty="0" err="1" smtClean="0">
                <a:hlinkClick r:id="rId8"/>
              </a:rPr>
              <a:t>Jobpilot</a:t>
            </a:r>
            <a:r>
              <a:rPr lang="de-DE" sz="1600" dirty="0"/>
              <a:t> </a:t>
            </a:r>
            <a:r>
              <a:rPr lang="cs-CZ" sz="1600" dirty="0" smtClean="0"/>
              <a:t>(p</a:t>
            </a:r>
            <a:r>
              <a:rPr lang="de-DE" sz="1600" dirty="0" smtClean="0"/>
              <a:t>er </a:t>
            </a:r>
            <a:r>
              <a:rPr lang="de-DE" sz="1600" dirty="0"/>
              <a:t>E-Mail über interessante Stellenangebote informiert </a:t>
            </a:r>
            <a:r>
              <a:rPr lang="de-DE" sz="1600" dirty="0" smtClean="0"/>
              <a:t>werden</a:t>
            </a:r>
            <a:r>
              <a:rPr lang="cs-CZ" sz="1600" dirty="0" smtClean="0"/>
              <a:t>);</a:t>
            </a:r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600" b="1" dirty="0" smtClean="0">
                <a:hlinkClick r:id="rId9"/>
              </a:rPr>
              <a:t>Jobscout24</a:t>
            </a:r>
            <a:r>
              <a:rPr lang="de-DE" sz="1600" dirty="0"/>
              <a:t> </a:t>
            </a:r>
            <a:r>
              <a:rPr lang="cs-CZ" sz="1600" dirty="0" smtClean="0"/>
              <a:t>(</a:t>
            </a:r>
            <a:r>
              <a:rPr lang="de-DE" sz="1600" dirty="0" smtClean="0"/>
              <a:t>auch</a:t>
            </a:r>
            <a:r>
              <a:rPr lang="cs-CZ" sz="1600" dirty="0" smtClean="0"/>
              <a:t> </a:t>
            </a:r>
            <a:r>
              <a:rPr lang="de-DE" sz="1600" dirty="0" smtClean="0"/>
              <a:t>Karriere-Tipps</a:t>
            </a:r>
            <a:r>
              <a:rPr lang="cs-CZ" sz="1600" dirty="0" smtClean="0"/>
              <a:t> </a:t>
            </a:r>
            <a:r>
              <a:rPr lang="de-DE" sz="1600" dirty="0" smtClean="0"/>
              <a:t>und Artikel</a:t>
            </a:r>
            <a:r>
              <a:rPr lang="cs-CZ" sz="1600" dirty="0" smtClean="0"/>
              <a:t>); </a:t>
            </a:r>
          </a:p>
          <a:p>
            <a:pPr algn="just">
              <a:buClr>
                <a:schemeClr val="tx1"/>
              </a:buClr>
              <a:buSzPct val="100000"/>
              <a:buFont typeface="Wingdings" panose="05000000000000000000" pitchFamily="2" charset="2"/>
              <a:buChar char="q"/>
            </a:pPr>
            <a:r>
              <a:rPr lang="de-DE" sz="1600" b="1" dirty="0" smtClean="0">
                <a:hlinkClick r:id="rId10"/>
              </a:rPr>
              <a:t>meinestadt.de</a:t>
            </a:r>
            <a:r>
              <a:rPr lang="de-DE" sz="1600" dirty="0"/>
              <a:t> </a:t>
            </a:r>
            <a:r>
              <a:rPr lang="cs-CZ" sz="1600" dirty="0" smtClean="0"/>
              <a:t>(</a:t>
            </a:r>
            <a:r>
              <a:rPr lang="de-DE" sz="1600" dirty="0" smtClean="0"/>
              <a:t>sowohl </a:t>
            </a:r>
            <a:r>
              <a:rPr lang="de-DE" sz="1600" dirty="0"/>
              <a:t>regional als auch </a:t>
            </a:r>
            <a:r>
              <a:rPr lang="de-DE" sz="1600" dirty="0" smtClean="0"/>
              <a:t>bundesweit</a:t>
            </a:r>
            <a:r>
              <a:rPr lang="cs-CZ" sz="1600" dirty="0" smtClean="0"/>
              <a:t>)</a:t>
            </a:r>
            <a:endParaRPr lang="de-DE" sz="1600" b="1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17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4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de-DE" sz="39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Regelungen zur Arbeitszeit</a:t>
            </a:r>
            <a:endParaRPr lang="de-DE" sz="3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35696" y="1772816"/>
            <a:ext cx="6480720" cy="4680520"/>
          </a:xfr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bg2">
                  <a:lumMod val="90000"/>
                  <a:tint val="44500"/>
                  <a:satMod val="160000"/>
                </a:schemeClr>
              </a:gs>
              <a:gs pos="100000">
                <a:schemeClr val="bg2">
                  <a:lumMod val="90000"/>
                  <a:tint val="23500"/>
                  <a:satMod val="160000"/>
                </a:schemeClr>
              </a:gs>
            </a:gsLst>
            <a:lin ang="13500000" scaled="1"/>
            <a:tileRect/>
          </a:gradFill>
        </p:spPr>
        <p:txBody>
          <a:bodyPr>
            <a:normAutofit lnSpcReduction="10000"/>
          </a:bodyPr>
          <a:lstStyle/>
          <a:p>
            <a:pPr indent="0" algn="ctr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400" dirty="0" smtClean="0"/>
              <a:t>die Betriebsvereinbarung * die Probezeit * der Dienstplan * der Nachtdienst * der Wochenenddienst * der Bereitschaftsdienst * dienstfrei * die</a:t>
            </a:r>
            <a:r>
              <a:rPr lang="cs-CZ" sz="2400" dirty="0" smtClean="0"/>
              <a:t> </a:t>
            </a:r>
            <a:r>
              <a:rPr lang="de-DE" sz="2400" dirty="0" smtClean="0"/>
              <a:t>Urlaubsplanung (Urlaub nehmen vs. Urlaub verfällt) * das laufende Kalenderjahr * die</a:t>
            </a:r>
            <a:r>
              <a:rPr lang="cs-CZ" sz="2400" dirty="0" smtClean="0"/>
              <a:t> </a:t>
            </a:r>
            <a:r>
              <a:rPr lang="de-DE" sz="2400" dirty="0" smtClean="0"/>
              <a:t>Überstunden </a:t>
            </a:r>
            <a:endParaRPr lang="cs-CZ" sz="2400" dirty="0" smtClean="0"/>
          </a:p>
          <a:p>
            <a:pPr indent="0" algn="ctr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de-DE" sz="2400" b="1" dirty="0" smtClean="0"/>
              <a:t>die</a:t>
            </a:r>
            <a:r>
              <a:rPr lang="cs-CZ" sz="2400" b="1" dirty="0" smtClean="0"/>
              <a:t> </a:t>
            </a:r>
            <a:r>
              <a:rPr lang="de-DE" sz="2400" b="1" dirty="0" smtClean="0"/>
              <a:t>Gleitzeit</a:t>
            </a:r>
            <a:r>
              <a:rPr lang="de-DE" sz="2400" dirty="0" smtClean="0"/>
              <a:t> (= System, bei dem die Beschäftigten den Beginn und das Ende der Arbeitszeit selbst bestimmen können) </a:t>
            </a:r>
            <a:endParaRPr lang="cs-CZ" sz="2400" dirty="0" smtClean="0"/>
          </a:p>
          <a:p>
            <a:pPr indent="0">
              <a:lnSpc>
                <a:spcPct val="120000"/>
              </a:lnSpc>
              <a:spcBef>
                <a:spcPct val="50000"/>
              </a:spcBef>
              <a:buClr>
                <a:srgbClr val="003366"/>
              </a:buClr>
              <a:buNone/>
            </a:pPr>
            <a:r>
              <a:rPr lang="cs-CZ" sz="1800" dirty="0" smtClean="0"/>
              <a:t>(</a:t>
            </a:r>
            <a:r>
              <a:rPr lang="cs-CZ" sz="1800" dirty="0" err="1" smtClean="0"/>
              <a:t>Wisemann</a:t>
            </a:r>
            <a:r>
              <a:rPr lang="cs-CZ" sz="1800" dirty="0" smtClean="0"/>
              <a:t> 2000:38)</a:t>
            </a:r>
            <a:endParaRPr lang="de-DE" sz="1800" dirty="0"/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81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7498080" cy="1584176"/>
          </a:xfrm>
          <a:blipFill>
            <a:blip r:embed="rId4"/>
            <a:tile tx="0" ty="0" sx="100000" sy="100000" flip="none" algn="tl"/>
          </a:blipFill>
        </p:spPr>
        <p:txBody>
          <a:bodyPr>
            <a:noAutofit/>
          </a:bodyPr>
          <a:lstStyle/>
          <a:p>
            <a:pPr marL="342900" indent="-342900" algn="ctr"/>
            <a:r>
              <a:rPr lang="de-DE" sz="2300" b="1" dirty="0" smtClean="0">
                <a:solidFill>
                  <a:srgbClr val="C00000"/>
                </a:solidFill>
              </a:rPr>
              <a:t>AUFGABE:</a:t>
            </a:r>
            <a:r>
              <a:rPr lang="de-DE" sz="2300" b="1" dirty="0" smtClean="0">
                <a:solidFill>
                  <a:srgbClr val="FF0000"/>
                </a:solidFill>
              </a:rPr>
              <a:t> </a:t>
            </a:r>
            <a:r>
              <a:rPr lang="de-DE" sz="2300" b="1" dirty="0" smtClean="0">
                <a:solidFill>
                  <a:schemeClr val="accent1">
                    <a:lumMod val="50000"/>
                  </a:schemeClr>
                </a:solidFill>
              </a:rPr>
              <a:t>Vervollständigen Sie die Liste unten mit folgenden Verben: </a:t>
            </a:r>
            <a:r>
              <a:rPr lang="cs-CZ" sz="2300" b="1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cs-CZ" sz="23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de-DE" sz="2300" b="1" dirty="0" smtClean="0">
                <a:solidFill>
                  <a:srgbClr val="C00000"/>
                </a:solidFill>
              </a:rPr>
              <a:t>* </a:t>
            </a:r>
            <a:r>
              <a:rPr lang="de-DE" sz="1800" b="1" dirty="0" smtClean="0">
                <a:solidFill>
                  <a:srgbClr val="C00000"/>
                </a:solidFill>
              </a:rPr>
              <a:t>entwickeln</a:t>
            </a:r>
            <a:r>
              <a:rPr lang="cs-CZ" sz="1800" b="1" dirty="0" smtClean="0">
                <a:solidFill>
                  <a:srgbClr val="C00000"/>
                </a:solidFill>
              </a:rPr>
              <a:t> </a:t>
            </a:r>
            <a:r>
              <a:rPr lang="de-DE" sz="1800" b="1" dirty="0" smtClean="0">
                <a:solidFill>
                  <a:srgbClr val="C00000"/>
                </a:solidFill>
              </a:rPr>
              <a:t>* zusammenarbeiten * umgehen * tragen * erkennen * beurteilen * überzeugen * treffen</a:t>
            </a:r>
            <a:endParaRPr lang="de-DE" sz="1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844824"/>
            <a:ext cx="7890080" cy="4752528"/>
          </a:xfrm>
        </p:spPr>
        <p:txBody>
          <a:bodyPr>
            <a:normAutofit fontScale="92500" lnSpcReduction="20000"/>
          </a:bodyPr>
          <a:lstStyle/>
          <a:p>
            <a:pPr marL="82296" indent="0">
              <a:lnSpc>
                <a:spcPct val="120000"/>
              </a:lnSpc>
              <a:buClrTx/>
              <a:buNone/>
            </a:pPr>
            <a:endParaRPr lang="cs-CZ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cs-CZ" sz="2100" dirty="0" smtClean="0"/>
              <a:t>1. </a:t>
            </a:r>
            <a:r>
              <a:rPr lang="de-DE" sz="2100" b="1" dirty="0" smtClean="0">
                <a:solidFill>
                  <a:srgbClr val="007E39"/>
                </a:solidFill>
              </a:rPr>
              <a:t>mit anderen im Team ……………………………..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2. </a:t>
            </a:r>
            <a:r>
              <a:rPr lang="de-DE" sz="2100" b="1" dirty="0" smtClean="0">
                <a:solidFill>
                  <a:srgbClr val="007E39"/>
                </a:solidFill>
              </a:rPr>
              <a:t>Entscheidungen ……………………………..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3. </a:t>
            </a:r>
            <a:r>
              <a:rPr lang="de-DE" sz="2100" b="1" dirty="0" smtClean="0">
                <a:solidFill>
                  <a:srgbClr val="007E39"/>
                </a:solidFill>
              </a:rPr>
              <a:t>Probleme ……………………….. und Lösungen finden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4</a:t>
            </a:r>
            <a:r>
              <a:rPr lang="de-DE" sz="2100" b="1" dirty="0" smtClean="0">
                <a:solidFill>
                  <a:srgbClr val="00B050"/>
                </a:solidFill>
              </a:rPr>
              <a:t>. </a:t>
            </a:r>
            <a:r>
              <a:rPr lang="de-DE" sz="2100" b="1" dirty="0" smtClean="0">
                <a:solidFill>
                  <a:srgbClr val="007E39"/>
                </a:solidFill>
              </a:rPr>
              <a:t>Verantwortung ……………………………..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5. </a:t>
            </a:r>
            <a:r>
              <a:rPr lang="de-DE" sz="2100" b="1" dirty="0" smtClean="0">
                <a:solidFill>
                  <a:srgbClr val="007E39"/>
                </a:solidFill>
              </a:rPr>
              <a:t>Eigeninitiative ……………………………..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6. </a:t>
            </a:r>
            <a:r>
              <a:rPr lang="de-DE" sz="2100" b="1" dirty="0" smtClean="0">
                <a:solidFill>
                  <a:srgbClr val="007E39"/>
                </a:solidFill>
              </a:rPr>
              <a:t>mit anderen im Team ……………………………..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7. </a:t>
            </a:r>
            <a:r>
              <a:rPr lang="de-DE" sz="2100" b="1" dirty="0" smtClean="0">
                <a:solidFill>
                  <a:srgbClr val="007E39"/>
                </a:solidFill>
              </a:rPr>
              <a:t>Ergebnisse kompetent ……………………………..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100" dirty="0" smtClean="0"/>
              <a:t>8. </a:t>
            </a:r>
            <a:r>
              <a:rPr lang="de-DE" sz="2100" b="1" dirty="0" smtClean="0">
                <a:solidFill>
                  <a:srgbClr val="007E39"/>
                </a:solidFill>
              </a:rPr>
              <a:t>andere Menschen (Kunden, Klienten) ……………………</a:t>
            </a:r>
            <a:endParaRPr lang="de-DE" sz="2100" dirty="0" smtClean="0"/>
          </a:p>
          <a:p>
            <a:pPr marL="82296" indent="0">
              <a:lnSpc>
                <a:spcPct val="120000"/>
              </a:lnSpc>
              <a:buClrTx/>
              <a:buNone/>
            </a:pPr>
            <a:endParaRPr lang="cs-CZ" sz="2400" b="1" dirty="0" smtClean="0">
              <a:solidFill>
                <a:srgbClr val="7030A0"/>
              </a:solidFill>
            </a:endParaRPr>
          </a:p>
          <a:p>
            <a:pPr marL="82296" indent="0">
              <a:lnSpc>
                <a:spcPct val="120000"/>
              </a:lnSpc>
              <a:buClrTx/>
              <a:buNone/>
            </a:pPr>
            <a:r>
              <a:rPr lang="de-DE" sz="2400" b="1" dirty="0" smtClean="0">
                <a:solidFill>
                  <a:srgbClr val="7030A0"/>
                </a:solidFill>
              </a:rPr>
              <a:t>Sprechen Sie über Ihren Studentenjob! Welche Fähigkeiten haben Sie in dem Beruf gebraucht?</a:t>
            </a:r>
            <a:endParaRPr lang="de-DE" sz="2400" b="1" dirty="0">
              <a:solidFill>
                <a:srgbClr val="7030A0"/>
              </a:solidFill>
            </a:endParaRPr>
          </a:p>
        </p:txBody>
      </p:sp>
      <p:pic>
        <p:nvPicPr>
          <p:cNvPr id="4" name="Zvuk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652120" y="764704"/>
            <a:ext cx="3312368" cy="4320480"/>
          </a:xfrm>
        </p:spPr>
        <p:txBody>
          <a:bodyPr/>
          <a:lstStyle/>
          <a:p>
            <a:r>
              <a:rPr lang="cs-CZ" sz="1700" dirty="0" smtClean="0">
                <a:solidFill>
                  <a:schemeClr val="tx1"/>
                </a:solidFill>
              </a:rPr>
              <a:t>LITERATUR:</a:t>
            </a:r>
            <a:r>
              <a:rPr lang="cs-CZ" sz="1700" b="0" dirty="0" smtClean="0">
                <a:solidFill>
                  <a:schemeClr val="tx1"/>
                </a:solidFill>
              </a:rPr>
              <a:t/>
            </a:r>
            <a:br>
              <a:rPr lang="cs-CZ" sz="1700" b="0" dirty="0" smtClean="0">
                <a:solidFill>
                  <a:schemeClr val="tx1"/>
                </a:solidFill>
              </a:rPr>
            </a:br>
            <a:r>
              <a:rPr lang="cs-CZ" sz="1700" b="0" dirty="0" smtClean="0">
                <a:solidFill>
                  <a:schemeClr val="tx1"/>
                </a:solidFill>
              </a:rPr>
              <a:t/>
            </a:r>
            <a:br>
              <a:rPr lang="cs-CZ" sz="1700" b="0" dirty="0" smtClean="0">
                <a:solidFill>
                  <a:schemeClr val="tx1"/>
                </a:solidFill>
              </a:rPr>
            </a:br>
            <a:r>
              <a:rPr lang="cs-CZ" sz="1700" b="0" dirty="0" smtClean="0">
                <a:solidFill>
                  <a:schemeClr val="tx1"/>
                </a:solidFill>
              </a:rPr>
              <a:t>SCHROETER-BRAUSS, S. </a:t>
            </a:r>
            <a:r>
              <a:rPr lang="de-DE" sz="1700" b="0" dirty="0" smtClean="0">
                <a:solidFill>
                  <a:schemeClr val="tx1"/>
                </a:solidFill>
              </a:rPr>
              <a:t>(20</a:t>
            </a:r>
            <a:r>
              <a:rPr lang="cs-CZ" sz="1700" b="0" dirty="0" smtClean="0">
                <a:solidFill>
                  <a:schemeClr val="tx1"/>
                </a:solidFill>
              </a:rPr>
              <a:t>12</a:t>
            </a:r>
            <a:r>
              <a:rPr lang="de-DE" sz="1700" b="0" dirty="0" smtClean="0">
                <a:solidFill>
                  <a:schemeClr val="tx1"/>
                </a:solidFill>
              </a:rPr>
              <a:t>): </a:t>
            </a:r>
            <a:r>
              <a:rPr lang="cs-CZ" sz="1700" b="0" i="1" dirty="0" smtClean="0">
                <a:solidFill>
                  <a:schemeClr val="tx1"/>
                </a:solidFill>
              </a:rPr>
              <a:t>Reálie Německa. Kultur </a:t>
            </a:r>
            <a:r>
              <a:rPr lang="de-DE" sz="1700" b="0" i="1" dirty="0" smtClean="0">
                <a:solidFill>
                  <a:schemeClr val="tx1"/>
                </a:solidFill>
              </a:rPr>
              <a:t>und Gesellschaft in Deutschland. </a:t>
            </a:r>
            <a:r>
              <a:rPr lang="cs-CZ" sz="1700" b="0" dirty="0" smtClean="0">
                <a:solidFill>
                  <a:schemeClr val="tx1"/>
                </a:solidFill>
              </a:rPr>
              <a:t>Plzeň</a:t>
            </a:r>
            <a:r>
              <a:rPr lang="de-DE" sz="1700" b="0" dirty="0" smtClean="0">
                <a:solidFill>
                  <a:schemeClr val="tx1"/>
                </a:solidFill>
              </a:rPr>
              <a:t>, </a:t>
            </a:r>
            <a:r>
              <a:rPr lang="cs-CZ" sz="1700" b="0" dirty="0" smtClean="0">
                <a:solidFill>
                  <a:schemeClr val="tx1"/>
                </a:solidFill>
              </a:rPr>
              <a:t>Fraus</a:t>
            </a:r>
            <a:r>
              <a:rPr lang="de-DE" sz="1700" b="0" dirty="0" smtClean="0">
                <a:solidFill>
                  <a:schemeClr val="tx1"/>
                </a:solidFill>
              </a:rPr>
              <a:t>.</a:t>
            </a:r>
            <a:br>
              <a:rPr lang="de-DE" sz="1700" b="0" dirty="0" smtClean="0">
                <a:solidFill>
                  <a:schemeClr val="tx1"/>
                </a:solidFill>
              </a:rPr>
            </a:br>
            <a:r>
              <a:rPr lang="de-DE" sz="1700" b="0" dirty="0" smtClean="0">
                <a:solidFill>
                  <a:schemeClr val="tx1"/>
                </a:solidFill>
              </a:rPr>
              <a:t/>
            </a:r>
            <a:br>
              <a:rPr lang="de-DE" sz="1700" b="0" dirty="0" smtClean="0">
                <a:solidFill>
                  <a:schemeClr val="tx1"/>
                </a:solidFill>
              </a:rPr>
            </a:br>
            <a:r>
              <a:rPr lang="cs-CZ" sz="1700" b="0" dirty="0" smtClean="0">
                <a:solidFill>
                  <a:schemeClr val="tx1"/>
                </a:solidFill>
              </a:rPr>
              <a:t>VÁVRA</a:t>
            </a:r>
            <a:r>
              <a:rPr lang="de-DE" sz="1700" b="0" dirty="0" smtClean="0">
                <a:solidFill>
                  <a:schemeClr val="tx1"/>
                </a:solidFill>
              </a:rPr>
              <a:t>, </a:t>
            </a:r>
            <a:r>
              <a:rPr lang="cs-CZ" sz="1700" b="0" dirty="0">
                <a:solidFill>
                  <a:schemeClr val="tx1"/>
                </a:solidFill>
              </a:rPr>
              <a:t>Z</a:t>
            </a:r>
            <a:r>
              <a:rPr lang="de-DE" sz="1700" b="0" dirty="0" smtClean="0">
                <a:solidFill>
                  <a:schemeClr val="tx1"/>
                </a:solidFill>
              </a:rPr>
              <a:t>. (20</a:t>
            </a:r>
            <a:r>
              <a:rPr lang="cs-CZ" sz="1700" b="0" dirty="0" smtClean="0">
                <a:solidFill>
                  <a:schemeClr val="tx1"/>
                </a:solidFill>
              </a:rPr>
              <a:t>20</a:t>
            </a:r>
            <a:r>
              <a:rPr lang="de-DE" sz="1700" b="0" dirty="0" smtClean="0">
                <a:solidFill>
                  <a:schemeClr val="tx1"/>
                </a:solidFill>
              </a:rPr>
              <a:t>): </a:t>
            </a:r>
            <a:r>
              <a:rPr lang="cs-CZ" sz="1700" b="0" i="1" dirty="0" smtClean="0">
                <a:solidFill>
                  <a:schemeClr val="tx1"/>
                </a:solidFill>
              </a:rPr>
              <a:t>Hospodářská němčina (nejen) pro bakaláře</a:t>
            </a:r>
            <a:r>
              <a:rPr lang="de-DE" sz="1700" b="0" i="1" dirty="0" smtClean="0">
                <a:solidFill>
                  <a:schemeClr val="tx1"/>
                </a:solidFill>
              </a:rPr>
              <a:t>. </a:t>
            </a:r>
            <a:r>
              <a:rPr lang="cs-CZ" sz="1700" b="0" dirty="0" smtClean="0">
                <a:solidFill>
                  <a:schemeClr val="tx1"/>
                </a:solidFill>
              </a:rPr>
              <a:t>Plzeň, Západočeská univerzita</a:t>
            </a:r>
            <a:r>
              <a:rPr lang="de-DE" sz="1700" b="0" dirty="0" smtClean="0">
                <a:solidFill>
                  <a:schemeClr val="tx1"/>
                </a:solidFill>
              </a:rPr>
              <a:t>.</a:t>
            </a:r>
            <a:br>
              <a:rPr lang="de-DE" sz="1700" b="0" dirty="0" smtClean="0">
                <a:solidFill>
                  <a:schemeClr val="tx1"/>
                </a:solidFill>
              </a:rPr>
            </a:br>
            <a:r>
              <a:rPr lang="de-DE" sz="1700" b="0" dirty="0" smtClean="0">
                <a:solidFill>
                  <a:schemeClr val="tx1"/>
                </a:solidFill>
              </a:rPr>
              <a:t/>
            </a:r>
            <a:br>
              <a:rPr lang="de-DE" sz="1700" b="0" dirty="0" smtClean="0">
                <a:solidFill>
                  <a:schemeClr val="tx1"/>
                </a:solidFill>
              </a:rPr>
            </a:br>
            <a:r>
              <a:rPr lang="de-DE" sz="1700" b="0" dirty="0" smtClean="0">
                <a:solidFill>
                  <a:schemeClr val="tx1"/>
                </a:solidFill>
              </a:rPr>
              <a:t>W</a:t>
            </a:r>
            <a:r>
              <a:rPr lang="cs-CZ" sz="1700" b="0" dirty="0" smtClean="0">
                <a:solidFill>
                  <a:schemeClr val="tx1"/>
                </a:solidFill>
              </a:rPr>
              <a:t>ISEMANN, C. (2000). </a:t>
            </a:r>
            <a:r>
              <a:rPr lang="de-DE" sz="1700" b="0" i="1" dirty="0" smtClean="0">
                <a:solidFill>
                  <a:schemeClr val="tx1"/>
                </a:solidFill>
              </a:rPr>
              <a:t>Unternehmen Deutsch. Arbeitsheft. </a:t>
            </a:r>
            <a:r>
              <a:rPr lang="de-DE" sz="1700" b="0" dirty="0" smtClean="0">
                <a:solidFill>
                  <a:schemeClr val="tx1"/>
                </a:solidFill>
              </a:rPr>
              <a:t>London, </a:t>
            </a:r>
            <a:r>
              <a:rPr lang="en-US" sz="1700" b="0" noProof="1" smtClean="0">
                <a:solidFill>
                  <a:schemeClr val="tx1"/>
                </a:solidFill>
              </a:rPr>
              <a:t>Chancerel</a:t>
            </a:r>
            <a:r>
              <a:rPr lang="de-DE" sz="1700" b="0" dirty="0" smtClean="0">
                <a:solidFill>
                  <a:schemeClr val="tx1"/>
                </a:solidFill>
              </a:rPr>
              <a:t> International Publishers Ltd.</a:t>
            </a:r>
            <a:endParaRPr lang="de-DE" sz="1700" b="0" dirty="0">
              <a:solidFill>
                <a:schemeClr val="tx1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860648"/>
          </a:xfrm>
        </p:spPr>
        <p:txBody>
          <a:bodyPr>
            <a:normAutofit/>
          </a:bodyPr>
          <a:lstStyle/>
          <a:p>
            <a:r>
              <a:rPr lang="de-DE" sz="2200" b="1" dirty="0" smtClean="0">
                <a:solidFill>
                  <a:srgbClr val="0070C0"/>
                </a:solidFill>
              </a:rPr>
              <a:t>Danke für Ihre Aufmerksamkeit</a:t>
            </a:r>
            <a:r>
              <a:rPr lang="cs-CZ" sz="2200" b="1" dirty="0" smtClean="0">
                <a:solidFill>
                  <a:srgbClr val="0070C0"/>
                </a:solidFill>
              </a:rPr>
              <a:t>!</a:t>
            </a:r>
            <a:endParaRPr lang="de-DE" sz="2200" b="1" dirty="0">
              <a:solidFill>
                <a:srgbClr val="0070C0"/>
              </a:solidFill>
            </a:endParaRPr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27" b="4627"/>
          <a:stretch>
            <a:fillRect/>
          </a:stretch>
        </p:blipFill>
        <p:spPr/>
      </p:pic>
      <p:pic>
        <p:nvPicPr>
          <p:cNvPr id="2" name="Zvuk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24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1850</TotalTime>
  <Words>385</Words>
  <Application>Microsoft Office PowerPoint</Application>
  <PresentationFormat>Předvádění na obrazovce (4:3)</PresentationFormat>
  <Paragraphs>77</Paragraphs>
  <Slides>8</Slides>
  <Notes>0</Notes>
  <HiddenSlides>0</HiddenSlides>
  <MMClips>8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AUSBILDUNG  UND BERUFSEINSTIEG KGS/KPN2  Ing. Zdeněk Vávra, Ph.D., Westböhmische Universität in Plzeň</vt:lpstr>
      <vt:lpstr>Eingriffe in den Bildungssektor</vt:lpstr>
      <vt:lpstr>Duale Ausbildung in der BRD </vt:lpstr>
      <vt:lpstr>Themen im Hochschulwesen Seit langem diskutiert man über die Qualität der Universitäten, über die Verteilung der Kosten und über eventuelle Studiengebühren.</vt:lpstr>
      <vt:lpstr>Auf der Arbeitssuche</vt:lpstr>
      <vt:lpstr>Regelungen zur Arbeitszeit</vt:lpstr>
      <vt:lpstr>AUFGABE: Vervollständigen Sie die Liste unten mit folgenden Verben:  * entwickeln * zusammenarbeiten * umgehen * tragen * erkennen * beurteilen * überzeugen * treffen</vt:lpstr>
      <vt:lpstr>LITERATUR:  SCHROETER-BRAUSS, S. (2012): Reálie Německa. Kultur und Gesellschaft in Deutschland. Plzeň, Fraus.  VÁVRA, Z. (2020): Hospodářská němčina (nejen) pro bakaláře. Plzeň, Západočeská univerzita.  WISEMANN, C. (2000). Unternehmen Deutsch. Arbeitsheft. London, Chancerel International Publishers Ltd.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PŘÍNOS KONCEPTU RUDOLFA STEINERA K ROZVOJI ČINNOSTNÍHO VYUČOVÁNÍ</dc:title>
  <dc:creator>Zdeněk Vávra</dc:creator>
  <cp:lastModifiedBy>Vavra</cp:lastModifiedBy>
  <cp:revision>173</cp:revision>
  <cp:lastPrinted>2021-02-25T17:07:19Z</cp:lastPrinted>
  <dcterms:created xsi:type="dcterms:W3CDTF">2011-03-31T11:23:57Z</dcterms:created>
  <dcterms:modified xsi:type="dcterms:W3CDTF">2021-02-25T17:40:46Z</dcterms:modified>
</cp:coreProperties>
</file>