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9" d="100"/>
          <a:sy n="19" d="100"/>
        </p:scale>
        <p:origin x="4248" y="3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989952" y="1016990"/>
            <a:ext cx="7179733"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990600" y="1009650"/>
            <a:ext cx="7179733"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769521" y="702069"/>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7855433" y="749720"/>
            <a:ext cx="566928" cy="566928"/>
          </a:xfrm>
          <a:prstGeom prst="rect">
            <a:avLst/>
          </a:prstGeom>
          <a:noFill/>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cs-CZ" smtClean="0"/>
              <a:t>Kliknutím lze upravit styl.</a:t>
            </a:r>
            <a:endParaRPr lang="en-US"/>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en-US" dirty="0"/>
          </a:p>
        </p:txBody>
      </p:sp>
      <p:sp>
        <p:nvSpPr>
          <p:cNvPr id="4" name="Date Placeholder 3"/>
          <p:cNvSpPr>
            <a:spLocks noGrp="1"/>
          </p:cNvSpPr>
          <p:nvPr>
            <p:ph type="dt" sz="half" idx="10"/>
          </p:nvPr>
        </p:nvSpPr>
        <p:spPr>
          <a:xfrm>
            <a:off x="6770676" y="5357592"/>
            <a:ext cx="1213821" cy="365125"/>
          </a:xfrm>
        </p:spPr>
        <p:txBody>
          <a:bodyPr/>
          <a:lstStyle/>
          <a:p>
            <a:fld id="{3AA569E3-A3B6-44DF-9E7C-2BF479E1B6C5}" type="datetimeFigureOut">
              <a:rPr lang="cs-CZ" smtClean="0"/>
              <a:t>20.4.2018</a:t>
            </a:fld>
            <a:endParaRPr lang="cs-CZ"/>
          </a:p>
        </p:txBody>
      </p:sp>
      <p:sp>
        <p:nvSpPr>
          <p:cNvPr id="5" name="Footer Placeholder 4"/>
          <p:cNvSpPr>
            <a:spLocks noGrp="1"/>
          </p:cNvSpPr>
          <p:nvPr>
            <p:ph type="ftr" sz="quarter" idx="11"/>
          </p:nvPr>
        </p:nvSpPr>
        <p:spPr>
          <a:xfrm>
            <a:off x="1174044" y="5357592"/>
            <a:ext cx="5034845" cy="365125"/>
          </a:xfrm>
        </p:spPr>
        <p:txBody>
          <a:bodyPr/>
          <a:lstStyle/>
          <a:p>
            <a:endParaRPr lang="cs-CZ"/>
          </a:p>
        </p:txBody>
      </p:sp>
      <p:sp>
        <p:nvSpPr>
          <p:cNvPr id="6" name="Slide Number Placeholder 5"/>
          <p:cNvSpPr>
            <a:spLocks noGrp="1"/>
          </p:cNvSpPr>
          <p:nvPr>
            <p:ph type="sldNum" sz="quarter" idx="12"/>
          </p:nvPr>
        </p:nvSpPr>
        <p:spPr>
          <a:xfrm>
            <a:off x="6213930" y="5357592"/>
            <a:ext cx="554023" cy="365125"/>
          </a:xfrm>
        </p:spPr>
        <p:txBody>
          <a:bodyPr/>
          <a:lstStyle>
            <a:lvl1pPr algn="ctr">
              <a:defRPr/>
            </a:lvl1pPr>
          </a:lstStyle>
          <a:p>
            <a:fld id="{B3F17E49-8059-44E6-BC20-80F865E3B210}" type="slidenum">
              <a:rPr lang="cs-CZ" smtClean="0"/>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Content Placeholder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3AA569E3-A3B6-44DF-9E7C-2BF479E1B6C5}" type="datetimeFigureOut">
              <a:rPr lang="cs-CZ" smtClean="0"/>
              <a:t>20.4.2018</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B3F17E49-8059-44E6-BC20-80F865E3B210}" type="slidenum">
              <a:rPr lang="cs-CZ" smtClean="0"/>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cs-CZ" smtClean="0"/>
              <a:t>Kliknutím lze upravit styl.</a:t>
            </a:r>
            <a:endParaRPr lang="en-US" dirty="0"/>
          </a:p>
        </p:txBody>
      </p:sp>
      <p:sp>
        <p:nvSpPr>
          <p:cNvPr id="3" name="Text Placeholder 2"/>
          <p:cNvSpPr>
            <a:spLocks noGrp="1"/>
          </p:cNvSpPr>
          <p:nvPr>
            <p:ph type="body" idx="1"/>
          </p:nvPr>
        </p:nvSpPr>
        <p:spPr>
          <a:xfrm>
            <a:off x="1456267" y="3725334"/>
            <a:ext cx="6231467"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3AA569E3-A3B6-44DF-9E7C-2BF479E1B6C5}" type="datetimeFigureOut">
              <a:rPr lang="cs-CZ" smtClean="0"/>
              <a:t>20.4.2018</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B3F17E49-8059-44E6-BC20-80F865E3B210}" type="slidenum">
              <a:rPr lang="cs-CZ" smtClean="0"/>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5" name="Date Placeholder 4"/>
          <p:cNvSpPr>
            <a:spLocks noGrp="1"/>
          </p:cNvSpPr>
          <p:nvPr>
            <p:ph type="dt" sz="half" idx="10"/>
          </p:nvPr>
        </p:nvSpPr>
        <p:spPr/>
        <p:txBody>
          <a:bodyPr/>
          <a:lstStyle/>
          <a:p>
            <a:fld id="{3AA569E3-A3B6-44DF-9E7C-2BF479E1B6C5}" type="datetimeFigureOut">
              <a:rPr lang="cs-CZ" smtClean="0"/>
              <a:t>20.4.2018</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B3F17E49-8059-44E6-BC20-80F865E3B210}" type="slidenum">
              <a:rPr lang="cs-CZ" smtClean="0"/>
              <a:t>‹#›</a:t>
            </a:fld>
            <a:endParaRPr lang="cs-CZ"/>
          </a:p>
        </p:txBody>
      </p:sp>
      <p:sp>
        <p:nvSpPr>
          <p:cNvPr id="9" name="Content Placeholder 8"/>
          <p:cNvSpPr>
            <a:spLocks noGrp="1"/>
          </p:cNvSpPr>
          <p:nvPr>
            <p:ph sz="quarter" idx="13"/>
          </p:nvPr>
        </p:nvSpPr>
        <p:spPr>
          <a:xfrm>
            <a:off x="1298448" y="2121407"/>
            <a:ext cx="3200400" cy="3602736"/>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11" name="Content Placeholder 10"/>
          <p:cNvSpPr>
            <a:spLocks noGrp="1"/>
          </p:cNvSpPr>
          <p:nvPr>
            <p:ph sz="quarter" idx="14"/>
          </p:nvPr>
        </p:nvSpPr>
        <p:spPr>
          <a:xfrm>
            <a:off x="4663440" y="2119313"/>
            <a:ext cx="3200400" cy="3605212"/>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s-CZ" smtClean="0"/>
              <a:t>Kliknutím lze upravit styl.</a:t>
            </a:r>
            <a:endParaRPr lang="en-US"/>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7" name="Date Placeholder 6"/>
          <p:cNvSpPr>
            <a:spLocks noGrp="1"/>
          </p:cNvSpPr>
          <p:nvPr>
            <p:ph type="dt" sz="half" idx="10"/>
          </p:nvPr>
        </p:nvSpPr>
        <p:spPr/>
        <p:txBody>
          <a:bodyPr/>
          <a:lstStyle/>
          <a:p>
            <a:fld id="{3AA569E3-A3B6-44DF-9E7C-2BF479E1B6C5}" type="datetimeFigureOut">
              <a:rPr lang="cs-CZ" smtClean="0"/>
              <a:t>20.4.2018</a:t>
            </a:fld>
            <a:endParaRPr lang="cs-CZ"/>
          </a:p>
        </p:txBody>
      </p:sp>
      <p:sp>
        <p:nvSpPr>
          <p:cNvPr id="8" name="Footer Placeholder 7"/>
          <p:cNvSpPr>
            <a:spLocks noGrp="1"/>
          </p:cNvSpPr>
          <p:nvPr>
            <p:ph type="ftr" sz="quarter" idx="11"/>
          </p:nvPr>
        </p:nvSpPr>
        <p:spPr/>
        <p:txBody>
          <a:bodyPr/>
          <a:lstStyle/>
          <a:p>
            <a:endParaRPr lang="cs-CZ"/>
          </a:p>
        </p:txBody>
      </p:sp>
      <p:sp>
        <p:nvSpPr>
          <p:cNvPr id="9" name="Slide Number Placeholder 8"/>
          <p:cNvSpPr>
            <a:spLocks noGrp="1"/>
          </p:cNvSpPr>
          <p:nvPr>
            <p:ph type="sldNum" sz="quarter" idx="12"/>
          </p:nvPr>
        </p:nvSpPr>
        <p:spPr/>
        <p:txBody>
          <a:bodyPr/>
          <a:lstStyle/>
          <a:p>
            <a:fld id="{B3F17E49-8059-44E6-BC20-80F865E3B210}" type="slidenum">
              <a:rPr lang="cs-CZ" smtClean="0"/>
              <a:t>‹#›</a:t>
            </a:fld>
            <a:endParaRPr lang="cs-CZ"/>
          </a:p>
        </p:txBody>
      </p:sp>
      <p:sp>
        <p:nvSpPr>
          <p:cNvPr id="11" name="Content Placeholder 10"/>
          <p:cNvSpPr>
            <a:spLocks noGrp="1"/>
          </p:cNvSpPr>
          <p:nvPr>
            <p:ph sz="quarter" idx="13"/>
          </p:nvPr>
        </p:nvSpPr>
        <p:spPr>
          <a:xfrm>
            <a:off x="1298448" y="2944368"/>
            <a:ext cx="3227832" cy="2779776"/>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Date Placeholder 2"/>
          <p:cNvSpPr>
            <a:spLocks noGrp="1"/>
          </p:cNvSpPr>
          <p:nvPr>
            <p:ph type="dt" sz="half" idx="10"/>
          </p:nvPr>
        </p:nvSpPr>
        <p:spPr/>
        <p:txBody>
          <a:bodyPr/>
          <a:lstStyle/>
          <a:p>
            <a:fld id="{3AA569E3-A3B6-44DF-9E7C-2BF479E1B6C5}" type="datetimeFigureOut">
              <a:rPr lang="cs-CZ" smtClean="0"/>
              <a:t>20.4.2018</a:t>
            </a:fld>
            <a:endParaRPr lang="cs-CZ"/>
          </a:p>
        </p:txBody>
      </p:sp>
      <p:sp>
        <p:nvSpPr>
          <p:cNvPr id="4" name="Footer Placeholder 3"/>
          <p:cNvSpPr>
            <a:spLocks noGrp="1"/>
          </p:cNvSpPr>
          <p:nvPr>
            <p:ph type="ftr" sz="quarter" idx="11"/>
          </p:nvPr>
        </p:nvSpPr>
        <p:spPr/>
        <p:txBody>
          <a:bodyPr/>
          <a:lstStyle/>
          <a:p>
            <a:endParaRPr lang="cs-CZ"/>
          </a:p>
        </p:txBody>
      </p:sp>
      <p:sp>
        <p:nvSpPr>
          <p:cNvPr id="5" name="Slide Number Placeholder 4"/>
          <p:cNvSpPr>
            <a:spLocks noGrp="1"/>
          </p:cNvSpPr>
          <p:nvPr>
            <p:ph type="sldNum" sz="quarter" idx="12"/>
          </p:nvPr>
        </p:nvSpPr>
        <p:spPr/>
        <p:txBody>
          <a:bodyPr/>
          <a:lstStyle/>
          <a:p>
            <a:fld id="{B3F17E49-8059-44E6-BC20-80F865E3B210}" type="slidenum">
              <a:rPr lang="cs-CZ" smtClean="0"/>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A569E3-A3B6-44DF-9E7C-2BF479E1B6C5}" type="datetimeFigureOut">
              <a:rPr lang="cs-CZ" smtClean="0"/>
              <a:t>20.4.2018</a:t>
            </a:fld>
            <a:endParaRPr lang="cs-CZ"/>
          </a:p>
        </p:txBody>
      </p:sp>
      <p:sp>
        <p:nvSpPr>
          <p:cNvPr id="3" name="Footer Placeholder 2"/>
          <p:cNvSpPr>
            <a:spLocks noGrp="1"/>
          </p:cNvSpPr>
          <p:nvPr>
            <p:ph type="ftr" sz="quarter" idx="11"/>
          </p:nvPr>
        </p:nvSpPr>
        <p:spPr/>
        <p:txBody>
          <a:bodyPr/>
          <a:lstStyle/>
          <a:p>
            <a:endParaRPr lang="cs-CZ"/>
          </a:p>
        </p:txBody>
      </p:sp>
      <p:sp>
        <p:nvSpPr>
          <p:cNvPr id="4" name="Slide Number Placeholder 3"/>
          <p:cNvSpPr>
            <a:spLocks noGrp="1"/>
          </p:cNvSpPr>
          <p:nvPr>
            <p:ph type="sldNum" sz="quarter" idx="12"/>
          </p:nvPr>
        </p:nvSpPr>
        <p:spPr/>
        <p:txBody>
          <a:bodyPr/>
          <a:lstStyle/>
          <a:p>
            <a:fld id="{B3F17E49-8059-44E6-BC20-80F865E3B210}"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Freeform 1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rot="60000">
            <a:off x="4471416" y="603504"/>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rot="21540000">
            <a:off x="749808" y="576072"/>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cs-CZ" smtClean="0"/>
              <a:t>Kliknutím lze upravit styl.</a:t>
            </a:r>
            <a:endParaRPr lang="en-US"/>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a:xfrm rot="60000">
            <a:off x="6341698" y="5885672"/>
            <a:ext cx="1213821" cy="365125"/>
          </a:xfrm>
        </p:spPr>
        <p:txBody>
          <a:bodyPr/>
          <a:lstStyle/>
          <a:p>
            <a:fld id="{3AA569E3-A3B6-44DF-9E7C-2BF479E1B6C5}" type="datetimeFigureOut">
              <a:rPr lang="cs-CZ" smtClean="0"/>
              <a:t>20.4.2018</a:t>
            </a:fld>
            <a:endParaRPr lang="cs-CZ"/>
          </a:p>
        </p:txBody>
      </p:sp>
      <p:sp>
        <p:nvSpPr>
          <p:cNvPr id="6" name="Footer Placeholder 5"/>
          <p:cNvSpPr>
            <a:spLocks noGrp="1"/>
          </p:cNvSpPr>
          <p:nvPr>
            <p:ph type="ftr" sz="quarter" idx="11"/>
          </p:nvPr>
        </p:nvSpPr>
        <p:spPr>
          <a:xfrm rot="-60000">
            <a:off x="914554" y="5829261"/>
            <a:ext cx="3522607" cy="365125"/>
          </a:xfrm>
        </p:spPr>
        <p:txBody>
          <a:bodyPr/>
          <a:lstStyle/>
          <a:p>
            <a:endParaRPr lang="cs-CZ"/>
          </a:p>
        </p:txBody>
      </p:sp>
      <p:sp>
        <p:nvSpPr>
          <p:cNvPr id="7" name="Slide Number Placeholder 6"/>
          <p:cNvSpPr>
            <a:spLocks noGrp="1"/>
          </p:cNvSpPr>
          <p:nvPr>
            <p:ph type="sldNum" sz="quarter" idx="12"/>
          </p:nvPr>
        </p:nvSpPr>
        <p:spPr>
          <a:xfrm rot="60000">
            <a:off x="7557313" y="5896961"/>
            <a:ext cx="554023" cy="365125"/>
          </a:xfrm>
        </p:spPr>
        <p:txBody>
          <a:bodyPr/>
          <a:lstStyle/>
          <a:p>
            <a:fld id="{B3F17E49-8059-44E6-BC20-80F865E3B210}" type="slidenum">
              <a:rPr lang="cs-CZ" smtClean="0"/>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Freeform 3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5058" y="575769"/>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rot="60000">
            <a:off x="4464768" y="603920"/>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cs-CZ" smtClean="0"/>
              <a:t>Kliknutím lze upravit styl.</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lang="en-US"/>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a:xfrm rot="60000">
            <a:off x="6345936" y="5888737"/>
            <a:ext cx="1213821" cy="365125"/>
          </a:xfrm>
        </p:spPr>
        <p:txBody>
          <a:bodyPr/>
          <a:lstStyle/>
          <a:p>
            <a:fld id="{3AA569E3-A3B6-44DF-9E7C-2BF479E1B6C5}" type="datetimeFigureOut">
              <a:rPr lang="cs-CZ" smtClean="0"/>
              <a:t>20.4.2018</a:t>
            </a:fld>
            <a:endParaRPr lang="cs-CZ"/>
          </a:p>
        </p:txBody>
      </p:sp>
      <p:sp>
        <p:nvSpPr>
          <p:cNvPr id="6" name="Footer Placeholder 5"/>
          <p:cNvSpPr>
            <a:spLocks noGrp="1"/>
          </p:cNvSpPr>
          <p:nvPr>
            <p:ph type="ftr" sz="quarter" idx="11"/>
          </p:nvPr>
        </p:nvSpPr>
        <p:spPr>
          <a:xfrm rot="-60000">
            <a:off x="914569" y="5831037"/>
            <a:ext cx="3319043" cy="365125"/>
          </a:xfrm>
        </p:spPr>
        <p:txBody>
          <a:bodyPr/>
          <a:lstStyle/>
          <a:p>
            <a:endParaRPr lang="cs-CZ"/>
          </a:p>
        </p:txBody>
      </p:sp>
      <p:sp>
        <p:nvSpPr>
          <p:cNvPr id="7" name="Slide Number Placeholder 6"/>
          <p:cNvSpPr>
            <a:spLocks noGrp="1"/>
          </p:cNvSpPr>
          <p:nvPr>
            <p:ph type="sldNum" sz="quarter" idx="12"/>
          </p:nvPr>
        </p:nvSpPr>
        <p:spPr>
          <a:xfrm rot="60000">
            <a:off x="7562089" y="5900026"/>
            <a:ext cx="554023" cy="365125"/>
          </a:xfrm>
        </p:spPr>
        <p:txBody>
          <a:bodyPr/>
          <a:lstStyle/>
          <a:p>
            <a:fld id="{B3F17E49-8059-44E6-BC20-80F865E3B210}" type="slidenum">
              <a:rPr lang="cs-CZ" smtClean="0"/>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Vertical Text Placeholder 2"/>
          <p:cNvSpPr>
            <a:spLocks noGrp="1"/>
          </p:cNvSpPr>
          <p:nvPr>
            <p:ph type="body" orient="vert" idx="1"/>
          </p:nvPr>
        </p:nvSpPr>
        <p:spPr/>
        <p:txBody>
          <a:bodyPr vert="eaVert" anchor="ct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3AA569E3-A3B6-44DF-9E7C-2BF479E1B6C5}" type="datetimeFigureOut">
              <a:rPr lang="cs-CZ" smtClean="0"/>
              <a:t>20.4.2018</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B3F17E49-8059-44E6-BC20-80F865E3B210}"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cs-CZ" smtClean="0"/>
              <a:t>Kliknutím lze upravit styl.</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3AA569E3-A3B6-44DF-9E7C-2BF479E1B6C5}" type="datetimeFigureOut">
              <a:rPr lang="cs-CZ" smtClean="0"/>
              <a:t>20.4.2018</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B3F17E49-8059-44E6-BC20-80F865E3B210}" type="slidenum">
              <a:rPr lang="cs-CZ" smtClean="0"/>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31520" y="575310"/>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31520" y="576072"/>
            <a:ext cx="7696200" cy="5715000"/>
          </a:xfrm>
          <a:prstGeom prst="rect">
            <a:avLst/>
          </a:prstGeom>
          <a:blipFill dpi="0" rotWithShape="1">
            <a:blip r:embed="rId13"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14" cstate="print"/>
          <a:srcRect/>
          <a:stretch>
            <a:fillRect/>
          </a:stretch>
        </p:blipFill>
        <p:spPr bwMode="auto">
          <a:xfrm rot="1435684">
            <a:off x="543741" y="273091"/>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4" cstate="print"/>
          <a:srcRect/>
          <a:stretch>
            <a:fillRect/>
          </a:stretch>
        </p:blipFill>
        <p:spPr bwMode="auto">
          <a:xfrm rot="4096196">
            <a:off x="8115079" y="298163"/>
            <a:ext cx="566928" cy="566928"/>
          </a:xfrm>
          <a:prstGeom prst="rect">
            <a:avLst/>
          </a:prstGeom>
          <a:noFill/>
        </p:spPr>
      </p:pic>
      <p:sp>
        <p:nvSpPr>
          <p:cNvPr id="2" name="Title Placeholder 1"/>
          <p:cNvSpPr>
            <a:spLocks noGrp="1"/>
          </p:cNvSpPr>
          <p:nvPr>
            <p:ph type="title"/>
          </p:nvPr>
        </p:nvSpPr>
        <p:spPr>
          <a:xfrm>
            <a:off x="1095023" y="817582"/>
            <a:ext cx="6965245" cy="1202485"/>
          </a:xfrm>
          <a:prstGeom prst="rect">
            <a:avLst/>
          </a:prstGeom>
        </p:spPr>
        <p:txBody>
          <a:bodyPr vert="horz" lIns="91440" tIns="45720" rIns="91440" bIns="45720" rtlCol="0" anchor="ctr">
            <a:normAutofit/>
          </a:bodyPr>
          <a:lstStyle/>
          <a:p>
            <a:r>
              <a:rPr lang="cs-CZ" smtClean="0"/>
              <a:t>Kliknutím lze upravit styl.</a:t>
            </a:r>
            <a:endParaRPr lang="en-US" dirty="0"/>
          </a:p>
        </p:txBody>
      </p:sp>
      <p:sp>
        <p:nvSpPr>
          <p:cNvPr id="3" name="Text Placeholder 2"/>
          <p:cNvSpPr>
            <a:spLocks noGrp="1"/>
          </p:cNvSpPr>
          <p:nvPr>
            <p:ph type="body" idx="1"/>
          </p:nvPr>
        </p:nvSpPr>
        <p:spPr>
          <a:xfrm>
            <a:off x="1463040" y="2119257"/>
            <a:ext cx="6196405" cy="3603812"/>
          </a:xfrm>
          <a:prstGeom prst="rect">
            <a:avLst/>
          </a:prstGeom>
        </p:spPr>
        <p:txBody>
          <a:bodyPr vert="horz" lIns="91440" tIns="45720" rIns="91440" bIns="45720" rtlCol="0" anchor="t">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2"/>
          </p:nvPr>
        </p:nvSpPr>
        <p:spPr>
          <a:xfrm>
            <a:off x="6454588" y="5809152"/>
            <a:ext cx="1213821"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3AA569E3-A3B6-44DF-9E7C-2BF479E1B6C5}" type="datetimeFigureOut">
              <a:rPr lang="cs-CZ" smtClean="0"/>
              <a:t>20.4.2018</a:t>
            </a:fld>
            <a:endParaRPr lang="cs-CZ"/>
          </a:p>
        </p:txBody>
      </p:sp>
      <p:sp>
        <p:nvSpPr>
          <p:cNvPr id="5" name="Footer Placeholder 4"/>
          <p:cNvSpPr>
            <a:spLocks noGrp="1"/>
          </p:cNvSpPr>
          <p:nvPr>
            <p:ph type="ftr" sz="quarter" idx="3"/>
          </p:nvPr>
        </p:nvSpPr>
        <p:spPr>
          <a:xfrm>
            <a:off x="914401" y="5809152"/>
            <a:ext cx="5540188"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cs-CZ"/>
          </a:p>
        </p:txBody>
      </p:sp>
      <p:sp>
        <p:nvSpPr>
          <p:cNvPr id="6" name="Slide Number Placeholder 5"/>
          <p:cNvSpPr>
            <a:spLocks noGrp="1"/>
          </p:cNvSpPr>
          <p:nvPr>
            <p:ph type="sldNum" sz="quarter" idx="4"/>
          </p:nvPr>
        </p:nvSpPr>
        <p:spPr>
          <a:xfrm>
            <a:off x="7670202" y="5809152"/>
            <a:ext cx="554023"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B3F17E49-8059-44E6-BC20-80F865E3B210}" type="slidenum">
              <a:rPr lang="cs-CZ" smtClean="0"/>
              <a:t>‹#›</a:t>
            </a:fld>
            <a:endParaRPr lang="cs-CZ"/>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
            </a:r>
            <a:br>
              <a:rPr lang="cs-CZ" dirty="0" smtClean="0"/>
            </a:br>
            <a:r>
              <a:rPr lang="cs-CZ" dirty="0" err="1" smtClean="0"/>
              <a:t>Britain</a:t>
            </a:r>
            <a:r>
              <a:rPr lang="en-US" dirty="0" smtClean="0"/>
              <a:t>’s Generation Rent</a:t>
            </a:r>
            <a:r>
              <a:rPr lang="cs-CZ" dirty="0"/>
              <a:t/>
            </a:r>
            <a:br>
              <a:rPr lang="cs-CZ" dirty="0"/>
            </a:br>
            <a:endParaRPr lang="cs-CZ" dirty="0"/>
          </a:p>
        </p:txBody>
      </p:sp>
      <p:sp>
        <p:nvSpPr>
          <p:cNvPr id="4" name="Zástupný symbol pro obsah 3"/>
          <p:cNvSpPr>
            <a:spLocks noGrp="1"/>
          </p:cNvSpPr>
          <p:nvPr>
            <p:ph idx="1"/>
          </p:nvPr>
        </p:nvSpPr>
        <p:spPr/>
        <p:txBody>
          <a:bodyPr/>
          <a:lstStyle/>
          <a:p>
            <a:endParaRPr lang="cs-CZ"/>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43065" y="2119257"/>
            <a:ext cx="6098914" cy="3603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38334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n-US" dirty="0" smtClean="0"/>
              <a:t>The role of home ownership</a:t>
            </a:r>
            <a:endParaRPr lang="cs-CZ" dirty="0"/>
          </a:p>
        </p:txBody>
      </p:sp>
      <p:sp>
        <p:nvSpPr>
          <p:cNvPr id="3" name="Zástupný symbol pro obsah 2"/>
          <p:cNvSpPr>
            <a:spLocks noGrp="1"/>
          </p:cNvSpPr>
          <p:nvPr>
            <p:ph sz="quarter" idx="13"/>
          </p:nvPr>
        </p:nvSpPr>
        <p:spPr/>
        <p:txBody>
          <a:bodyPr>
            <a:normAutofit fontScale="77500" lnSpcReduction="20000"/>
          </a:bodyPr>
          <a:lstStyle/>
          <a:p>
            <a:r>
              <a:rPr lang="en-US" dirty="0" smtClean="0"/>
              <a:t>“ </a:t>
            </a:r>
            <a:r>
              <a:rPr lang="en-US" i="1" dirty="0" smtClean="0"/>
              <a:t>The </a:t>
            </a:r>
            <a:r>
              <a:rPr lang="en-US" i="1" dirty="0"/>
              <a:t>British obsession with the property ladder seems as much part of our national identity as misquoting Churchill and losing football matches</a:t>
            </a:r>
            <a:r>
              <a:rPr lang="en-US" dirty="0" smtClean="0"/>
              <a:t>.” </a:t>
            </a:r>
            <a:r>
              <a:rPr lang="cs-CZ" dirty="0" smtClean="0"/>
              <a:t>      </a:t>
            </a:r>
            <a:r>
              <a:rPr lang="cs-CZ" sz="1500" dirty="0" smtClean="0"/>
              <a:t>  </a:t>
            </a:r>
            <a:r>
              <a:rPr lang="en-US" sz="1500" dirty="0" smtClean="0"/>
              <a:t>(Phineas Harper)</a:t>
            </a:r>
            <a:r>
              <a:rPr lang="en-US" sz="1500" dirty="0"/>
              <a:t> </a:t>
            </a:r>
            <a:endParaRPr lang="cs-CZ" sz="1500" dirty="0" smtClean="0"/>
          </a:p>
          <a:p>
            <a:pPr marL="0" indent="0">
              <a:buNone/>
            </a:pPr>
            <a:endParaRPr lang="cs-CZ" sz="1500" dirty="0" smtClean="0"/>
          </a:p>
          <a:p>
            <a:r>
              <a:rPr lang="en-US" dirty="0" smtClean="0"/>
              <a:t>Over </a:t>
            </a:r>
            <a:r>
              <a:rPr lang="en-US" dirty="0"/>
              <a:t>the last 30 years – observable change in the language, culture and attitudes of British people towards </a:t>
            </a:r>
            <a:r>
              <a:rPr lang="en-US" dirty="0" smtClean="0"/>
              <a:t>home-ownership</a:t>
            </a:r>
            <a:r>
              <a:rPr lang="cs-CZ" dirty="0" smtClean="0"/>
              <a:t> (not just </a:t>
            </a:r>
            <a:r>
              <a:rPr lang="cs-CZ" dirty="0" err="1" smtClean="0"/>
              <a:t>an</a:t>
            </a:r>
            <a:r>
              <a:rPr lang="cs-CZ" dirty="0" smtClean="0"/>
              <a:t> </a:t>
            </a:r>
            <a:r>
              <a:rPr lang="cs-CZ" dirty="0" err="1" smtClean="0"/>
              <a:t>aspiration</a:t>
            </a:r>
            <a:r>
              <a:rPr lang="cs-CZ" dirty="0" smtClean="0"/>
              <a:t> but </a:t>
            </a:r>
            <a:r>
              <a:rPr lang="cs-CZ" dirty="0" err="1" smtClean="0"/>
              <a:t>almost</a:t>
            </a:r>
            <a:r>
              <a:rPr lang="cs-CZ" dirty="0" smtClean="0"/>
              <a:t> a </a:t>
            </a:r>
            <a:r>
              <a:rPr lang="cs-CZ" dirty="0" err="1" smtClean="0"/>
              <a:t>right</a:t>
            </a:r>
            <a:r>
              <a:rPr lang="cs-CZ" dirty="0" smtClean="0"/>
              <a:t>)</a:t>
            </a:r>
            <a:endParaRPr lang="cs-CZ" dirty="0"/>
          </a:p>
          <a:p>
            <a:endParaRPr lang="cs-CZ" dirty="0" smtClean="0"/>
          </a:p>
        </p:txBody>
      </p:sp>
      <p:sp>
        <p:nvSpPr>
          <p:cNvPr id="4" name="Zástupný symbol pro obsah 3"/>
          <p:cNvSpPr>
            <a:spLocks noGrp="1"/>
          </p:cNvSpPr>
          <p:nvPr>
            <p:ph sz="quarter" idx="14"/>
          </p:nvPr>
        </p:nvSpPr>
        <p:spPr/>
        <p:txBody>
          <a:bodyPr/>
          <a:lstStyle/>
          <a:p>
            <a:endParaRPr lang="cs-CZ"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09120" y="2132856"/>
            <a:ext cx="3240360" cy="3672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032722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n-US" dirty="0" smtClean="0"/>
              <a:t>The role of home ownership</a:t>
            </a:r>
            <a:endParaRPr lang="cs-CZ" dirty="0"/>
          </a:p>
        </p:txBody>
      </p:sp>
      <p:sp>
        <p:nvSpPr>
          <p:cNvPr id="3" name="Zástupný symbol pro obsah 2"/>
          <p:cNvSpPr>
            <a:spLocks noGrp="1"/>
          </p:cNvSpPr>
          <p:nvPr>
            <p:ph idx="1"/>
          </p:nvPr>
        </p:nvSpPr>
        <p:spPr>
          <a:xfrm>
            <a:off x="755576" y="2119257"/>
            <a:ext cx="7632848" cy="3603812"/>
          </a:xfrm>
        </p:spPr>
        <p:txBody>
          <a:bodyPr>
            <a:normAutofit fontScale="92500" lnSpcReduction="10000"/>
          </a:bodyPr>
          <a:lstStyle/>
          <a:p>
            <a:endParaRPr lang="cs-CZ" dirty="0" smtClean="0"/>
          </a:p>
          <a:p>
            <a:r>
              <a:rPr lang="en-US" dirty="0" smtClean="0"/>
              <a:t>Thatcher’s </a:t>
            </a:r>
            <a:r>
              <a:rPr lang="en-US" dirty="0"/>
              <a:t>idea of “property owning democracy”</a:t>
            </a:r>
          </a:p>
          <a:p>
            <a:r>
              <a:rPr lang="en-US" dirty="0"/>
              <a:t>ownership =</a:t>
            </a:r>
            <a:r>
              <a:rPr lang="en-US" dirty="0" smtClean="0"/>
              <a:t> </a:t>
            </a:r>
            <a:r>
              <a:rPr lang="en-US" dirty="0"/>
              <a:t>key to a </a:t>
            </a:r>
            <a:r>
              <a:rPr lang="en-US" dirty="0" smtClean="0"/>
              <a:t>cohesive</a:t>
            </a:r>
            <a:r>
              <a:rPr lang="cs-CZ" dirty="0" smtClean="0"/>
              <a:t>, </a:t>
            </a:r>
            <a:r>
              <a:rPr lang="cs-CZ" dirty="0" err="1" smtClean="0"/>
              <a:t>safe</a:t>
            </a:r>
            <a:r>
              <a:rPr lang="en-US" dirty="0" smtClean="0"/>
              <a:t> and </a:t>
            </a:r>
            <a:r>
              <a:rPr lang="en-US" dirty="0"/>
              <a:t>moral family life </a:t>
            </a:r>
            <a:r>
              <a:rPr lang="cs-CZ" dirty="0" smtClean="0"/>
              <a:t>+</a:t>
            </a:r>
            <a:r>
              <a:rPr lang="en-US" dirty="0" smtClean="0"/>
              <a:t> </a:t>
            </a:r>
            <a:r>
              <a:rPr lang="en-US" dirty="0"/>
              <a:t>sign of having </a:t>
            </a:r>
            <a:r>
              <a:rPr lang="en-US" dirty="0" smtClean="0"/>
              <a:t>a </a:t>
            </a:r>
            <a:r>
              <a:rPr lang="en-US" dirty="0"/>
              <a:t>stake </a:t>
            </a:r>
            <a:r>
              <a:rPr lang="en-US" dirty="0" smtClean="0"/>
              <a:t>in society (dependence on </a:t>
            </a:r>
            <a:r>
              <a:rPr lang="en-US" dirty="0"/>
              <a:t>social </a:t>
            </a:r>
            <a:r>
              <a:rPr lang="en-US" dirty="0" smtClean="0"/>
              <a:t>housing  seen </a:t>
            </a:r>
            <a:r>
              <a:rPr lang="en-US" dirty="0"/>
              <a:t>as </a:t>
            </a:r>
            <a:r>
              <a:rPr lang="en-US" dirty="0" smtClean="0"/>
              <a:t>discouraging </a:t>
            </a:r>
            <a:r>
              <a:rPr lang="en-US" dirty="0"/>
              <a:t>personal responsibility and </a:t>
            </a:r>
            <a:r>
              <a:rPr lang="en-US" dirty="0" smtClean="0"/>
              <a:t>initiative &gt; council housing stock sold off under  Right to Buy)</a:t>
            </a:r>
            <a:endParaRPr lang="cs-CZ" dirty="0" smtClean="0"/>
          </a:p>
          <a:p>
            <a:r>
              <a:rPr lang="cs-CZ" dirty="0" err="1" smtClean="0"/>
              <a:t>Recently</a:t>
            </a:r>
            <a:r>
              <a:rPr lang="cs-CZ" dirty="0" smtClean="0"/>
              <a:t> = </a:t>
            </a:r>
            <a:r>
              <a:rPr lang="cs-CZ" dirty="0" err="1" smtClean="0"/>
              <a:t>importance</a:t>
            </a:r>
            <a:r>
              <a:rPr lang="cs-CZ" dirty="0" smtClean="0"/>
              <a:t> </a:t>
            </a:r>
            <a:r>
              <a:rPr lang="cs-CZ" dirty="0" err="1" smtClean="0"/>
              <a:t>of</a:t>
            </a:r>
            <a:r>
              <a:rPr lang="cs-CZ" dirty="0" smtClean="0"/>
              <a:t> </a:t>
            </a:r>
            <a:r>
              <a:rPr lang="cs-CZ" dirty="0" err="1" smtClean="0"/>
              <a:t>owning</a:t>
            </a:r>
            <a:r>
              <a:rPr lang="cs-CZ" dirty="0" smtClean="0"/>
              <a:t> a house as a “pension pot“ </a:t>
            </a:r>
            <a:r>
              <a:rPr lang="en-US" dirty="0" smtClean="0"/>
              <a:t>&gt; with retreating welfare state, property takes the place of social provision, especially for old age</a:t>
            </a:r>
          </a:p>
          <a:p>
            <a:endParaRPr lang="en-US" dirty="0"/>
          </a:p>
          <a:p>
            <a:endParaRPr lang="en-US" dirty="0" smtClean="0"/>
          </a:p>
        </p:txBody>
      </p:sp>
    </p:spTree>
    <p:extLst>
      <p:ext uri="{BB962C8B-B14F-4D97-AF65-F5344CB8AC3E}">
        <p14:creationId xmlns:p14="http://schemas.microsoft.com/office/powerpoint/2010/main" val="22583430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en-US" dirty="0"/>
              <a:t>D</a:t>
            </a:r>
            <a:r>
              <a:rPr lang="cs-CZ" dirty="0" err="1" smtClean="0"/>
              <a:t>ecline</a:t>
            </a:r>
            <a:r>
              <a:rPr lang="cs-CZ" dirty="0" smtClean="0"/>
              <a:t> in </a:t>
            </a:r>
            <a:r>
              <a:rPr lang="cs-CZ" dirty="0" err="1" smtClean="0"/>
              <a:t>home</a:t>
            </a:r>
            <a:r>
              <a:rPr lang="cs-CZ" dirty="0" smtClean="0"/>
              <a:t> </a:t>
            </a:r>
            <a:r>
              <a:rPr lang="cs-CZ" dirty="0" err="1" smtClean="0"/>
              <a:t>ownership</a:t>
            </a:r>
            <a:endParaRPr lang="cs-CZ" dirty="0"/>
          </a:p>
        </p:txBody>
      </p:sp>
      <p:sp>
        <p:nvSpPr>
          <p:cNvPr id="3" name="Zástupný symbol pro obsah 2"/>
          <p:cNvSpPr>
            <a:spLocks noGrp="1"/>
          </p:cNvSpPr>
          <p:nvPr>
            <p:ph idx="1"/>
          </p:nvPr>
        </p:nvSpPr>
        <p:spPr/>
        <p:txBody>
          <a:bodyPr>
            <a:normAutofit fontScale="92500" lnSpcReduction="20000"/>
          </a:bodyPr>
          <a:lstStyle/>
          <a:p>
            <a:r>
              <a:rPr lang="cs-CZ" dirty="0" err="1" smtClean="0"/>
              <a:t>Despite</a:t>
            </a:r>
            <a:r>
              <a:rPr lang="cs-CZ" dirty="0" smtClean="0"/>
              <a:t> </a:t>
            </a:r>
            <a:r>
              <a:rPr lang="cs-CZ" dirty="0" err="1" smtClean="0"/>
              <a:t>the</a:t>
            </a:r>
            <a:r>
              <a:rPr lang="cs-CZ" dirty="0" smtClean="0"/>
              <a:t> </a:t>
            </a:r>
            <a:r>
              <a:rPr lang="cs-CZ" dirty="0" err="1" smtClean="0"/>
              <a:t>high</a:t>
            </a:r>
            <a:r>
              <a:rPr lang="cs-CZ" dirty="0" smtClean="0"/>
              <a:t> </a:t>
            </a:r>
            <a:r>
              <a:rPr lang="cs-CZ" dirty="0" err="1" smtClean="0"/>
              <a:t>value</a:t>
            </a:r>
            <a:r>
              <a:rPr lang="cs-CZ" dirty="0" smtClean="0"/>
              <a:t> </a:t>
            </a:r>
            <a:r>
              <a:rPr lang="cs-CZ" dirty="0" err="1" smtClean="0"/>
              <a:t>placed</a:t>
            </a:r>
            <a:r>
              <a:rPr lang="cs-CZ" dirty="0" smtClean="0"/>
              <a:t> on </a:t>
            </a:r>
            <a:r>
              <a:rPr lang="en-US" dirty="0" smtClean="0"/>
              <a:t>it, home</a:t>
            </a:r>
            <a:r>
              <a:rPr lang="en-US" dirty="0"/>
              <a:t> </a:t>
            </a:r>
            <a:r>
              <a:rPr lang="en-US" dirty="0" smtClean="0"/>
              <a:t>ownership is currently at its lowest point in 30 years due to an acute housing crisis</a:t>
            </a:r>
            <a:endParaRPr lang="en-US" dirty="0"/>
          </a:p>
          <a:p>
            <a:pPr lvl="1"/>
            <a:r>
              <a:rPr lang="cs-CZ" dirty="0" err="1"/>
              <a:t>s</a:t>
            </a:r>
            <a:r>
              <a:rPr lang="cs-CZ" dirty="0" err="1" smtClean="0"/>
              <a:t>hortage</a:t>
            </a:r>
            <a:r>
              <a:rPr lang="cs-CZ" dirty="0" smtClean="0"/>
              <a:t> </a:t>
            </a:r>
            <a:r>
              <a:rPr lang="cs-CZ" dirty="0" err="1" smtClean="0"/>
              <a:t>of</a:t>
            </a:r>
            <a:r>
              <a:rPr lang="cs-CZ" dirty="0" smtClean="0"/>
              <a:t> </a:t>
            </a:r>
            <a:r>
              <a:rPr lang="cs-CZ" dirty="0" err="1" smtClean="0"/>
              <a:t>land</a:t>
            </a:r>
            <a:r>
              <a:rPr lang="cs-CZ" dirty="0" smtClean="0"/>
              <a:t>; </a:t>
            </a:r>
            <a:r>
              <a:rPr lang="cs-CZ" dirty="0" err="1" smtClean="0"/>
              <a:t>low</a:t>
            </a:r>
            <a:r>
              <a:rPr lang="cs-CZ" dirty="0" smtClean="0"/>
              <a:t> </a:t>
            </a:r>
            <a:r>
              <a:rPr lang="cs-CZ" dirty="0" err="1" smtClean="0"/>
              <a:t>building</a:t>
            </a:r>
            <a:r>
              <a:rPr lang="cs-CZ" dirty="0" smtClean="0"/>
              <a:t> </a:t>
            </a:r>
            <a:r>
              <a:rPr lang="cs-CZ" dirty="0" err="1" smtClean="0"/>
              <a:t>activity</a:t>
            </a:r>
            <a:endParaRPr lang="cs-CZ" dirty="0" smtClean="0"/>
          </a:p>
          <a:p>
            <a:pPr lvl="1"/>
            <a:r>
              <a:rPr lang="cs-CZ" dirty="0" err="1"/>
              <a:t>p</a:t>
            </a:r>
            <a:r>
              <a:rPr lang="cs-CZ" dirty="0" err="1" smtClean="0"/>
              <a:t>roperty</a:t>
            </a:r>
            <a:r>
              <a:rPr lang="cs-CZ" dirty="0" smtClean="0"/>
              <a:t> </a:t>
            </a:r>
            <a:r>
              <a:rPr lang="cs-CZ" dirty="0" err="1" smtClean="0"/>
              <a:t>speculation</a:t>
            </a:r>
            <a:r>
              <a:rPr lang="en-US" dirty="0" smtClean="0"/>
              <a:t>; buy to let business</a:t>
            </a:r>
            <a:endParaRPr lang="cs-CZ" dirty="0" smtClean="0"/>
          </a:p>
          <a:p>
            <a:pPr lvl="1"/>
            <a:r>
              <a:rPr lang="cs-CZ" dirty="0" err="1"/>
              <a:t>s</a:t>
            </a:r>
            <a:r>
              <a:rPr lang="cs-CZ" dirty="0" err="1" smtClean="0"/>
              <a:t>kyrocketing</a:t>
            </a:r>
            <a:r>
              <a:rPr lang="cs-CZ" dirty="0" smtClean="0"/>
              <a:t> house </a:t>
            </a:r>
            <a:r>
              <a:rPr lang="cs-CZ" dirty="0" err="1" smtClean="0"/>
              <a:t>prices</a:t>
            </a:r>
            <a:endParaRPr lang="cs-CZ" dirty="0" smtClean="0"/>
          </a:p>
          <a:p>
            <a:pPr lvl="1"/>
            <a:r>
              <a:rPr lang="en-US" dirty="0" smtClean="0"/>
              <a:t>high</a:t>
            </a:r>
            <a:r>
              <a:rPr lang="cs-CZ" dirty="0" smtClean="0"/>
              <a:t> deposit </a:t>
            </a:r>
            <a:r>
              <a:rPr lang="cs-CZ" dirty="0" err="1" smtClean="0"/>
              <a:t>needed</a:t>
            </a:r>
            <a:r>
              <a:rPr lang="cs-CZ" dirty="0" smtClean="0"/>
              <a:t> to </a:t>
            </a:r>
            <a:r>
              <a:rPr lang="cs-CZ" dirty="0" err="1" smtClean="0"/>
              <a:t>buy</a:t>
            </a:r>
            <a:r>
              <a:rPr lang="cs-CZ" dirty="0" smtClean="0"/>
              <a:t> </a:t>
            </a:r>
            <a:r>
              <a:rPr lang="cs-CZ" dirty="0" err="1" smtClean="0"/>
              <a:t>property</a:t>
            </a:r>
            <a:endParaRPr lang="cs-CZ" dirty="0" smtClean="0"/>
          </a:p>
          <a:p>
            <a:r>
              <a:rPr lang="cs-CZ" dirty="0" err="1" smtClean="0"/>
              <a:t>Coupled</a:t>
            </a:r>
            <a:r>
              <a:rPr lang="cs-CZ" dirty="0" smtClean="0"/>
              <a:t> </a:t>
            </a:r>
            <a:r>
              <a:rPr lang="cs-CZ" dirty="0" err="1" smtClean="0"/>
              <a:t>with</a:t>
            </a:r>
            <a:r>
              <a:rPr lang="cs-CZ" dirty="0" smtClean="0"/>
              <a:t> </a:t>
            </a:r>
            <a:r>
              <a:rPr lang="cs-CZ" dirty="0" err="1" smtClean="0"/>
              <a:t>precarization</a:t>
            </a:r>
            <a:r>
              <a:rPr lang="cs-CZ" dirty="0" smtClean="0"/>
              <a:t> </a:t>
            </a:r>
            <a:r>
              <a:rPr lang="cs-CZ" dirty="0" err="1" smtClean="0"/>
              <a:t>of</a:t>
            </a:r>
            <a:r>
              <a:rPr lang="cs-CZ" dirty="0" smtClean="0"/>
              <a:t> </a:t>
            </a:r>
            <a:r>
              <a:rPr lang="cs-CZ" dirty="0" err="1" smtClean="0"/>
              <a:t>the</a:t>
            </a:r>
            <a:r>
              <a:rPr lang="cs-CZ" dirty="0" smtClean="0"/>
              <a:t> </a:t>
            </a:r>
            <a:r>
              <a:rPr lang="cs-CZ" dirty="0" err="1" smtClean="0"/>
              <a:t>labour</a:t>
            </a:r>
            <a:r>
              <a:rPr lang="cs-CZ" dirty="0" smtClean="0"/>
              <a:t> market and trend </a:t>
            </a:r>
            <a:r>
              <a:rPr lang="cs-CZ" dirty="0" err="1" smtClean="0"/>
              <a:t>toward</a:t>
            </a:r>
            <a:r>
              <a:rPr lang="cs-CZ" dirty="0" smtClean="0"/>
              <a:t> </a:t>
            </a:r>
            <a:r>
              <a:rPr lang="cs-CZ" dirty="0" err="1" smtClean="0"/>
              <a:t>low-wage</a:t>
            </a:r>
            <a:r>
              <a:rPr lang="cs-CZ" dirty="0" smtClean="0"/>
              <a:t> </a:t>
            </a:r>
            <a:r>
              <a:rPr lang="cs-CZ" dirty="0" err="1" smtClean="0"/>
              <a:t>economy</a:t>
            </a:r>
            <a:r>
              <a:rPr lang="cs-CZ" dirty="0" smtClean="0"/>
              <a:t> </a:t>
            </a:r>
            <a:r>
              <a:rPr lang="en-US" dirty="0" smtClean="0"/>
              <a:t>&gt; especially younger cohort are priced out of the property market with </a:t>
            </a:r>
            <a:r>
              <a:rPr lang="en-US" b="1" dirty="0" smtClean="0"/>
              <a:t>private renting </a:t>
            </a:r>
            <a:r>
              <a:rPr lang="en-US" dirty="0" smtClean="0"/>
              <a:t>as the only option</a:t>
            </a:r>
            <a:endParaRPr lang="cs-CZ" b="1" dirty="0"/>
          </a:p>
        </p:txBody>
      </p:sp>
    </p:spTree>
    <p:extLst>
      <p:ext uri="{BB962C8B-B14F-4D97-AF65-F5344CB8AC3E}">
        <p14:creationId xmlns:p14="http://schemas.microsoft.com/office/powerpoint/2010/main" val="30630380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n-US" dirty="0" smtClean="0"/>
              <a:t>Generation Rent</a:t>
            </a:r>
            <a:endParaRPr lang="cs-CZ" dirty="0"/>
          </a:p>
        </p:txBody>
      </p:sp>
      <p:sp>
        <p:nvSpPr>
          <p:cNvPr id="3" name="Zástupný symbol pro obsah 2"/>
          <p:cNvSpPr>
            <a:spLocks noGrp="1"/>
          </p:cNvSpPr>
          <p:nvPr>
            <p:ph sz="quarter" idx="13"/>
          </p:nvPr>
        </p:nvSpPr>
        <p:spPr/>
        <p:txBody>
          <a:bodyPr>
            <a:normAutofit fontScale="70000" lnSpcReduction="20000"/>
          </a:bodyPr>
          <a:lstStyle/>
          <a:p>
            <a:r>
              <a:rPr lang="en-US" dirty="0" smtClean="0"/>
              <a:t>New word suggestion by Collins dictionary:</a:t>
            </a:r>
          </a:p>
          <a:p>
            <a:pPr marL="0" indent="0">
              <a:buNone/>
            </a:pPr>
            <a:r>
              <a:rPr lang="en-US" dirty="0" smtClean="0">
                <a:latin typeface="Bookman Old Style" panose="02050604050505020204" pitchFamily="18" charset="0"/>
              </a:rPr>
              <a:t>“</a:t>
            </a:r>
            <a:r>
              <a:rPr lang="en-US" i="1" dirty="0" smtClean="0">
                <a:latin typeface="Bookman Old Style" panose="02050604050505020204" pitchFamily="18" charset="0"/>
              </a:rPr>
              <a:t>People </a:t>
            </a:r>
            <a:r>
              <a:rPr lang="en-US" i="1" dirty="0">
                <a:latin typeface="Bookman Old Style" panose="02050604050505020204" pitchFamily="18" charset="0"/>
              </a:rPr>
              <a:t>born in the 1980s who have </a:t>
            </a:r>
            <a:r>
              <a:rPr lang="en-US" i="1" dirty="0" smtClean="0">
                <a:latin typeface="Bookman Old Style" panose="02050604050505020204" pitchFamily="18" charset="0"/>
              </a:rPr>
              <a:t>no </a:t>
            </a:r>
            <a:r>
              <a:rPr lang="en-US" i="1" dirty="0">
                <a:latin typeface="Bookman Old Style" panose="02050604050505020204" pitchFamily="18" charset="0"/>
              </a:rPr>
              <a:t>hope of getting on the property </a:t>
            </a:r>
            <a:r>
              <a:rPr lang="en-US" i="1" dirty="0" smtClean="0">
                <a:latin typeface="Bookman Old Style" panose="02050604050505020204" pitchFamily="18" charset="0"/>
              </a:rPr>
              <a:t>ladder</a:t>
            </a:r>
            <a:r>
              <a:rPr lang="en-US" dirty="0">
                <a:latin typeface="Bookman Old Style" panose="02050604050505020204" pitchFamily="18" charset="0"/>
              </a:rPr>
              <a:t>” </a:t>
            </a:r>
            <a:r>
              <a:rPr lang="en-US" dirty="0" smtClean="0">
                <a:latin typeface="Bookman Old Style" panose="02050604050505020204" pitchFamily="18" charset="0"/>
              </a:rPr>
              <a:t>   </a:t>
            </a:r>
          </a:p>
          <a:p>
            <a:pPr marL="0" indent="0">
              <a:buNone/>
            </a:pPr>
            <a:r>
              <a:rPr lang="en-US" sz="900" dirty="0"/>
              <a:t> </a:t>
            </a:r>
            <a:r>
              <a:rPr lang="en-US" sz="900" dirty="0" smtClean="0"/>
              <a:t>                                                                       http</a:t>
            </a:r>
            <a:r>
              <a:rPr lang="en-US" sz="900" dirty="0"/>
              <a:t>://www.collinsdictionary.com/submission/107/generation+rent+</a:t>
            </a:r>
            <a:endParaRPr lang="en-US" sz="900" dirty="0" smtClean="0"/>
          </a:p>
          <a:p>
            <a:pPr lvl="1"/>
            <a:r>
              <a:rPr lang="en-US" dirty="0"/>
              <a:t>o</a:t>
            </a:r>
            <a:r>
              <a:rPr lang="en-US" dirty="0" smtClean="0"/>
              <a:t>verwhelmingly young people/overlap with the </a:t>
            </a:r>
            <a:r>
              <a:rPr lang="en-US" dirty="0" err="1" smtClean="0"/>
              <a:t>Millenials</a:t>
            </a:r>
            <a:r>
              <a:rPr lang="en-US" dirty="0" smtClean="0"/>
              <a:t> </a:t>
            </a:r>
          </a:p>
          <a:p>
            <a:pPr lvl="1"/>
            <a:r>
              <a:rPr lang="en-US" dirty="0" smtClean="0"/>
              <a:t>a cohort faced with the prospect of lifetime renting</a:t>
            </a:r>
          </a:p>
          <a:p>
            <a:pPr lvl="1"/>
            <a:r>
              <a:rPr lang="en-US" dirty="0" smtClean="0"/>
              <a:t>Although for a smaller segment renting is a choice, for the majority (2/3)it is an unwelcome necessity</a:t>
            </a:r>
            <a:endParaRPr lang="cs-CZ" dirty="0"/>
          </a:p>
        </p:txBody>
      </p:sp>
      <p:pic>
        <p:nvPicPr>
          <p:cNvPr id="1026" name="Picture 2" descr="http://generation-rent.com/wp-content/uploads/2013/11/generation-rent.jpg"/>
          <p:cNvPicPr>
            <a:picLocks noGrp="1" noChangeAspect="1" noChangeArrowheads="1"/>
          </p:cNvPicPr>
          <p:nvPr>
            <p:ph sz="quarter" idx="14"/>
          </p:nvPr>
        </p:nvPicPr>
        <p:blipFill>
          <a:blip r:embed="rId2">
            <a:extLst>
              <a:ext uri="{28A0092B-C50C-407E-A947-70E740481C1C}">
                <a14:useLocalDpi xmlns:a14="http://schemas.microsoft.com/office/drawing/2010/main" val="0"/>
              </a:ext>
            </a:extLst>
          </a:blip>
          <a:srcRect/>
          <a:stretch>
            <a:fillRect/>
          </a:stretch>
        </p:blipFill>
        <p:spPr bwMode="auto">
          <a:xfrm>
            <a:off x="4644008" y="2492896"/>
            <a:ext cx="3200400" cy="24570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9346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en-US" dirty="0" smtClean="0"/>
              <a:t>Implications of renting in Britain</a:t>
            </a:r>
            <a:endParaRPr lang="cs-CZ" dirty="0"/>
          </a:p>
        </p:txBody>
      </p:sp>
      <p:sp>
        <p:nvSpPr>
          <p:cNvPr id="3" name="Zástupný symbol pro obsah 2"/>
          <p:cNvSpPr>
            <a:spLocks noGrp="1"/>
          </p:cNvSpPr>
          <p:nvPr>
            <p:ph idx="1"/>
          </p:nvPr>
        </p:nvSpPr>
        <p:spPr/>
        <p:txBody>
          <a:bodyPr/>
          <a:lstStyle/>
          <a:p>
            <a:r>
              <a:rPr lang="en-US" dirty="0" smtClean="0"/>
              <a:t>While a neutral and often popular choice on the Continent, renting in Britain has far-reaching impact on the individual’s life due to being</a:t>
            </a:r>
          </a:p>
          <a:p>
            <a:pPr lvl="1"/>
            <a:r>
              <a:rPr lang="en-US" dirty="0" smtClean="0"/>
              <a:t>a] overpriced</a:t>
            </a:r>
          </a:p>
          <a:p>
            <a:pPr lvl="1"/>
            <a:r>
              <a:rPr lang="en-US" dirty="0"/>
              <a:t>b</a:t>
            </a:r>
            <a:r>
              <a:rPr lang="en-US" dirty="0" smtClean="0"/>
              <a:t>] insecure</a:t>
            </a:r>
          </a:p>
          <a:p>
            <a:pPr lvl="1"/>
            <a:r>
              <a:rPr lang="en-US" dirty="0"/>
              <a:t>c</a:t>
            </a:r>
            <a:r>
              <a:rPr lang="en-US" dirty="0" smtClean="0"/>
              <a:t>] often unsafe and unhealthy</a:t>
            </a:r>
            <a:endParaRPr lang="cs-CZ" dirty="0"/>
          </a:p>
        </p:txBody>
      </p:sp>
    </p:spTree>
    <p:extLst>
      <p:ext uri="{BB962C8B-B14F-4D97-AF65-F5344CB8AC3E}">
        <p14:creationId xmlns:p14="http://schemas.microsoft.com/office/powerpoint/2010/main" val="15137583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n-US" dirty="0"/>
              <a:t>a</a:t>
            </a:r>
            <a:r>
              <a:rPr lang="en-US" dirty="0" smtClean="0"/>
              <a:t>] </a:t>
            </a:r>
            <a:r>
              <a:rPr lang="en-US" dirty="0"/>
              <a:t>o</a:t>
            </a:r>
            <a:r>
              <a:rPr lang="en-US" dirty="0" smtClean="0"/>
              <a:t>verpriced</a:t>
            </a:r>
            <a:endParaRPr lang="cs-CZ" dirty="0"/>
          </a:p>
        </p:txBody>
      </p:sp>
      <p:sp>
        <p:nvSpPr>
          <p:cNvPr id="3" name="Zástupný symbol pro obsah 2"/>
          <p:cNvSpPr>
            <a:spLocks noGrp="1"/>
          </p:cNvSpPr>
          <p:nvPr>
            <p:ph idx="1"/>
          </p:nvPr>
        </p:nvSpPr>
        <p:spPr/>
        <p:txBody>
          <a:bodyPr>
            <a:normAutofit fontScale="85000" lnSpcReduction="20000"/>
          </a:bodyPr>
          <a:lstStyle/>
          <a:p>
            <a:r>
              <a:rPr lang="en-US" dirty="0" smtClean="0"/>
              <a:t>Housing shortage – pushes prices up</a:t>
            </a:r>
          </a:p>
          <a:p>
            <a:r>
              <a:rPr lang="en-US" dirty="0" smtClean="0"/>
              <a:t>In 2016 - average monthly rent rose </a:t>
            </a:r>
            <a:r>
              <a:rPr lang="en-US" dirty="0"/>
              <a:t>to £764 outside </a:t>
            </a:r>
            <a:r>
              <a:rPr lang="en-US" dirty="0" smtClean="0"/>
              <a:t>London and </a:t>
            </a:r>
            <a:r>
              <a:rPr lang="en-US" dirty="0"/>
              <a:t>£</a:t>
            </a:r>
            <a:r>
              <a:rPr lang="en-US" dirty="0" smtClean="0"/>
              <a:t>1,543 in London</a:t>
            </a:r>
            <a:endParaRPr lang="en-US" dirty="0"/>
          </a:p>
          <a:p>
            <a:r>
              <a:rPr lang="en-US" dirty="0" smtClean="0"/>
              <a:t>According to ONS &gt; four </a:t>
            </a:r>
            <a:r>
              <a:rPr lang="en-US" dirty="0"/>
              <a:t>in five new jobs are in sectors averaging under £16,640 for a 40-hour week. Working full-time on the £6.31 hourly minimum wage would gross just £13,124 in a </a:t>
            </a:r>
            <a:r>
              <a:rPr lang="en-US" dirty="0" smtClean="0"/>
              <a:t>year (</a:t>
            </a:r>
            <a:r>
              <a:rPr lang="en-US" dirty="0"/>
              <a:t>£ </a:t>
            </a:r>
            <a:r>
              <a:rPr lang="en-US" dirty="0" smtClean="0"/>
              <a:t>1,093 a month)</a:t>
            </a:r>
          </a:p>
          <a:p>
            <a:r>
              <a:rPr lang="en-US" dirty="0" smtClean="0"/>
              <a:t>Many young people – unable to obtain full-time jobs (flexible + zero-hour contract, agency work)</a:t>
            </a:r>
          </a:p>
          <a:p>
            <a:r>
              <a:rPr lang="en-US" dirty="0" smtClean="0"/>
              <a:t>&gt; renting becomes unaffordable and often impossible without sharing, hot-bedding etc.</a:t>
            </a:r>
          </a:p>
          <a:p>
            <a:r>
              <a:rPr lang="en-US" dirty="0" smtClean="0"/>
              <a:t>Not to mention the unemployed ….</a:t>
            </a:r>
            <a:endParaRPr lang="cs-CZ" dirty="0"/>
          </a:p>
        </p:txBody>
      </p:sp>
    </p:spTree>
    <p:extLst>
      <p:ext uri="{BB962C8B-B14F-4D97-AF65-F5344CB8AC3E}">
        <p14:creationId xmlns:p14="http://schemas.microsoft.com/office/powerpoint/2010/main" val="68518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n-US" dirty="0"/>
              <a:t>b</a:t>
            </a:r>
            <a:r>
              <a:rPr lang="en-US" dirty="0" smtClean="0"/>
              <a:t>] insecure</a:t>
            </a:r>
            <a:endParaRPr lang="cs-CZ" dirty="0"/>
          </a:p>
        </p:txBody>
      </p:sp>
      <p:sp>
        <p:nvSpPr>
          <p:cNvPr id="3" name="Zástupný symbol pro obsah 2"/>
          <p:cNvSpPr>
            <a:spLocks noGrp="1"/>
          </p:cNvSpPr>
          <p:nvPr>
            <p:ph sz="quarter" idx="13"/>
          </p:nvPr>
        </p:nvSpPr>
        <p:spPr/>
        <p:txBody>
          <a:bodyPr>
            <a:normAutofit fontScale="70000" lnSpcReduction="20000"/>
          </a:bodyPr>
          <a:lstStyle/>
          <a:p>
            <a:r>
              <a:rPr lang="en-US" dirty="0" smtClean="0"/>
              <a:t>Britain’s private </a:t>
            </a:r>
            <a:r>
              <a:rPr lang="en-US" dirty="0"/>
              <a:t>tenants in </a:t>
            </a:r>
            <a:r>
              <a:rPr lang="en-US" dirty="0" smtClean="0"/>
              <a:t>Britain - </a:t>
            </a:r>
            <a:r>
              <a:rPr lang="en-US" dirty="0"/>
              <a:t>fewer rights in law compared to those </a:t>
            </a:r>
            <a:r>
              <a:rPr lang="en-US" dirty="0" smtClean="0"/>
              <a:t>on the Continent &gt; </a:t>
            </a:r>
            <a:r>
              <a:rPr lang="en-US" dirty="0"/>
              <a:t>with no real security of tenure, short tenancy agreements, and no right to stable </a:t>
            </a:r>
            <a:r>
              <a:rPr lang="en-US" dirty="0" smtClean="0"/>
              <a:t>rents.</a:t>
            </a:r>
          </a:p>
          <a:p>
            <a:endParaRPr lang="en-US" dirty="0" smtClean="0"/>
          </a:p>
          <a:p>
            <a:r>
              <a:rPr lang="en-US" dirty="0" smtClean="0"/>
              <a:t>High fluctuation of tenants; end of tenancy connected with risk of homelessness.</a:t>
            </a:r>
          </a:p>
          <a:p>
            <a:pPr marL="0" indent="0">
              <a:buNone/>
            </a:pPr>
            <a:endParaRPr lang="en-US" dirty="0" smtClean="0"/>
          </a:p>
          <a:p>
            <a:r>
              <a:rPr lang="en-US" dirty="0" smtClean="0"/>
              <a:t>Revenge evictions (after tenants demand repairs or quality improvements)</a:t>
            </a:r>
            <a:endParaRPr lang="cs-CZ" dirty="0"/>
          </a:p>
        </p:txBody>
      </p:sp>
      <p:sp>
        <p:nvSpPr>
          <p:cNvPr id="5" name="Zástupný symbol pro obsah 4"/>
          <p:cNvSpPr>
            <a:spLocks noGrp="1"/>
          </p:cNvSpPr>
          <p:nvPr>
            <p:ph sz="quarter" idx="14"/>
          </p:nvPr>
        </p:nvSpPr>
        <p:spPr/>
        <p:txBody>
          <a:bodyPr/>
          <a:lstStyle/>
          <a:p>
            <a:endParaRPr lang="cs-CZ" dirty="0"/>
          </a:p>
        </p:txBody>
      </p:sp>
      <p:pic>
        <p:nvPicPr>
          <p:cNvPr id="2054" name="Picture 6" descr="http://centraljerseylegalservices.org/wp-content/uploads/2015/10/eviction-notice.jpg?e8d28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7645" y="2127449"/>
            <a:ext cx="3286125" cy="3333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91907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en-US" dirty="0"/>
              <a:t>c</a:t>
            </a:r>
            <a:r>
              <a:rPr lang="en-US" dirty="0" smtClean="0"/>
              <a:t>]</a:t>
            </a:r>
            <a:r>
              <a:rPr lang="cs-CZ" dirty="0" err="1" smtClean="0"/>
              <a:t>un</a:t>
            </a:r>
            <a:r>
              <a:rPr lang="en-US" dirty="0" smtClean="0"/>
              <a:t>safe </a:t>
            </a:r>
            <a:r>
              <a:rPr lang="cs-CZ" dirty="0" smtClean="0"/>
              <a:t>+ </a:t>
            </a:r>
            <a:r>
              <a:rPr lang="cs-CZ" dirty="0" err="1" smtClean="0"/>
              <a:t>unhealthy</a:t>
            </a:r>
            <a:endParaRPr lang="cs-CZ" dirty="0"/>
          </a:p>
        </p:txBody>
      </p:sp>
      <p:sp>
        <p:nvSpPr>
          <p:cNvPr id="4" name="Zástupný symbol pro obsah 3"/>
          <p:cNvSpPr>
            <a:spLocks noGrp="1"/>
          </p:cNvSpPr>
          <p:nvPr>
            <p:ph sz="quarter" idx="13"/>
          </p:nvPr>
        </p:nvSpPr>
        <p:spPr>
          <a:xfrm>
            <a:off x="1298448" y="1916832"/>
            <a:ext cx="3200400" cy="3807311"/>
          </a:xfrm>
        </p:spPr>
        <p:txBody>
          <a:bodyPr>
            <a:normAutofit/>
          </a:bodyPr>
          <a:lstStyle/>
          <a:p>
            <a:r>
              <a:rPr lang="en-US" sz="1200" dirty="0" smtClean="0"/>
              <a:t>Orwell</a:t>
            </a:r>
            <a:r>
              <a:rPr lang="en-US" sz="1400" dirty="0" smtClean="0"/>
              <a:t>: “</a:t>
            </a:r>
            <a:r>
              <a:rPr lang="cs-CZ" sz="1400" i="1" dirty="0" err="1" smtClean="0"/>
              <a:t>Then</a:t>
            </a:r>
            <a:r>
              <a:rPr lang="cs-CZ" sz="1400" i="1" dirty="0" smtClean="0"/>
              <a:t> </a:t>
            </a:r>
            <a:r>
              <a:rPr lang="cs-CZ" sz="1400" i="1" dirty="0" err="1" smtClean="0"/>
              <a:t>there</a:t>
            </a:r>
            <a:r>
              <a:rPr lang="cs-CZ" sz="1400" i="1" dirty="0" smtClean="0"/>
              <a:t> </a:t>
            </a:r>
            <a:r>
              <a:rPr lang="cs-CZ" sz="1400" i="1" dirty="0" err="1" smtClean="0"/>
              <a:t>is</a:t>
            </a:r>
            <a:r>
              <a:rPr lang="cs-CZ" sz="1400" i="1" dirty="0" smtClean="0"/>
              <a:t> </a:t>
            </a:r>
            <a:r>
              <a:rPr lang="cs-CZ" sz="1400" i="1" dirty="0" err="1" smtClean="0"/>
              <a:t>the</a:t>
            </a:r>
            <a:r>
              <a:rPr lang="cs-CZ" sz="1400" i="1" dirty="0" smtClean="0"/>
              <a:t> </a:t>
            </a:r>
            <a:r>
              <a:rPr lang="cs-CZ" sz="1400" i="1" dirty="0" err="1" smtClean="0"/>
              <a:t>misery</a:t>
            </a:r>
            <a:r>
              <a:rPr lang="cs-CZ" sz="1400" i="1" dirty="0" smtClean="0"/>
              <a:t> </a:t>
            </a:r>
            <a:r>
              <a:rPr lang="cs-CZ" sz="1400" i="1" dirty="0" err="1" smtClean="0"/>
              <a:t>of</a:t>
            </a:r>
            <a:r>
              <a:rPr lang="cs-CZ" sz="1400" i="1" dirty="0" smtClean="0"/>
              <a:t> </a:t>
            </a:r>
            <a:r>
              <a:rPr lang="cs-CZ" sz="1400" i="1" dirty="0" err="1" smtClean="0"/>
              <a:t>leaking</a:t>
            </a:r>
            <a:r>
              <a:rPr lang="cs-CZ" sz="1400" i="1" dirty="0" smtClean="0"/>
              <a:t> </a:t>
            </a:r>
            <a:r>
              <a:rPr lang="cs-CZ" sz="1400" i="1" dirty="0" err="1" smtClean="0"/>
              <a:t>roofs</a:t>
            </a:r>
            <a:r>
              <a:rPr lang="cs-CZ" sz="1400" i="1" dirty="0" smtClean="0"/>
              <a:t> and </a:t>
            </a:r>
            <a:r>
              <a:rPr lang="cs-CZ" sz="1400" i="1" dirty="0" err="1" smtClean="0"/>
              <a:t>oozing</a:t>
            </a:r>
            <a:r>
              <a:rPr lang="cs-CZ" sz="1400" i="1" dirty="0" smtClean="0"/>
              <a:t> </a:t>
            </a:r>
            <a:r>
              <a:rPr lang="cs-CZ" sz="1400" i="1" dirty="0" err="1" smtClean="0"/>
              <a:t>walls</a:t>
            </a:r>
            <a:r>
              <a:rPr lang="cs-CZ" sz="1400" i="1" dirty="0" smtClean="0"/>
              <a:t>, </a:t>
            </a:r>
            <a:r>
              <a:rPr lang="cs-CZ" sz="1400" i="1" dirty="0" err="1" smtClean="0"/>
              <a:t>which</a:t>
            </a:r>
            <a:r>
              <a:rPr lang="cs-CZ" sz="1400" i="1" dirty="0" smtClean="0"/>
              <a:t> in </a:t>
            </a:r>
            <a:r>
              <a:rPr lang="cs-CZ" sz="1400" i="1" dirty="0" err="1" smtClean="0"/>
              <a:t>winter</a:t>
            </a:r>
            <a:r>
              <a:rPr lang="cs-CZ" sz="1400" i="1" dirty="0" smtClean="0"/>
              <a:t> </a:t>
            </a:r>
            <a:r>
              <a:rPr lang="cs-CZ" sz="1400" i="1" dirty="0" err="1" smtClean="0"/>
              <a:t>makes</a:t>
            </a:r>
            <a:r>
              <a:rPr lang="cs-CZ" sz="1400" i="1" dirty="0" smtClean="0"/>
              <a:t> </a:t>
            </a:r>
            <a:r>
              <a:rPr lang="cs-CZ" sz="1400" i="1" dirty="0" err="1" smtClean="0"/>
              <a:t>some</a:t>
            </a:r>
            <a:r>
              <a:rPr lang="cs-CZ" sz="1400" i="1" dirty="0" smtClean="0"/>
              <a:t> </a:t>
            </a:r>
            <a:r>
              <a:rPr lang="cs-CZ" sz="1400" i="1" dirty="0" err="1" smtClean="0"/>
              <a:t>rooms</a:t>
            </a:r>
            <a:r>
              <a:rPr lang="cs-CZ" sz="1400" i="1" dirty="0" smtClean="0"/>
              <a:t> </a:t>
            </a:r>
            <a:r>
              <a:rPr lang="cs-CZ" sz="1400" i="1" dirty="0" err="1" smtClean="0"/>
              <a:t>almost</a:t>
            </a:r>
            <a:r>
              <a:rPr lang="cs-CZ" sz="1400" i="1" dirty="0" smtClean="0"/>
              <a:t> </a:t>
            </a:r>
            <a:r>
              <a:rPr lang="cs-CZ" sz="1400" i="1" dirty="0" err="1" smtClean="0"/>
              <a:t>uninhabitable</a:t>
            </a:r>
            <a:r>
              <a:rPr lang="cs-CZ" sz="1400" i="1" dirty="0" smtClean="0"/>
              <a:t>. </a:t>
            </a:r>
            <a:r>
              <a:rPr lang="cs-CZ" sz="1400" i="1" dirty="0" err="1" smtClean="0"/>
              <a:t>Then</a:t>
            </a:r>
            <a:r>
              <a:rPr lang="cs-CZ" sz="1400" i="1" dirty="0" smtClean="0"/>
              <a:t> </a:t>
            </a:r>
            <a:r>
              <a:rPr lang="cs-CZ" sz="1400" i="1" dirty="0" err="1" smtClean="0"/>
              <a:t>there</a:t>
            </a:r>
            <a:r>
              <a:rPr lang="cs-CZ" sz="1400" i="1" dirty="0" smtClean="0"/>
              <a:t> are </a:t>
            </a:r>
            <a:r>
              <a:rPr lang="cs-CZ" sz="1400" i="1" dirty="0" err="1" smtClean="0"/>
              <a:t>bugs</a:t>
            </a:r>
            <a:r>
              <a:rPr lang="cs-CZ" sz="1400" i="1" dirty="0" smtClean="0"/>
              <a:t>. </a:t>
            </a:r>
            <a:r>
              <a:rPr lang="cs-CZ" sz="1400" i="1" dirty="0" err="1" smtClean="0"/>
              <a:t>Once</a:t>
            </a:r>
            <a:r>
              <a:rPr lang="cs-CZ" sz="1400" i="1" dirty="0" smtClean="0"/>
              <a:t> </a:t>
            </a:r>
            <a:r>
              <a:rPr lang="cs-CZ" sz="1400" i="1" dirty="0" err="1" smtClean="0"/>
              <a:t>bugs</a:t>
            </a:r>
            <a:r>
              <a:rPr lang="cs-CZ" sz="1400" i="1" dirty="0" smtClean="0"/>
              <a:t> </a:t>
            </a:r>
            <a:r>
              <a:rPr lang="cs-CZ" sz="1400" i="1" dirty="0" err="1" smtClean="0"/>
              <a:t>get</a:t>
            </a:r>
            <a:r>
              <a:rPr lang="cs-CZ" sz="1400" i="1" dirty="0" smtClean="0"/>
              <a:t> </a:t>
            </a:r>
            <a:r>
              <a:rPr lang="cs-CZ" sz="1400" i="1" dirty="0" err="1" smtClean="0"/>
              <a:t>into</a:t>
            </a:r>
            <a:r>
              <a:rPr lang="cs-CZ" sz="1400" i="1" dirty="0" smtClean="0"/>
              <a:t> a house </a:t>
            </a:r>
            <a:r>
              <a:rPr lang="cs-CZ" sz="1400" i="1" dirty="0" err="1" smtClean="0"/>
              <a:t>they</a:t>
            </a:r>
            <a:r>
              <a:rPr lang="cs-CZ" sz="1400" i="1" dirty="0" smtClean="0"/>
              <a:t> are in </a:t>
            </a:r>
            <a:r>
              <a:rPr lang="cs-CZ" sz="1400" i="1" dirty="0" err="1" smtClean="0"/>
              <a:t>it</a:t>
            </a:r>
            <a:r>
              <a:rPr lang="cs-CZ" sz="1400" i="1" dirty="0" smtClean="0"/>
              <a:t> </a:t>
            </a:r>
            <a:r>
              <a:rPr lang="cs-CZ" sz="1400" i="1" dirty="0" err="1" smtClean="0"/>
              <a:t>till</a:t>
            </a:r>
            <a:r>
              <a:rPr lang="cs-CZ" sz="1400" i="1" dirty="0" smtClean="0"/>
              <a:t> </a:t>
            </a:r>
            <a:r>
              <a:rPr lang="cs-CZ" sz="1400" i="1" dirty="0" err="1" smtClean="0"/>
              <a:t>the</a:t>
            </a:r>
            <a:r>
              <a:rPr lang="cs-CZ" sz="1400" i="1" dirty="0" smtClean="0"/>
              <a:t> </a:t>
            </a:r>
            <a:r>
              <a:rPr lang="cs-CZ" sz="1400" i="1" dirty="0" err="1" smtClean="0"/>
              <a:t>crack</a:t>
            </a:r>
            <a:r>
              <a:rPr lang="cs-CZ" sz="1400" i="1" dirty="0" smtClean="0"/>
              <a:t> </a:t>
            </a:r>
            <a:r>
              <a:rPr lang="cs-CZ" sz="1400" i="1" dirty="0" err="1" smtClean="0"/>
              <a:t>of</a:t>
            </a:r>
            <a:r>
              <a:rPr lang="cs-CZ" sz="1400" i="1" dirty="0" smtClean="0"/>
              <a:t> </a:t>
            </a:r>
            <a:r>
              <a:rPr lang="cs-CZ" sz="1400" i="1" dirty="0" err="1" smtClean="0"/>
              <a:t>doom</a:t>
            </a:r>
            <a:r>
              <a:rPr lang="cs-CZ" sz="1400" i="1" dirty="0" smtClean="0"/>
              <a:t>.</a:t>
            </a:r>
            <a:r>
              <a:rPr lang="en-US" sz="1400" i="1" dirty="0" smtClean="0"/>
              <a:t> Then there are windows that will not open</a:t>
            </a:r>
            <a:r>
              <a:rPr lang="en-US" sz="1400" dirty="0" smtClean="0"/>
              <a:t>.”</a:t>
            </a:r>
          </a:p>
          <a:p>
            <a:endParaRPr lang="en-US" sz="1400" dirty="0"/>
          </a:p>
          <a:p>
            <a:endParaRPr lang="cs-CZ" sz="1400" dirty="0"/>
          </a:p>
        </p:txBody>
      </p:sp>
      <p:sp>
        <p:nvSpPr>
          <p:cNvPr id="5" name="Zástupný symbol pro obsah 4"/>
          <p:cNvSpPr>
            <a:spLocks noGrp="1"/>
          </p:cNvSpPr>
          <p:nvPr>
            <p:ph sz="quarter" idx="14"/>
          </p:nvPr>
        </p:nvSpPr>
        <p:spPr>
          <a:xfrm>
            <a:off x="4932040" y="1772816"/>
            <a:ext cx="3128228" cy="2376264"/>
          </a:xfrm>
        </p:spPr>
        <p:txBody>
          <a:bodyPr>
            <a:normAutofit fontScale="47500" lnSpcReduction="20000"/>
          </a:bodyPr>
          <a:lstStyle/>
          <a:p>
            <a:r>
              <a:rPr lang="en-US" dirty="0"/>
              <a:t/>
            </a:r>
            <a:br>
              <a:rPr lang="en-US" dirty="0"/>
            </a:br>
            <a:r>
              <a:rPr lang="en-US" sz="2500" dirty="0" smtClean="0"/>
              <a:t>Penny Anderson (</a:t>
            </a:r>
            <a:r>
              <a:rPr lang="en-US" sz="2500" dirty="0" err="1" smtClean="0"/>
              <a:t>Rentergirl</a:t>
            </a:r>
            <a:r>
              <a:rPr lang="en-US" sz="2500" dirty="0" smtClean="0"/>
              <a:t>):  </a:t>
            </a:r>
            <a:r>
              <a:rPr lang="cs-CZ" sz="2900" i="1" dirty="0" smtClean="0"/>
              <a:t>“H</a:t>
            </a:r>
            <a:r>
              <a:rPr lang="en-US" sz="2900" i="1" dirty="0" err="1" smtClean="0"/>
              <a:t>ouses</a:t>
            </a:r>
            <a:r>
              <a:rPr lang="en-US" sz="2900" i="1" dirty="0" smtClean="0"/>
              <a:t> </a:t>
            </a:r>
            <a:r>
              <a:rPr lang="en-US" sz="2900" i="1" dirty="0"/>
              <a:t>in multiple occupation often have bathrooms squeezed into former cupboards, and it shows; damp and </a:t>
            </a:r>
            <a:r>
              <a:rPr lang="en-US" sz="2900" i="1" dirty="0" err="1"/>
              <a:t>mould</a:t>
            </a:r>
            <a:r>
              <a:rPr lang="en-US" sz="2900" i="1" dirty="0"/>
              <a:t> thrive in confined, poorly ventilated hutches. </a:t>
            </a:r>
            <a:r>
              <a:rPr lang="en-US" sz="2900" i="1" dirty="0" smtClean="0"/>
              <a:t>Rubbish </a:t>
            </a:r>
            <a:r>
              <a:rPr lang="en-US" sz="2900" i="1" dirty="0"/>
              <a:t>is usually stored outside one unlucky window, so those sultry summer nights are a constant source of joy, what with the maggots, </a:t>
            </a:r>
            <a:endParaRPr lang="en-US" sz="2900" i="1" dirty="0" smtClean="0"/>
          </a:p>
          <a:p>
            <a:r>
              <a:rPr lang="en-US" sz="2900" i="1" dirty="0" smtClean="0"/>
              <a:t>stench</a:t>
            </a:r>
            <a:r>
              <a:rPr lang="en-US" sz="2900" i="1" dirty="0"/>
              <a:t>, and cats</a:t>
            </a:r>
            <a:r>
              <a:rPr lang="en-US" sz="2900" i="1" dirty="0" smtClean="0"/>
              <a:t>.” </a:t>
            </a:r>
            <a:endParaRPr lang="cs-CZ" sz="2900" i="1" dirty="0"/>
          </a:p>
        </p:txBody>
      </p:sp>
      <p:pic>
        <p:nvPicPr>
          <p:cNvPr id="9" name="Picture 2" descr="http://www.theworkhome.com/media/images/galleries/weavers-cottages-exterior-800-web_jpg_5000x360_upscale_q8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4472" y="3921919"/>
            <a:ext cx="3384376" cy="204425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s://encrypted-tbn3.gstatic.com/images?q=tbn:ANd9GcTYpgaZGMBM6B6mZNRR4KnJHnaixCruCcc2Y-8OQF6QOSAUwpZYZ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6969" y="4221088"/>
            <a:ext cx="2713383" cy="18059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90770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err="1" smtClean="0"/>
              <a:t>Impact</a:t>
            </a:r>
            <a:r>
              <a:rPr lang="cs-CZ" dirty="0" smtClean="0"/>
              <a:t> on</a:t>
            </a:r>
            <a:r>
              <a:rPr lang="en-US" dirty="0" smtClean="0"/>
              <a:t> social and cultural capital</a:t>
            </a:r>
            <a:endParaRPr lang="cs-CZ" dirty="0"/>
          </a:p>
        </p:txBody>
      </p:sp>
      <p:sp>
        <p:nvSpPr>
          <p:cNvPr id="3" name="Zástupný symbol pro obsah 2"/>
          <p:cNvSpPr>
            <a:spLocks noGrp="1"/>
          </p:cNvSpPr>
          <p:nvPr>
            <p:ph idx="1"/>
          </p:nvPr>
        </p:nvSpPr>
        <p:spPr/>
        <p:txBody>
          <a:bodyPr>
            <a:normAutofit fontScale="92500" lnSpcReduction="20000"/>
          </a:bodyPr>
          <a:lstStyle/>
          <a:p>
            <a:r>
              <a:rPr lang="en-US" dirty="0" smtClean="0"/>
              <a:t>The loss GR face is not merely materia</a:t>
            </a:r>
            <a:r>
              <a:rPr lang="en-US" dirty="0"/>
              <a:t>l</a:t>
            </a:r>
            <a:endParaRPr lang="en-US" dirty="0" smtClean="0"/>
          </a:p>
          <a:p>
            <a:r>
              <a:rPr lang="en-US" dirty="0" smtClean="0"/>
              <a:t>Authors the Jilted Generation”; here is why:</a:t>
            </a:r>
          </a:p>
          <a:p>
            <a:pPr lvl="1"/>
            <a:r>
              <a:rPr lang="en-US" dirty="0" smtClean="0"/>
              <a:t>Postponement of adulthood – main attributes denied to them (family</a:t>
            </a:r>
            <a:r>
              <a:rPr lang="en-US" dirty="0"/>
              <a:t>, savings, </a:t>
            </a:r>
            <a:r>
              <a:rPr lang="en-US" dirty="0" smtClean="0"/>
              <a:t>realizing </a:t>
            </a:r>
            <a:r>
              <a:rPr lang="en-US" dirty="0"/>
              <a:t>ambitions and ideas, stability, having </a:t>
            </a:r>
            <a:r>
              <a:rPr lang="en-US" dirty="0" smtClean="0"/>
              <a:t>children)</a:t>
            </a:r>
          </a:p>
          <a:p>
            <a:pPr lvl="1"/>
            <a:r>
              <a:rPr lang="en-US" dirty="0" smtClean="0"/>
              <a:t>Loss of opportunity to establish meaningful communities – nomadic life</a:t>
            </a:r>
          </a:p>
          <a:p>
            <a:pPr lvl="1"/>
            <a:r>
              <a:rPr lang="en-US" dirty="0" smtClean="0"/>
              <a:t>The constant financial pressure prevents them from engaging in social life, culture, travelling (outside social media) &gt; the breadth of life is narrowed down, with the ability to pay the rent being the focal point; existence rather than true life</a:t>
            </a:r>
            <a:endParaRPr lang="cs-CZ" dirty="0"/>
          </a:p>
          <a:p>
            <a:pPr lvl="1"/>
            <a:endParaRPr lang="en-US" dirty="0" smtClean="0"/>
          </a:p>
          <a:p>
            <a:pPr lvl="1"/>
            <a:endParaRPr lang="cs-CZ" dirty="0"/>
          </a:p>
        </p:txBody>
      </p:sp>
    </p:spTree>
    <p:extLst>
      <p:ext uri="{BB962C8B-B14F-4D97-AF65-F5344CB8AC3E}">
        <p14:creationId xmlns:p14="http://schemas.microsoft.com/office/powerpoint/2010/main" val="14056703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ástupný symbol pro obsah 4"/>
          <p:cNvSpPr>
            <a:spLocks noGrp="1"/>
          </p:cNvSpPr>
          <p:nvPr>
            <p:ph sz="quarter" idx="4294967295"/>
          </p:nvPr>
        </p:nvSpPr>
        <p:spPr>
          <a:xfrm>
            <a:off x="1259632" y="1772816"/>
            <a:ext cx="2736850" cy="2622550"/>
          </a:xfrm>
        </p:spPr>
        <p:txBody>
          <a:bodyPr>
            <a:normAutofit fontScale="47500" lnSpcReduction="20000"/>
          </a:bodyPr>
          <a:lstStyle/>
          <a:p>
            <a:r>
              <a:rPr lang="en-US" i="1" dirty="0"/>
              <a:t>“We work in jobs and live in homes secured on short-term contracts; the steps of our lives are constantly meandering. We’re not settled. Indeed, for many of us, only our childhood homes represent a fixed point, a permanent address, and so we return to them constantly and sometimes permanently. And all this holds back the start of our own lives, the forming of stable relationships and the mastering of our own destinies”. </a:t>
            </a:r>
            <a:endParaRPr lang="cs-CZ" i="1" dirty="0"/>
          </a:p>
          <a:p>
            <a:endParaRPr lang="cs-CZ" dirty="0"/>
          </a:p>
        </p:txBody>
      </p:sp>
      <p:sp>
        <p:nvSpPr>
          <p:cNvPr id="6" name="Zástupný symbol pro obsah 5"/>
          <p:cNvSpPr>
            <a:spLocks noGrp="1"/>
          </p:cNvSpPr>
          <p:nvPr>
            <p:ph sz="quarter" idx="4294967295"/>
          </p:nvPr>
        </p:nvSpPr>
        <p:spPr>
          <a:xfrm>
            <a:off x="4450099" y="1772816"/>
            <a:ext cx="3200400" cy="3605212"/>
          </a:xfrm>
        </p:spPr>
        <p:txBody>
          <a:bodyPr>
            <a:normAutofit fontScale="85000" lnSpcReduction="20000"/>
          </a:bodyPr>
          <a:lstStyle/>
          <a:p>
            <a:r>
              <a:rPr lang="en-US" dirty="0" smtClean="0"/>
              <a:t>Facing lack of understanding:</a:t>
            </a:r>
          </a:p>
          <a:p>
            <a:pPr lvl="1"/>
            <a:r>
              <a:rPr lang="en-US" dirty="0" smtClean="0"/>
              <a:t>criticism: </a:t>
            </a:r>
            <a:r>
              <a:rPr lang="en-US" dirty="0"/>
              <a:t>KIPPERS (Kids in Parents’ Pockets Eroding Retirement Savings’), Boomerang Kids, freeloaders, etc</a:t>
            </a:r>
            <a:r>
              <a:rPr lang="en-US" dirty="0" smtClean="0"/>
              <a:t>.</a:t>
            </a:r>
          </a:p>
          <a:p>
            <a:pPr lvl="1"/>
            <a:r>
              <a:rPr lang="en-US" dirty="0" smtClean="0"/>
              <a:t>pity (iPods </a:t>
            </a:r>
            <a:r>
              <a:rPr lang="en-US" dirty="0"/>
              <a:t>– Insecure, Pressurized, Overtaxed and Debt-Ridden) </a:t>
            </a:r>
            <a:endParaRPr lang="cs-CZ" dirty="0"/>
          </a:p>
        </p:txBody>
      </p:sp>
      <p:pic>
        <p:nvPicPr>
          <p:cNvPr id="4098" name="Picture 2" descr="http://strawstickstone.com/wp-content/uploads/2012/06/2007-689-generation-Ren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3603008"/>
            <a:ext cx="2994056" cy="21077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28070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en-US" dirty="0" smtClean="0"/>
              <a:t>Finding agency</a:t>
            </a:r>
            <a:endParaRPr lang="cs-CZ" dirty="0"/>
          </a:p>
        </p:txBody>
      </p:sp>
      <p:sp>
        <p:nvSpPr>
          <p:cNvPr id="3" name="Zástupný symbol pro obsah 2"/>
          <p:cNvSpPr>
            <a:spLocks noGrp="1"/>
          </p:cNvSpPr>
          <p:nvPr>
            <p:ph idx="1"/>
          </p:nvPr>
        </p:nvSpPr>
        <p:spPr/>
        <p:txBody>
          <a:bodyPr/>
          <a:lstStyle/>
          <a:p>
            <a:r>
              <a:rPr lang="en-US" dirty="0" smtClean="0"/>
              <a:t>Previously, the term Generation Rent was imposed by people outside the group to describe its predicament</a:t>
            </a:r>
          </a:p>
          <a:p>
            <a:r>
              <a:rPr lang="en-US" dirty="0" smtClean="0"/>
              <a:t>Recently – it has been adopted by members of GR themselves &gt; a social identity based on the shared experience of life as renters</a:t>
            </a:r>
          </a:p>
          <a:p>
            <a:r>
              <a:rPr lang="en-US" dirty="0" smtClean="0"/>
              <a:t>Original sense of victimhood replaced with collective action</a:t>
            </a:r>
            <a:endParaRPr lang="cs-CZ" dirty="0"/>
          </a:p>
        </p:txBody>
      </p:sp>
    </p:spTree>
    <p:extLst>
      <p:ext uri="{BB962C8B-B14F-4D97-AF65-F5344CB8AC3E}">
        <p14:creationId xmlns:p14="http://schemas.microsoft.com/office/powerpoint/2010/main" val="24487204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dirty="0"/>
          </a:p>
        </p:txBody>
      </p:sp>
      <p:sp>
        <p:nvSpPr>
          <p:cNvPr id="3" name="Zástupný symbol pro obsah 2"/>
          <p:cNvSpPr>
            <a:spLocks noGrp="1"/>
          </p:cNvSpPr>
          <p:nvPr>
            <p:ph idx="1"/>
          </p:nvPr>
        </p:nvSpPr>
        <p:spPr/>
        <p:txBody>
          <a:bodyPr/>
          <a:lstStyle/>
          <a:p>
            <a:endParaRPr lang="cs-CZ"/>
          </a:p>
        </p:txBody>
      </p:sp>
    </p:spTree>
    <p:extLst>
      <p:ext uri="{BB962C8B-B14F-4D97-AF65-F5344CB8AC3E}">
        <p14:creationId xmlns:p14="http://schemas.microsoft.com/office/powerpoint/2010/main" val="38933300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idx="1"/>
          </p:nvPr>
        </p:nvSpPr>
        <p:spPr/>
        <p:txBody>
          <a:bodyPr/>
          <a:lstStyle/>
          <a:p>
            <a:endParaRPr lang="cs-CZ"/>
          </a:p>
        </p:txBody>
      </p:sp>
    </p:spTree>
    <p:extLst>
      <p:ext uri="{BB962C8B-B14F-4D97-AF65-F5344CB8AC3E}">
        <p14:creationId xmlns:p14="http://schemas.microsoft.com/office/powerpoint/2010/main" val="2968240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err="1" smtClean="0"/>
              <a:t>Gaining</a:t>
            </a:r>
            <a:r>
              <a:rPr lang="cs-CZ" dirty="0" smtClean="0"/>
              <a:t> </a:t>
            </a:r>
            <a:r>
              <a:rPr lang="cs-CZ" dirty="0" err="1" smtClean="0"/>
              <a:t>agency</a:t>
            </a:r>
            <a:r>
              <a:rPr lang="cs-CZ" dirty="0" smtClean="0"/>
              <a:t> – </a:t>
            </a:r>
            <a:r>
              <a:rPr lang="cs-CZ" dirty="0" err="1" smtClean="0"/>
              <a:t>organizing</a:t>
            </a:r>
            <a:r>
              <a:rPr lang="cs-CZ" dirty="0" smtClean="0"/>
              <a:t> </a:t>
            </a:r>
            <a:r>
              <a:rPr lang="cs-CZ" dirty="0" err="1" smtClean="0"/>
              <a:t>themselves</a:t>
            </a:r>
            <a:endParaRPr lang="cs-CZ" dirty="0"/>
          </a:p>
        </p:txBody>
      </p:sp>
      <p:sp>
        <p:nvSpPr>
          <p:cNvPr id="3" name="Zástupný symbol pro obsah 2"/>
          <p:cNvSpPr>
            <a:spLocks noGrp="1"/>
          </p:cNvSpPr>
          <p:nvPr>
            <p:ph idx="1"/>
          </p:nvPr>
        </p:nvSpPr>
        <p:spPr/>
        <p:txBody>
          <a:bodyPr/>
          <a:lstStyle/>
          <a:p>
            <a:endParaRPr lang="cs-CZ"/>
          </a:p>
        </p:txBody>
      </p:sp>
    </p:spTree>
    <p:extLst>
      <p:ext uri="{BB962C8B-B14F-4D97-AF65-F5344CB8AC3E}">
        <p14:creationId xmlns:p14="http://schemas.microsoft.com/office/powerpoint/2010/main" val="19411019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err="1" smtClean="0"/>
              <a:t>Gaining</a:t>
            </a:r>
            <a:r>
              <a:rPr lang="cs-CZ" dirty="0" smtClean="0"/>
              <a:t> </a:t>
            </a:r>
            <a:r>
              <a:rPr lang="cs-CZ" dirty="0" err="1" smtClean="0"/>
              <a:t>agency</a:t>
            </a:r>
            <a:r>
              <a:rPr lang="cs-CZ" dirty="0" smtClean="0"/>
              <a:t> - </a:t>
            </a:r>
            <a:r>
              <a:rPr lang="cs-CZ" smtClean="0"/>
              <a:t>campaiging</a:t>
            </a:r>
            <a:endParaRPr lang="cs-CZ"/>
          </a:p>
        </p:txBody>
      </p:sp>
      <p:sp>
        <p:nvSpPr>
          <p:cNvPr id="3" name="Zástupný symbol pro obsah 2"/>
          <p:cNvSpPr>
            <a:spLocks noGrp="1"/>
          </p:cNvSpPr>
          <p:nvPr>
            <p:ph idx="1"/>
          </p:nvPr>
        </p:nvSpPr>
        <p:spPr/>
        <p:txBody>
          <a:bodyPr/>
          <a:lstStyle/>
          <a:p>
            <a:endParaRPr lang="cs-CZ"/>
          </a:p>
        </p:txBody>
      </p:sp>
    </p:spTree>
    <p:extLst>
      <p:ext uri="{BB962C8B-B14F-4D97-AF65-F5344CB8AC3E}">
        <p14:creationId xmlns:p14="http://schemas.microsoft.com/office/powerpoint/2010/main" val="273932721"/>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Špendlík">
  <a:themeElements>
    <a:clrScheme name="Špendlík">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Špendlík">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Špendlík">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Pushpin</Template>
  <TotalTime>2763</TotalTime>
  <Words>850</Words>
  <Application>Microsoft Office PowerPoint</Application>
  <PresentationFormat>Předvádění na obrazovce (4:3)</PresentationFormat>
  <Paragraphs>62</Paragraphs>
  <Slides>16</Slides>
  <Notes>0</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16</vt:i4>
      </vt:variant>
    </vt:vector>
  </HeadingPairs>
  <TitlesOfParts>
    <vt:vector size="22" baseType="lpstr">
      <vt:lpstr>Bookman Old Style</vt:lpstr>
      <vt:lpstr>Brush Script MT</vt:lpstr>
      <vt:lpstr>Constantia</vt:lpstr>
      <vt:lpstr>Franklin Gothic Book</vt:lpstr>
      <vt:lpstr>Rage Italic</vt:lpstr>
      <vt:lpstr>Špendlík</vt:lpstr>
      <vt:lpstr> Britain’s Generation Rent </vt:lpstr>
      <vt:lpstr>The role of home ownership</vt:lpstr>
      <vt:lpstr>The role of home ownership</vt:lpstr>
      <vt:lpstr>Decline in home ownership</vt:lpstr>
      <vt:lpstr>Generation Rent</vt:lpstr>
      <vt:lpstr>Implications of renting in Britain</vt:lpstr>
      <vt:lpstr>a] overpriced</vt:lpstr>
      <vt:lpstr>b] insecure</vt:lpstr>
      <vt:lpstr>c]unsafe + unhealthy</vt:lpstr>
      <vt:lpstr>Impact on social and cultural capital</vt:lpstr>
      <vt:lpstr>Prezentace aplikace PowerPoint</vt:lpstr>
      <vt:lpstr>Finding agency</vt:lpstr>
      <vt:lpstr>Prezentace aplikace PowerPoint</vt:lpstr>
      <vt:lpstr>Prezentace aplikace PowerPoint</vt:lpstr>
      <vt:lpstr>Gaining agency – organizing themselves</vt:lpstr>
      <vt:lpstr>Gaining agency - campaiging</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Nadpis</dc:title>
  <dc:creator>atihelko</dc:creator>
  <cp:lastModifiedBy>Tihelkova</cp:lastModifiedBy>
  <cp:revision>34</cp:revision>
  <dcterms:created xsi:type="dcterms:W3CDTF">2016-08-21T03:38:25Z</dcterms:created>
  <dcterms:modified xsi:type="dcterms:W3CDTF">2018-04-20T10:51:34Z</dcterms:modified>
</cp:coreProperties>
</file>