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288" r:id="rId5"/>
    <p:sldId id="273" r:id="rId6"/>
    <p:sldId id="275" r:id="rId7"/>
    <p:sldId id="259" r:id="rId8"/>
    <p:sldId id="282" r:id="rId9"/>
    <p:sldId id="287" r:id="rId10"/>
    <p:sldId id="281" r:id="rId11"/>
    <p:sldId id="283" r:id="rId12"/>
    <p:sldId id="27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912C8C85-51F0-491E-9774-3900AFEF0FD7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09" autoAdjust="0"/>
    <p:restoredTop sz="94694" autoAdjust="0"/>
  </p:normalViewPr>
  <p:slideViewPr>
    <p:cSldViewPr snapToGrid="0">
      <p:cViewPr varScale="1">
        <p:scale>
          <a:sx n="81" d="100"/>
          <a:sy n="81" d="100"/>
        </p:scale>
        <p:origin x="994" y="53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3480" y="55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976AB79-C677-3DB7-78CF-9305D586148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3AB137-CEA6-0244-F12B-1ECC21172D0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C994AA-C437-4EF4-8BEF-0B832D7FA420}" type="datetimeFigureOut">
              <a:rPr lang="en-US" smtClean="0"/>
              <a:t>4/1/2024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68EC96-C6CC-F2AF-D90F-143F4D20A07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F8EC8D-EF88-0275-F75C-A789924433B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757874-EF65-4B61-B062-40C932C8129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20278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9CA527-F925-414F-B4F4-8F4244CDDC80}" type="datetimeFigureOut">
              <a:rPr lang="en-US" smtClean="0"/>
              <a:t>4/1/2024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7E2AA-278D-0B48-A5DE-00B1FC5BDAF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65593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7E2AA-278D-0B48-A5DE-00B1FC5BDAF9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22720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8">
            <a:extLst>
              <a:ext uri="{FF2B5EF4-FFF2-40B4-BE49-F238E27FC236}">
                <a16:creationId xmlns:a16="http://schemas.microsoft.com/office/drawing/2014/main" id="{D56268A4-B555-72BE-6160-318763ECAA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2D44DBA-D665-923B-A38C-C68A9C039E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5924" y="777240"/>
            <a:ext cx="10360152" cy="530352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E8C189B-2E00-67DA-E342-3440F5EBB4C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286000"/>
            <a:ext cx="9144000" cy="2286000"/>
          </a:xfrm>
        </p:spPr>
        <p:txBody>
          <a:bodyPr anchor="ctr" anchorCtr="0">
            <a:noAutofit/>
          </a:bodyPr>
          <a:lstStyle>
            <a:lvl1pPr algn="ctr">
              <a:defRPr sz="4400"/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3424675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38">
            <a:extLst>
              <a:ext uri="{FF2B5EF4-FFF2-40B4-BE49-F238E27FC236}">
                <a16:creationId xmlns:a16="http://schemas.microsoft.com/office/drawing/2014/main" id="{31550E6E-10D6-E75A-F6B1-8800DAC2CB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802" b="7802"/>
          <a:stretch>
            <a:fillRect/>
          </a:stretch>
        </p:blipFill>
        <p:spPr>
          <a:xfrm>
            <a:off x="0" y="0"/>
            <a:ext cx="1218895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657BD59-35CC-9BB3-8621-6FA3356F81A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73038" y="1457865"/>
            <a:ext cx="3200400" cy="4580626"/>
          </a:xfrm>
        </p:spPr>
        <p:txBody>
          <a:bodyPr anchor="t">
            <a:noAutofit/>
          </a:bodyPr>
          <a:lstStyle>
            <a:lvl1pPr algn="ctr"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72710C-A212-1B12-06CD-FA2A14F89D6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796287" y="1457864"/>
            <a:ext cx="4986068" cy="4580627"/>
          </a:xfrm>
        </p:spPr>
        <p:txBody>
          <a:bodyPr tIns="45720" anchor="t" anchorCtr="0">
            <a:normAutofit/>
          </a:bodyPr>
          <a:lstStyle>
            <a:lvl1pPr marL="0" indent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  <a:defRPr sz="2400"/>
            </a:lvl1pPr>
            <a:lvl2pPr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defRPr sz="2000"/>
            </a:lvl2pPr>
            <a:lvl3pPr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defRPr sz="1800"/>
            </a:lvl3pPr>
            <a:lvl4pPr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defRPr sz="1600"/>
            </a:lvl4pPr>
            <a:lvl5pPr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defRPr sz="16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6EB0F-63C8-5F75-A333-3413A9DC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4/1/2024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DE333-25B4-E092-1CC4-C3D20BA2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4388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8">
            <a:extLst>
              <a:ext uri="{FF2B5EF4-FFF2-40B4-BE49-F238E27FC236}">
                <a16:creationId xmlns:a16="http://schemas.microsoft.com/office/drawing/2014/main" id="{61F88592-24FD-96EC-ADB3-C0B7682DF9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076C4EAC-BBDE-1963-BD72-3BD2A47DC59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18259" y="798653"/>
            <a:ext cx="5166167" cy="5289630"/>
          </a:xfrm>
          <a:solidFill>
            <a:schemeClr val="bg1">
              <a:alpha val="95000"/>
            </a:schemeClr>
          </a:solidFill>
        </p:spPr>
        <p:txBody>
          <a:bodyPr lIns="274320" rIns="274320" anchor="ctr">
            <a:noAutofit/>
          </a:bodyPr>
          <a:lstStyle>
            <a:lvl1pPr algn="ctr">
              <a:defRPr sz="44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E592AF4F-2F83-7005-B3AC-6FCC7FB1914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84424" y="787077"/>
            <a:ext cx="5166167" cy="5289631"/>
          </a:xfrm>
          <a:solidFill>
            <a:schemeClr val="bg1">
              <a:alpha val="95000"/>
            </a:schemeClr>
          </a:solidFill>
        </p:spPr>
        <p:txBody>
          <a:bodyPr>
            <a:noAutofit/>
          </a:bodyPr>
          <a:lstStyle>
            <a:lvl1pPr marL="342900" indent="-342900" algn="ctr">
              <a:buFont typeface="Arial" panose="020B0604020202020204" pitchFamily="34" charset="0"/>
              <a:buChar char="•"/>
              <a:defRPr sz="200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6EB0F-63C8-5F75-A333-3413A9DC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4/1/2024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DE333-25B4-E092-1CC4-C3D20BA2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8420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subtitle +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13">
            <a:extLst>
              <a:ext uri="{FF2B5EF4-FFF2-40B4-BE49-F238E27FC236}">
                <a16:creationId xmlns:a16="http://schemas.microsoft.com/office/drawing/2014/main" id="{BD017017-3234-8C24-B9FC-80FB1120D1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C226FA8-C264-7189-EEA0-5264009074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5924" y="777240"/>
            <a:ext cx="10360152" cy="530352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772C41-A024-2F33-1F04-21E003FA729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96135" y="1124887"/>
            <a:ext cx="4480560" cy="2352356"/>
          </a:xfrm>
        </p:spPr>
        <p:txBody>
          <a:bodyPr anchor="b">
            <a:noAutofit/>
          </a:bodyPr>
          <a:lstStyle>
            <a:lvl1pPr algn="l"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3BC2DF-9C2A-052C-AD2C-0A8ABAA5037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296135" y="3571197"/>
            <a:ext cx="4476967" cy="2123547"/>
          </a:xfrm>
        </p:spPr>
        <p:txBody>
          <a:bodyPr>
            <a:no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" name="Picture Placeholder 7">
            <a:extLst>
              <a:ext uri="{FF2B5EF4-FFF2-40B4-BE49-F238E27FC236}">
                <a16:creationId xmlns:a16="http://schemas.microsoft.com/office/drawing/2014/main" id="{AA872EE9-FDFB-95A7-3547-DCAA0B51FE2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329545" y="1148037"/>
            <a:ext cx="4365199" cy="454670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070940-5919-2C95-2278-32E50BF14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4/1/2024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57D599-49CF-19FE-6D86-C5EDB765F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31DF1-1C8D-86B9-BFDD-098FFC00F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4186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17">
            <a:extLst>
              <a:ext uri="{FF2B5EF4-FFF2-40B4-BE49-F238E27FC236}">
                <a16:creationId xmlns:a16="http://schemas.microsoft.com/office/drawing/2014/main" id="{28B211FD-99D2-B373-669F-6E0F8E5B33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88952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4079EDA-1B98-E3C1-23AD-7FB6F39FE2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5924" y="777240"/>
            <a:ext cx="10360152" cy="530352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57BD59-35CC-9BB3-8621-6FA3356F81A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16598" y="995425"/>
            <a:ext cx="8958805" cy="1077230"/>
          </a:xfrm>
        </p:spPr>
        <p:txBody>
          <a:bodyPr anchor="b" anchorCtr="0">
            <a:noAutofit/>
          </a:bodyPr>
          <a:lstStyle>
            <a:lvl1pPr algn="ctr"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76BDAEBE-3A0C-BBCD-A1F0-E1F1E07000E1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1616599" y="2257061"/>
            <a:ext cx="8958804" cy="354185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spcAft>
                <a:spcPts val="1000"/>
              </a:spcAft>
              <a:buNone/>
              <a:defRPr sz="1800"/>
            </a:lvl1pPr>
            <a:lvl2pPr marL="228600">
              <a:spcBef>
                <a:spcPts val="600"/>
              </a:spcBef>
              <a:spcAft>
                <a:spcPts val="600"/>
              </a:spcAft>
              <a:defRPr sz="1800"/>
            </a:lvl2pPr>
            <a:lvl3pPr marL="685800">
              <a:spcBef>
                <a:spcPts val="600"/>
              </a:spcBef>
              <a:spcAft>
                <a:spcPts val="600"/>
              </a:spcAft>
              <a:defRPr sz="1800"/>
            </a:lvl3pPr>
            <a:lvl4pPr marL="1143000">
              <a:spcBef>
                <a:spcPts val="600"/>
              </a:spcBef>
              <a:spcAft>
                <a:spcPts val="600"/>
              </a:spcAft>
              <a:defRPr sz="1800"/>
            </a:lvl4pPr>
            <a:lvl5pPr marL="1600200">
              <a:spcBef>
                <a:spcPts val="600"/>
              </a:spcBef>
              <a:spcAft>
                <a:spcPts val="600"/>
              </a:spcAft>
              <a:defRPr sz="18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6EB0F-63C8-5F75-A333-3413A9DC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4/1/2024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DE333-25B4-E092-1CC4-C3D20BA2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7894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pictur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5">
            <a:extLst>
              <a:ext uri="{FF2B5EF4-FFF2-40B4-BE49-F238E27FC236}">
                <a16:creationId xmlns:a16="http://schemas.microsoft.com/office/drawing/2014/main" id="{236F3DDC-7FF8-F6A3-16EA-A01E7F7953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1524" y="0"/>
            <a:ext cx="12188952" cy="6858000"/>
          </a:xfrm>
          <a:prstGeom prst="rect">
            <a:avLst/>
          </a:prstGeom>
        </p:spPr>
      </p:pic>
      <p:sp>
        <p:nvSpPr>
          <p:cNvPr id="9" name="Title 33">
            <a:extLst>
              <a:ext uri="{FF2B5EF4-FFF2-40B4-BE49-F238E27FC236}">
                <a16:creationId xmlns:a16="http://schemas.microsoft.com/office/drawing/2014/main" id="{E728EBB2-9164-AC06-6682-9505D88F95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 userDrawn="1"/>
        </p:nvSpPr>
        <p:spPr>
          <a:xfrm>
            <a:off x="915924" y="777240"/>
            <a:ext cx="6115497" cy="5303520"/>
          </a:xfrm>
          <a:prstGeom prst="rect">
            <a:avLst/>
          </a:prstGeom>
          <a:solidFill>
            <a:schemeClr val="bg1">
              <a:alpha val="95000"/>
            </a:schemeClr>
          </a:solidFill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40C44A-93E6-6C58-5E88-AFDC594EC27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16937" y="879674"/>
            <a:ext cx="5377406" cy="2550005"/>
          </a:xfrm>
        </p:spPr>
        <p:txBody>
          <a:bodyPr anchor="b" anchorCtr="0">
            <a:no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53BA3AA6-E309-C0C7-B2C6-3705384B706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17638" y="3576900"/>
            <a:ext cx="4126635" cy="2233613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CFCEB5-4092-FD13-478E-51CD74FDB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4/1/2024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077A4D-E7C0-912D-293F-D93F0CB5C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6AA9E1-334B-5F8F-8A92-67DD095F7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54381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5">
            <a:extLst>
              <a:ext uri="{FF2B5EF4-FFF2-40B4-BE49-F238E27FC236}">
                <a16:creationId xmlns:a16="http://schemas.microsoft.com/office/drawing/2014/main" id="{540E5FCC-3981-FB51-F0ED-B8BAB5C45A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BCE2C9E-7BC3-0EB6-EBE4-26EE33A1F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5924" y="777240"/>
            <a:ext cx="10360152" cy="530352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40C44A-93E6-6C58-5E88-AFDC594EC27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69357" y="891251"/>
            <a:ext cx="9653286" cy="1158254"/>
          </a:xfrm>
        </p:spPr>
        <p:txBody>
          <a:bodyPr anchor="b" anchorCtr="0">
            <a:noAutofit/>
          </a:bodyPr>
          <a:lstStyle>
            <a:lvl1pPr algn="ctr"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CFCEB5-4092-FD13-478E-51CD74FDB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4/1/2024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077A4D-E7C0-912D-293F-D93F0CB5C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6AA9E1-334B-5F8F-8A92-67DD095F7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ECB36301-48E6-AF64-5055-0CCA79474EAE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1400540" y="2257062"/>
            <a:ext cx="4062711" cy="3541853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spcAft>
                <a:spcPts val="600"/>
              </a:spcAft>
              <a:buNone/>
              <a:defRPr sz="1800"/>
            </a:lvl1pPr>
            <a:lvl2pPr marL="228600">
              <a:spcBef>
                <a:spcPts val="600"/>
              </a:spcBef>
              <a:spcAft>
                <a:spcPts val="600"/>
              </a:spcAft>
              <a:defRPr sz="1800"/>
            </a:lvl2pPr>
            <a:lvl3pPr marL="685800">
              <a:spcBef>
                <a:spcPts val="600"/>
              </a:spcBef>
              <a:spcAft>
                <a:spcPts val="600"/>
              </a:spcAft>
              <a:defRPr sz="1800"/>
            </a:lvl3pPr>
            <a:lvl4pPr marL="1143000">
              <a:spcBef>
                <a:spcPts val="600"/>
              </a:spcBef>
              <a:spcAft>
                <a:spcPts val="600"/>
              </a:spcAft>
              <a:defRPr sz="1800"/>
            </a:lvl4pPr>
            <a:lvl5pPr marL="1600200">
              <a:spcBef>
                <a:spcPts val="600"/>
              </a:spcBef>
              <a:spcAft>
                <a:spcPts val="600"/>
              </a:spcAft>
              <a:defRPr sz="18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5F973906-E48D-CA3F-3E96-205D2E688DC5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6588311" y="2257061"/>
            <a:ext cx="4203151" cy="3541853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spcAft>
                <a:spcPts val="600"/>
              </a:spcAft>
              <a:buNone/>
              <a:defRPr sz="1800"/>
            </a:lvl1pPr>
            <a:lvl2pPr marL="228600">
              <a:spcBef>
                <a:spcPts val="600"/>
              </a:spcBef>
              <a:spcAft>
                <a:spcPts val="600"/>
              </a:spcAft>
              <a:defRPr sz="1800"/>
            </a:lvl2pPr>
            <a:lvl3pPr marL="685800">
              <a:spcBef>
                <a:spcPts val="600"/>
              </a:spcBef>
              <a:spcAft>
                <a:spcPts val="600"/>
              </a:spcAft>
              <a:defRPr sz="1800"/>
            </a:lvl3pPr>
            <a:lvl4pPr marL="1143000">
              <a:spcBef>
                <a:spcPts val="600"/>
              </a:spcBef>
              <a:spcAft>
                <a:spcPts val="600"/>
              </a:spcAft>
              <a:defRPr sz="1800"/>
            </a:lvl4pPr>
            <a:lvl5pPr marL="1600200">
              <a:spcBef>
                <a:spcPts val="600"/>
              </a:spcBef>
              <a:spcAft>
                <a:spcPts val="600"/>
              </a:spcAft>
              <a:defRPr sz="18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05290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44">
            <a:extLst>
              <a:ext uri="{FF2B5EF4-FFF2-40B4-BE49-F238E27FC236}">
                <a16:creationId xmlns:a16="http://schemas.microsoft.com/office/drawing/2014/main" id="{07AB38AA-85DC-3DF3-4ED4-B78FB670FF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F2DD44F-3200-BF06-94F9-C6A07EA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4400" y="777240"/>
            <a:ext cx="10361676" cy="530352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40C44A-93E6-6C58-5E88-AFDC594EC27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92361" y="777240"/>
            <a:ext cx="10007278" cy="1283843"/>
          </a:xfrm>
        </p:spPr>
        <p:txBody>
          <a:bodyPr anchor="b" anchorCtr="0">
            <a:noAutofit/>
          </a:bodyPr>
          <a:lstStyle>
            <a:lvl1pPr algn="ctr"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813049-5F46-053E-6279-8183259649A6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447029" y="2261313"/>
            <a:ext cx="3275746" cy="365335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None/>
              <a:defRPr sz="1800"/>
            </a:lvl1pPr>
            <a:lvl2pPr marL="228600" indent="0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None/>
              <a:defRPr sz="1800"/>
            </a:lvl2pPr>
            <a:lvl3pPr marL="914400" indent="0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None/>
              <a:defRPr sz="1800"/>
            </a:lvl3pPr>
            <a:lvl4pPr marL="1143000" indent="0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None/>
              <a:defRPr sz="1800"/>
            </a:lvl4pPr>
            <a:lvl5pPr marL="1600200" indent="0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None/>
              <a:defRPr sz="18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CFCEB5-4092-FD13-478E-51CD74FDB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4/1/2024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077A4D-E7C0-912D-293F-D93F0CB5C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6AA9E1-334B-5F8F-8A92-67DD095F7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2AA9CA0-D45C-FE27-D4E4-DD219364E4FB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5150734" y="2261313"/>
            <a:ext cx="5594236" cy="3653350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spcAft>
                <a:spcPts val="600"/>
              </a:spcAft>
              <a:buNone/>
              <a:defRPr sz="1800"/>
            </a:lvl1pPr>
            <a:lvl2pPr marL="228600">
              <a:spcBef>
                <a:spcPts val="600"/>
              </a:spcBef>
              <a:spcAft>
                <a:spcPts val="600"/>
              </a:spcAft>
              <a:defRPr sz="1800"/>
            </a:lvl2pPr>
            <a:lvl3pPr marL="685800">
              <a:spcBef>
                <a:spcPts val="600"/>
              </a:spcBef>
              <a:spcAft>
                <a:spcPts val="600"/>
              </a:spcAft>
              <a:defRPr sz="1800"/>
            </a:lvl3pPr>
            <a:lvl4pPr marL="1143000">
              <a:spcBef>
                <a:spcPts val="600"/>
              </a:spcBef>
              <a:spcAft>
                <a:spcPts val="600"/>
              </a:spcAft>
              <a:defRPr sz="1800"/>
            </a:lvl4pPr>
            <a:lvl5pPr marL="1600200">
              <a:spcBef>
                <a:spcPts val="600"/>
              </a:spcBef>
              <a:spcAft>
                <a:spcPts val="600"/>
              </a:spcAft>
              <a:defRPr sz="18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57852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8">
            <a:extLst>
              <a:ext uri="{FF2B5EF4-FFF2-40B4-BE49-F238E27FC236}">
                <a16:creationId xmlns:a16="http://schemas.microsoft.com/office/drawing/2014/main" id="{F1219773-33FA-E4F9-4EAE-0764613F6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2817C37-9292-1CF3-6529-DEF7174273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5924" y="777240"/>
            <a:ext cx="10360152" cy="530352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772C41-A024-2F33-1F04-21E003FA729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61275" y="1134320"/>
            <a:ext cx="4803494" cy="1956122"/>
          </a:xfrm>
        </p:spPr>
        <p:txBody>
          <a:bodyPr anchor="b">
            <a:noAutofit/>
          </a:bodyPr>
          <a:lstStyle>
            <a:lvl1pPr algn="l"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3BC2DF-9C2A-052C-AD2C-0A8ABAA5037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61275" y="3418271"/>
            <a:ext cx="4803494" cy="2305409"/>
          </a:xfrm>
        </p:spPr>
        <p:txBody>
          <a:bodyPr>
            <a:noAutofit/>
          </a:bodyPr>
          <a:lstStyle>
            <a:lvl1pPr marL="0" indent="0" algn="l">
              <a:spcAft>
                <a:spcPts val="1000"/>
              </a:spcAft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E5D7B0DF-23EB-406B-9FAA-0182626A919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308563" y="1146638"/>
            <a:ext cx="4389120" cy="4572000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070940-5919-2C95-2278-32E50BF14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4/1/2024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57D599-49CF-19FE-6D86-C5EDB765F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31DF1-1C8D-86B9-BFDD-098FFC00F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3727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64">
            <a:extLst>
              <a:ext uri="{FF2B5EF4-FFF2-40B4-BE49-F238E27FC236}">
                <a16:creationId xmlns:a16="http://schemas.microsoft.com/office/drawing/2014/main" id="{7C62E1FE-8CAE-1FE1-6A91-DFE7F1D870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4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0" y="0"/>
            <a:ext cx="12188825" cy="6858000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C40C44A-93E6-6C58-5E88-AFDC594EC27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66219"/>
            <a:ext cx="10389243" cy="1424470"/>
          </a:xfrm>
        </p:spPr>
        <p:txBody>
          <a:bodyPr anchor="ctr" anchorCtr="0">
            <a:no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813049-5F46-053E-6279-8183259649A6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1779325"/>
            <a:ext cx="3490732" cy="4297680"/>
          </a:xfrm>
        </p:spPr>
        <p:txBody>
          <a:bodyPr tIns="274320">
            <a:normAutofit/>
          </a:bodyPr>
          <a:lstStyle>
            <a:lvl1pPr marL="0" indent="0">
              <a:spcBef>
                <a:spcPts val="1000"/>
              </a:spcBef>
              <a:spcAft>
                <a:spcPts val="1000"/>
              </a:spcAft>
              <a:buNone/>
              <a:defRPr sz="1800"/>
            </a:lvl1pPr>
            <a:lvl2pPr marL="228600" indent="0">
              <a:spcBef>
                <a:spcPts val="1000"/>
              </a:spcBef>
              <a:spcAft>
                <a:spcPts val="1000"/>
              </a:spcAft>
              <a:buNone/>
              <a:defRPr sz="1800"/>
            </a:lvl2pPr>
            <a:lvl3pPr marL="685800" indent="0">
              <a:spcBef>
                <a:spcPts val="1000"/>
              </a:spcBef>
              <a:spcAft>
                <a:spcPts val="1000"/>
              </a:spcAft>
              <a:buNone/>
              <a:defRPr sz="1800"/>
            </a:lvl3pPr>
            <a:lvl4pPr marL="1143000" indent="0">
              <a:spcBef>
                <a:spcPts val="1000"/>
              </a:spcBef>
              <a:spcAft>
                <a:spcPts val="1000"/>
              </a:spcAft>
              <a:buNone/>
              <a:defRPr sz="1800"/>
            </a:lvl4pPr>
            <a:lvl5pPr marL="1600200" indent="0">
              <a:spcBef>
                <a:spcPts val="1000"/>
              </a:spcBef>
              <a:spcAft>
                <a:spcPts val="1000"/>
              </a:spcAft>
              <a:buNone/>
              <a:defRPr sz="18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able Placeholder 7">
            <a:extLst>
              <a:ext uri="{FF2B5EF4-FFF2-40B4-BE49-F238E27FC236}">
                <a16:creationId xmlns:a16="http://schemas.microsoft.com/office/drawing/2014/main" id="{423FEB60-8FB5-7F10-EDD7-8AB4B3139EF6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4502552" y="1779325"/>
            <a:ext cx="6724891" cy="4297680"/>
          </a:xfrm>
        </p:spPr>
        <p:txBody>
          <a:bodyPr/>
          <a:lstStyle/>
          <a:p>
            <a:r>
              <a:rPr lang="ru-RU"/>
              <a:t>Вставка таблицы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CFCEB5-4092-FD13-478E-51CD74FDB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4/1/2024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077A4D-E7C0-912D-293F-D93F0CB5C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6AA9E1-334B-5F8F-8A92-67DD095F7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815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17">
            <a:extLst>
              <a:ext uri="{FF2B5EF4-FFF2-40B4-BE49-F238E27FC236}">
                <a16:creationId xmlns:a16="http://schemas.microsoft.com/office/drawing/2014/main" id="{32B61A96-5F36-8895-B920-FC12FD76DC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88952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774BC39-6D56-474E-28BE-99260516AB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4400" y="777240"/>
            <a:ext cx="10361676" cy="530352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40C44A-93E6-6C58-5E88-AFDC594EC27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73070" y="914400"/>
            <a:ext cx="10045861" cy="1146680"/>
          </a:xfrm>
        </p:spPr>
        <p:txBody>
          <a:bodyPr anchor="b" anchorCtr="0">
            <a:noAutofit/>
          </a:bodyPr>
          <a:lstStyle>
            <a:lvl1pPr algn="ctr"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813049-5F46-053E-6279-8183259649A6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1423687" y="2288614"/>
            <a:ext cx="5382228" cy="3475578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spcAft>
                <a:spcPts val="0"/>
              </a:spcAft>
              <a:buNone/>
              <a:defRPr sz="1800"/>
            </a:lvl1pPr>
            <a:lvl2pPr marL="685800">
              <a:spcBef>
                <a:spcPts val="600"/>
              </a:spcBef>
              <a:spcAft>
                <a:spcPts val="600"/>
              </a:spcAft>
              <a:defRPr sz="1800"/>
            </a:lvl2pPr>
            <a:lvl3pPr marL="1143000">
              <a:spcBef>
                <a:spcPts val="600"/>
              </a:spcBef>
              <a:spcAft>
                <a:spcPts val="600"/>
              </a:spcAft>
              <a:defRPr sz="1800"/>
            </a:lvl3pPr>
            <a:lvl4pPr marL="1600200">
              <a:spcBef>
                <a:spcPts val="600"/>
              </a:spcBef>
              <a:spcAft>
                <a:spcPts val="600"/>
              </a:spcAft>
              <a:defRPr sz="1800"/>
            </a:lvl4pPr>
            <a:lvl5pPr marL="2057400">
              <a:spcBef>
                <a:spcPts val="600"/>
              </a:spcBef>
              <a:spcAft>
                <a:spcPts val="600"/>
              </a:spcAft>
              <a:defRPr sz="18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DFB03A-367B-9ADA-8071-E22871EC115F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7451790" y="2288614"/>
            <a:ext cx="3108960" cy="3475578"/>
          </a:xfrm>
        </p:spPr>
        <p:txBody>
          <a:bodyPr tIns="91440">
            <a:normAutofit/>
          </a:bodyPr>
          <a:lstStyle>
            <a:lvl1pPr marL="0" indent="0">
              <a:lnSpc>
                <a:spcPct val="150000"/>
              </a:lnSpc>
              <a:spcBef>
                <a:spcPts val="1000"/>
              </a:spcBef>
              <a:spcAft>
                <a:spcPts val="600"/>
              </a:spcAft>
              <a:buNone/>
              <a:defRPr sz="1800"/>
            </a:lvl1pPr>
            <a:lvl2pPr marL="228600" indent="0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None/>
              <a:defRPr sz="1800"/>
            </a:lvl2pPr>
            <a:lvl3pPr marL="685800" indent="0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None/>
              <a:defRPr sz="1800"/>
            </a:lvl3pPr>
            <a:lvl4pPr marL="1143000" indent="0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None/>
              <a:defRPr sz="1800"/>
            </a:lvl4pPr>
            <a:lvl5pPr marL="1600200" indent="0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None/>
              <a:defRPr sz="18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CFCEB5-4092-FD13-478E-51CD74FDB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4/1/2024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077A4D-E7C0-912D-293F-D93F0CB5C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6AA9E1-334B-5F8F-8A92-67DD095F7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7039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64">
            <a:extLst>
              <a:ext uri="{FF2B5EF4-FFF2-40B4-BE49-F238E27FC236}">
                <a16:creationId xmlns:a16="http://schemas.microsoft.com/office/drawing/2014/main" id="{55E792AE-CF37-9DD8-2703-49480775F0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4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0" y="0"/>
            <a:ext cx="12188825" cy="6858000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657BD59-35CC-9BB3-8621-6FA3356F81A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33629"/>
            <a:ext cx="10515600" cy="1325563"/>
          </a:xfrm>
        </p:spPr>
        <p:txBody>
          <a:bodyPr anchor="b" anchorCtr="0">
            <a:no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Table Placeholder 7">
            <a:extLst>
              <a:ext uri="{FF2B5EF4-FFF2-40B4-BE49-F238E27FC236}">
                <a16:creationId xmlns:a16="http://schemas.microsoft.com/office/drawing/2014/main" id="{0CEAFE70-86D3-8690-31CA-F9A1FBA494D0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914400" y="1779325"/>
            <a:ext cx="10361676" cy="429768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Вставка таблицы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6EB0F-63C8-5F75-A333-3413A9DC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4/1/2024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DE333-25B4-E092-1CC4-C3D20BA2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60992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13">
            <a:extLst>
              <a:ext uri="{FF2B5EF4-FFF2-40B4-BE49-F238E27FC236}">
                <a16:creationId xmlns:a16="http://schemas.microsoft.com/office/drawing/2014/main" id="{A1BB4149-7987-3EF4-952D-2271B4DD8A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7B335AD-7A4B-841B-52BC-8FF32D99D7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799368" y="0"/>
            <a:ext cx="4593265" cy="685800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57BD59-35CC-9BB3-8621-6FA3356F81A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43375" y="92597"/>
            <a:ext cx="3905250" cy="3032567"/>
          </a:xfrm>
        </p:spPr>
        <p:txBody>
          <a:bodyPr anchor="b">
            <a:noAutofit/>
          </a:bodyPr>
          <a:lstStyle>
            <a:lvl1pPr algn="ctr"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13E19FD-68BB-0F8D-21CF-9E48B806073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43375" y="4004321"/>
            <a:ext cx="3905250" cy="27432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162967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D97564-C310-6E8C-8689-CE18881B4A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AD99FA-26D9-873B-BE7F-26FEC5C233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19819E-0266-97DD-DFD1-BAAA06AE32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6D8061D-18C3-4F4F-85EF-561633F58754}" type="datetimeFigureOut">
              <a:rPr lang="en-US" smtClean="0"/>
              <a:t>4/1/2024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FD19C9-01CE-9E2A-CDA5-C15940F055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801085-7B28-048D-E3D3-9C3614268D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5934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60" r:id="rId2"/>
    <p:sldLayoutId id="2147483658" r:id="rId3"/>
    <p:sldLayoutId id="2147483659" r:id="rId4"/>
    <p:sldLayoutId id="2147483650" r:id="rId5"/>
    <p:sldLayoutId id="2147483652" r:id="rId6"/>
    <p:sldLayoutId id="2147483662" r:id="rId7"/>
    <p:sldLayoutId id="2147483663" r:id="rId8"/>
    <p:sldLayoutId id="2147483649" r:id="rId9"/>
    <p:sldLayoutId id="2147483666" r:id="rId10"/>
    <p:sldLayoutId id="2147483664" r:id="rId11"/>
    <p:sldLayoutId id="2147483665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osfirm.ru/companies_news/analitic/card/756281" TargetMode="External"/><Relationship Id="rId2" Type="http://schemas.openxmlformats.org/officeDocument/2006/relationships/hyperlink" Target="https://www.kukiani.ru/index.php?page=content&amp;subpage=s&amp;r=17&amp;p=56&amp;s=217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premiumtravel.kz/content/agentstvam" TargetMode="External"/><Relationship Id="rId5" Type="http://schemas.openxmlformats.org/officeDocument/2006/relationships/hyperlink" Target="https://sbbusiness.ru/spb/products-25656/" TargetMode="External"/><Relationship Id="rId4" Type="http://schemas.openxmlformats.org/officeDocument/2006/relationships/hyperlink" Target="http://www.vradostour.ru/turagentstva-i-turoperatoryi/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59080016-681E-12FB-B0F2-B50C437DD0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96540"/>
            <a:ext cx="9144000" cy="2286000"/>
          </a:xfrm>
        </p:spPr>
        <p:txBody>
          <a:bodyPr/>
          <a:lstStyle/>
          <a:p>
            <a:r>
              <a:rPr lang="ru-RU" b="0" i="0" dirty="0">
                <a:effectLst/>
                <a:latin typeface=".SFUI-Regular"/>
              </a:rPr>
              <a:t>Деятельность турфирм:</a:t>
            </a:r>
            <a:br>
              <a:rPr lang="ru-RU" dirty="0">
                <a:effectLst/>
                <a:latin typeface=".SF UI"/>
              </a:rPr>
            </a:br>
            <a:r>
              <a:rPr lang="ru-RU" b="0" i="0" dirty="0">
                <a:effectLst/>
                <a:latin typeface=".SFUI-Regular"/>
              </a:rPr>
              <a:t>виды услуг,</a:t>
            </a:r>
            <a:br>
              <a:rPr lang="ru-RU" dirty="0">
                <a:effectLst/>
                <a:latin typeface=".SF UI"/>
              </a:rPr>
            </a:br>
            <a:r>
              <a:rPr lang="ru-RU" b="0" i="0" dirty="0">
                <a:effectLst/>
                <a:latin typeface=".SFUI-Regular"/>
              </a:rPr>
              <a:t>направления, структура на примере русскоязычной компании.</a:t>
            </a:r>
            <a:endParaRPr lang="ru-RU" dirty="0">
              <a:effectLst/>
              <a:latin typeface=".SF U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C5453E-DCA5-A061-377E-A61C97DB2649}"/>
              </a:ext>
            </a:extLst>
          </p:cNvPr>
          <p:cNvSpPr txBox="1"/>
          <p:nvPr/>
        </p:nvSpPr>
        <p:spPr>
          <a:xfrm flipH="1">
            <a:off x="4979475" y="4572001"/>
            <a:ext cx="31210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0" i="0">
                <a:effectLst/>
                <a:latin typeface=".SFUI-Regular"/>
              </a:rPr>
              <a:t>Станислав Черевик </a:t>
            </a:r>
            <a:endParaRPr lang="ru-RU">
              <a:effectLst/>
              <a:latin typeface=".SF UI"/>
            </a:endParaRPr>
          </a:p>
          <a:p>
            <a:r>
              <a:rPr lang="ru-RU" b="0" i="0">
                <a:effectLst/>
                <a:latin typeface=".SFUI-Regular"/>
              </a:rPr>
              <a:t>Регина Губайдуллина</a:t>
            </a:r>
            <a:endParaRPr lang="ru-RU">
              <a:effectLst/>
              <a:latin typeface=".SF UI"/>
            </a:endParaRPr>
          </a:p>
        </p:txBody>
      </p:sp>
    </p:spTree>
    <p:extLst>
      <p:ext uri="{BB962C8B-B14F-4D97-AF65-F5344CB8AC3E}">
        <p14:creationId xmlns:p14="http://schemas.microsoft.com/office/powerpoint/2010/main" val="20830284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DE5BAF7C-3A79-2C61-EC3F-DBDB10899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3038" y="1457865"/>
            <a:ext cx="3200400" cy="1459703"/>
          </a:xfrm>
        </p:spPr>
        <p:txBody>
          <a:bodyPr/>
          <a:lstStyle/>
          <a:p>
            <a:r>
              <a:rPr lang="ru-RU" b="0" i="0" u="none" strike="noStrike">
                <a:solidFill>
                  <a:srgbClr val="1F1F1F"/>
                </a:solidFill>
                <a:effectLst/>
                <a:highlight>
                  <a:srgbClr val="EBF1FF"/>
                </a:highlight>
                <a:latin typeface="Google Sans"/>
              </a:rPr>
              <a:t>Что такое турагентство? </a:t>
            </a:r>
            <a:endParaRPr lang="ru-CZ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1E580534-9965-8F21-4C79-2B41A31E62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b="0" i="0" dirty="0">
                <a:effectLst/>
                <a:latin typeface="UICTFontTextStyleBody"/>
              </a:rPr>
              <a:t>организация или индивидуальный предприниматель, занимающиеся продажей</a:t>
            </a:r>
            <a:r>
              <a:rPr lang="en-US" b="0" i="0" dirty="0">
                <a:effectLst/>
                <a:latin typeface="UICTFontTextStyleBody"/>
              </a:rPr>
              <a:t> </a:t>
            </a:r>
            <a:r>
              <a:rPr lang="ru-RU" b="0" i="0" dirty="0">
                <a:effectLst/>
                <a:latin typeface="UICTFontTextStyleBody"/>
              </a:rPr>
              <a:t>турпродуктов сформированных туроператором. Турфирма приобретает туры у туристического оператора и реализует туристический продукт покупателю</a:t>
            </a:r>
            <a:r>
              <a:rPr lang="ru-RU" dirty="0">
                <a:latin typeface="UICTFontTextStyleBody"/>
              </a:rPr>
              <a:t> </a:t>
            </a:r>
            <a:r>
              <a:rPr lang="ru-RU" b="0" i="0" dirty="0">
                <a:effectLst/>
                <a:latin typeface="UICTFontTextStyleBody"/>
              </a:rPr>
              <a:t>либо выступает посредником между туристом и туроператором за комиссионное вознаграждение, предоставляемое туроператором.</a:t>
            </a:r>
            <a:endParaRPr lang="ru-RU" dirty="0">
              <a:effectLst/>
              <a:latin typeface=".AppleSystemUIFont"/>
            </a:endParaRPr>
          </a:p>
        </p:txBody>
      </p:sp>
    </p:spTree>
    <p:extLst>
      <p:ext uri="{BB962C8B-B14F-4D97-AF65-F5344CB8AC3E}">
        <p14:creationId xmlns:p14="http://schemas.microsoft.com/office/powerpoint/2010/main" val="20708176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AA0A8C0F-14FB-F4BA-1F92-CC2118E100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5671" y="784185"/>
            <a:ext cx="5980731" cy="5289630"/>
          </a:xfrm>
        </p:spPr>
        <p:txBody>
          <a:bodyPr/>
          <a:lstStyle/>
          <a:p>
            <a:r>
              <a:rPr lang="ru-RU" sz="2700" b="0" i="0" dirty="0">
                <a:effectLst/>
                <a:latin typeface="UICTFontTextStyleBody"/>
              </a:rPr>
              <a:t>Туристический оператор – это организация, которая занимается формированием турпакетов и всего комплекса туристических услуг. Туроператор разрабатывает маршруты, находит отели, заключает договора на перевозку отдыхающих, подает документы на визу. Турагентства являются посредниками между туроператором и туристом.</a:t>
            </a:r>
            <a:endParaRPr lang="ru-RU" sz="2700" dirty="0">
              <a:effectLst/>
              <a:latin typeface=".AppleSystemUIFont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B36293B-4EB8-3DE3-FA47-AC9C6D12468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170" r="1170"/>
          <a:stretch/>
        </p:blipFill>
        <p:spPr>
          <a:xfrm>
            <a:off x="6536911" y="784184"/>
            <a:ext cx="5166167" cy="5289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451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7EB9DE90-FE40-6C53-D6F3-9D5C917EE3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6270" y="1029730"/>
            <a:ext cx="4480560" cy="1407298"/>
          </a:xfrm>
        </p:spPr>
        <p:txBody>
          <a:bodyPr/>
          <a:lstStyle/>
          <a:p>
            <a:r>
              <a:rPr lang="ru-RU" b="0" i="0">
                <a:effectLst/>
                <a:latin typeface="UICTFontTextStyleBody"/>
              </a:rPr>
              <a:t>Какие существуют типы туроператоров? </a:t>
            </a:r>
            <a:endParaRPr lang="ru-RU">
              <a:effectLst/>
              <a:latin typeface=".AppleSystemUIFont"/>
            </a:endParaRPr>
          </a:p>
        </p:txBody>
      </p:sp>
      <p:sp>
        <p:nvSpPr>
          <p:cNvPr id="22" name="Подзаголовок 13">
            <a:extLst>
              <a:ext uri="{FF2B5EF4-FFF2-40B4-BE49-F238E27FC236}">
                <a16:creationId xmlns:a16="http://schemas.microsoft.com/office/drawing/2014/main" id="{2B60A16A-047B-612D-AE72-7E28F22AAC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36830" y="1249405"/>
            <a:ext cx="4994568" cy="4359189"/>
          </a:xfrm>
        </p:spPr>
        <p:txBody>
          <a:bodyPr/>
          <a:lstStyle/>
          <a:p>
            <a:r>
              <a:rPr lang="ru-RU" b="0" i="0" dirty="0">
                <a:effectLst/>
                <a:latin typeface="UICTFontTextStyleBody"/>
              </a:rPr>
              <a:t>На основании географического распространения деятельности компаний их можно разделить на три вида:</a:t>
            </a:r>
            <a:endParaRPr lang="ru-RU" dirty="0">
              <a:effectLst/>
              <a:latin typeface=".AppleSystemUIFon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b="0" i="0" dirty="0">
                <a:effectLst/>
                <a:latin typeface="UICTFontTextStyleBody"/>
              </a:rPr>
              <a:t>Массовые выездные туроператоры </a:t>
            </a:r>
            <a:endParaRPr lang="ru-RU" dirty="0">
              <a:effectLst/>
              <a:latin typeface=".AppleSystemUIFon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b="0" i="0" dirty="0">
                <a:effectLst/>
                <a:latin typeface="UICTFontTextStyleBody"/>
              </a:rPr>
              <a:t>Специализированные туроператоры</a:t>
            </a:r>
            <a:endParaRPr lang="ru-RU" dirty="0">
              <a:effectLst/>
              <a:latin typeface=".AppleSystemUIFon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b="0" i="0" dirty="0">
                <a:effectLst/>
                <a:latin typeface="UICTFontTextStyleBody"/>
              </a:rPr>
              <a:t>Местные туроператоры</a:t>
            </a:r>
            <a:endParaRPr lang="ru-RU" dirty="0">
              <a:effectLst/>
              <a:latin typeface=".AppleSystemUIFont"/>
            </a:endParaRPr>
          </a:p>
        </p:txBody>
      </p:sp>
    </p:spTree>
    <p:extLst>
      <p:ext uri="{BB962C8B-B14F-4D97-AF65-F5344CB8AC3E}">
        <p14:creationId xmlns:p14="http://schemas.microsoft.com/office/powerpoint/2010/main" val="10080375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D26B0A8-C08B-1DC3-F1B3-8EF7ED328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0" i="0">
                <a:effectLst/>
                <a:latin typeface="UICTFontTextStyleBody"/>
              </a:rPr>
              <a:t>Направления турфирм </a:t>
            </a:r>
            <a:endParaRPr lang="ru-RU">
              <a:effectLst/>
              <a:latin typeface=".AppleSystemUIFont"/>
            </a:endParaRP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EB8FB623-CA81-C646-29F7-52691DEFDD34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0" i="0" dirty="0">
                <a:effectLst/>
                <a:latin typeface="UICTFontTextStyleBody"/>
              </a:rPr>
              <a:t>предоставляет информационных услуг для клиента о зарубежных странах и разнообразных турах.</a:t>
            </a:r>
            <a:endParaRPr lang="ru-RU" dirty="0">
              <a:effectLst/>
              <a:latin typeface=".AppleSystemUIFon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0" i="0" dirty="0">
                <a:effectLst/>
                <a:latin typeface="UICTFontTextStyleBody"/>
              </a:rPr>
              <a:t>подбирает подходящий тур в зависимости от стоимости и предпочтений заказчика. Для того, чтобы отдых состоялся в назначенный срок, агентство подготавливает необходимые документы и передает клиенту.</a:t>
            </a:r>
            <a:endParaRPr lang="ru-RU" dirty="0">
              <a:effectLst/>
              <a:latin typeface=".AppleSystemUIFon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0" i="0" dirty="0">
                <a:effectLst/>
                <a:latin typeface="UICTFontTextStyleBody"/>
              </a:rPr>
              <a:t>несет ответственность за поддержку клиента в чужой стране. Оно помогает при любых проблемах, возникающих на отдыхе.</a:t>
            </a:r>
            <a:endParaRPr lang="ru-RU" dirty="0">
              <a:effectLst/>
              <a:latin typeface=".AppleSystemUIFon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0" i="0" dirty="0">
                <a:effectLst/>
                <a:latin typeface="UICTFontTextStyleBody"/>
              </a:rPr>
              <a:t>координирует деятельности остальных фирм, помогающих в организации отдыха. </a:t>
            </a:r>
            <a:endParaRPr lang="ru-RU" dirty="0">
              <a:effectLst/>
              <a:latin typeface=".AppleSystemUIFon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UICTFontTextStyleBody"/>
              </a:rPr>
              <a:t>о</a:t>
            </a:r>
            <a:r>
              <a:rPr lang="ru-RU" b="0" i="0" dirty="0">
                <a:effectLst/>
                <a:latin typeface="UICTFontTextStyleBody"/>
              </a:rPr>
              <a:t>формляет услуги страхования.</a:t>
            </a:r>
            <a:endParaRPr lang="ru-RU" dirty="0">
              <a:effectLst/>
              <a:latin typeface=".AppleSystemUIFont"/>
            </a:endParaRPr>
          </a:p>
        </p:txBody>
      </p:sp>
    </p:spTree>
    <p:extLst>
      <p:ext uri="{BB962C8B-B14F-4D97-AF65-F5344CB8AC3E}">
        <p14:creationId xmlns:p14="http://schemas.microsoft.com/office/powerpoint/2010/main" val="16674620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3A7D7D5-116E-602A-809E-9EDCDD8F91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6248" y="1227723"/>
            <a:ext cx="4760326" cy="4033750"/>
          </a:xfrm>
          <a:prstGeom prst="rect">
            <a:avLst/>
          </a:prstGeo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B45969B-1704-F63D-6589-8EFA988FBC3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17638" y="2307259"/>
            <a:ext cx="4126635" cy="3503255"/>
          </a:xfrm>
        </p:spPr>
        <p:txBody>
          <a:bodyPr>
            <a:noAutofit/>
          </a:bodyPr>
          <a:lstStyle/>
          <a:p>
            <a:r>
              <a:rPr lang="en-GB" sz="2300" b="0" i="0" u="none" strike="noStrike" dirty="0" err="1">
                <a:solidFill>
                  <a:srgbClr val="1F1F1F"/>
                </a:solidFill>
                <a:effectLst/>
                <a:latin typeface="Google Sans"/>
              </a:rPr>
              <a:t>Pegas</a:t>
            </a:r>
            <a:r>
              <a:rPr lang="en-GB" sz="2300" b="0" i="0" u="none" strike="noStrike" dirty="0">
                <a:solidFill>
                  <a:srgbClr val="1F1F1F"/>
                </a:solidFill>
                <a:effectLst/>
                <a:latin typeface="Google Sans"/>
              </a:rPr>
              <a:t> </a:t>
            </a:r>
            <a:r>
              <a:rPr lang="en-GB" sz="2300" b="0" i="0" u="none" strike="noStrike" dirty="0" err="1">
                <a:solidFill>
                  <a:srgbClr val="1F1F1F"/>
                </a:solidFill>
                <a:effectLst/>
                <a:latin typeface="Google Sans"/>
              </a:rPr>
              <a:t>Touristik</a:t>
            </a:r>
            <a:endParaRPr lang="en-GB" sz="2300" b="0" i="0" u="none" strike="noStrike" dirty="0">
              <a:solidFill>
                <a:srgbClr val="1F1F1F"/>
              </a:solidFill>
              <a:effectLst/>
              <a:latin typeface="Google Sans"/>
            </a:endParaRPr>
          </a:p>
          <a:p>
            <a:r>
              <a:rPr lang="en-GB" sz="2300" b="0" i="0" u="none" strike="noStrike" dirty="0" err="1">
                <a:solidFill>
                  <a:srgbClr val="1F1F1F"/>
                </a:solidFill>
                <a:effectLst/>
                <a:latin typeface="Google Sans"/>
              </a:rPr>
              <a:t>AnexTour</a:t>
            </a:r>
            <a:endParaRPr lang="en-GB" sz="2300" b="0" i="0" u="none" strike="noStrike" dirty="0">
              <a:solidFill>
                <a:srgbClr val="1F1F1F"/>
              </a:solidFill>
              <a:effectLst/>
              <a:latin typeface="Google Sans"/>
            </a:endParaRPr>
          </a:p>
          <a:p>
            <a:r>
              <a:rPr lang="en-GB" sz="2300" b="0" i="0" u="none" strike="noStrike" dirty="0">
                <a:solidFill>
                  <a:srgbClr val="1F1F1F"/>
                </a:solidFill>
                <a:effectLst/>
                <a:latin typeface="Google Sans"/>
              </a:rPr>
              <a:t>FUN&amp;SUN (</a:t>
            </a:r>
            <a:r>
              <a:rPr lang="ru-RU" sz="2300" b="0" i="0" u="none" strike="noStrike" dirty="0">
                <a:solidFill>
                  <a:srgbClr val="1F1F1F"/>
                </a:solidFill>
                <a:effectLst/>
                <a:latin typeface="Google Sans"/>
              </a:rPr>
              <a:t>бывший </a:t>
            </a:r>
            <a:r>
              <a:rPr lang="en-GB" sz="2300" b="0" i="0" u="none" strike="noStrike" dirty="0">
                <a:solidFill>
                  <a:srgbClr val="1F1F1F"/>
                </a:solidFill>
                <a:effectLst/>
                <a:latin typeface="Google Sans"/>
              </a:rPr>
              <a:t>TUI)</a:t>
            </a:r>
          </a:p>
          <a:p>
            <a:r>
              <a:rPr lang="en-GB" sz="2300" b="0" i="0" u="none" strike="noStrike" dirty="0" err="1">
                <a:solidFill>
                  <a:srgbClr val="1F1F1F"/>
                </a:solidFill>
                <a:effectLst/>
                <a:latin typeface="Google Sans"/>
              </a:rPr>
              <a:t>Biblio</a:t>
            </a:r>
            <a:r>
              <a:rPr lang="en-GB" sz="2300" b="0" i="0" u="none" strike="noStrike" dirty="0">
                <a:solidFill>
                  <a:srgbClr val="1F1F1F"/>
                </a:solidFill>
                <a:effectLst/>
                <a:latin typeface="Google Sans"/>
              </a:rPr>
              <a:t> Globus</a:t>
            </a:r>
          </a:p>
          <a:p>
            <a:r>
              <a:rPr lang="en-GB" sz="2300" b="0" i="0" u="none" strike="noStrike" dirty="0">
                <a:solidFill>
                  <a:srgbClr val="1F1F1F"/>
                </a:solidFill>
                <a:effectLst/>
                <a:latin typeface="Google Sans"/>
              </a:rPr>
              <a:t>Coral Travel</a:t>
            </a:r>
          </a:p>
          <a:p>
            <a:r>
              <a:rPr lang="en-GB" sz="2300" b="0" i="0" u="none" strike="noStrike" dirty="0" err="1">
                <a:solidFill>
                  <a:srgbClr val="1F1F1F"/>
                </a:solidFill>
                <a:effectLst/>
                <a:latin typeface="Google Sans"/>
              </a:rPr>
              <a:t>Sunmar</a:t>
            </a:r>
            <a:endParaRPr lang="en-GB" sz="2300" b="0" i="0" u="none" strike="noStrike" dirty="0">
              <a:solidFill>
                <a:srgbClr val="1F1F1F"/>
              </a:solidFill>
              <a:effectLst/>
              <a:latin typeface="Google Sans"/>
            </a:endParaRPr>
          </a:p>
          <a:p>
            <a:r>
              <a:rPr lang="en-GB" sz="2300" b="0" i="0" u="none" strike="noStrike" dirty="0">
                <a:solidFill>
                  <a:srgbClr val="1F1F1F"/>
                </a:solidFill>
                <a:effectLst/>
                <a:latin typeface="Google Sans"/>
              </a:rPr>
              <a:t>NTK</a:t>
            </a:r>
            <a:r>
              <a:rPr lang="ru-RU" sz="2300" b="0" i="0" u="none" strike="noStrike" dirty="0">
                <a:solidFill>
                  <a:srgbClr val="1F1F1F"/>
                </a:solidFill>
                <a:effectLst/>
                <a:latin typeface="Google Sans"/>
              </a:rPr>
              <a:t> </a:t>
            </a:r>
            <a:r>
              <a:rPr lang="en-GB" sz="2300" b="0" i="0" u="none" strike="noStrike" dirty="0">
                <a:solidFill>
                  <a:srgbClr val="1F1F1F"/>
                </a:solidFill>
                <a:effectLst/>
                <a:latin typeface="Google Sans"/>
              </a:rPr>
              <a:t>-</a:t>
            </a:r>
            <a:r>
              <a:rPr lang="ru-RU" sz="2300" b="0" i="0" u="none" strike="noStrike" dirty="0">
                <a:solidFill>
                  <a:srgbClr val="1F1F1F"/>
                </a:solidFill>
                <a:effectLst/>
                <a:latin typeface="Google Sans"/>
              </a:rPr>
              <a:t> </a:t>
            </a:r>
            <a:r>
              <a:rPr lang="en-GB" sz="2300" b="0" i="0" u="none" strike="noStrike" dirty="0" err="1">
                <a:solidFill>
                  <a:srgbClr val="1F1F1F"/>
                </a:solidFill>
                <a:effectLst/>
                <a:latin typeface="Google Sans"/>
              </a:rPr>
              <a:t>Intourist</a:t>
            </a:r>
            <a:endParaRPr lang="en-GB" sz="2300" b="0" i="0" u="none" strike="noStrike" dirty="0">
              <a:solidFill>
                <a:srgbClr val="1F1F1F"/>
              </a:solidFill>
              <a:effectLst/>
              <a:latin typeface="Google Sans"/>
            </a:endParaRPr>
          </a:p>
          <a:p>
            <a:r>
              <a:rPr lang="en-GB" sz="2300" b="0" i="0" u="none" strike="noStrike" dirty="0">
                <a:solidFill>
                  <a:srgbClr val="1F1F1F"/>
                </a:solidFill>
                <a:effectLst/>
                <a:latin typeface="Google Sans"/>
              </a:rPr>
              <a:t>Tez Tour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5FE19F89-0F47-A9F9-EBA8-9D8DB9888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6345" y="1047486"/>
            <a:ext cx="5377406" cy="1259773"/>
          </a:xfrm>
        </p:spPr>
        <p:txBody>
          <a:bodyPr/>
          <a:lstStyle/>
          <a:p>
            <a:r>
              <a:rPr lang="ru-RU" sz="2700" b="1" i="0" u="none" strike="noStrike">
                <a:solidFill>
                  <a:srgbClr val="1F1F1F"/>
                </a:solidFill>
                <a:effectLst/>
                <a:latin typeface="Google Sans"/>
              </a:rPr>
              <a:t>Рейтинг туроператоров России– топ самых надежных туроператоров </a:t>
            </a:r>
            <a:endParaRPr lang="ru-CZ" sz="2700"/>
          </a:p>
        </p:txBody>
      </p:sp>
    </p:spTree>
    <p:extLst>
      <p:ext uri="{BB962C8B-B14F-4D97-AF65-F5344CB8AC3E}">
        <p14:creationId xmlns:p14="http://schemas.microsoft.com/office/powerpoint/2010/main" val="2032268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DF6451FD-19A3-71CD-5F9E-50991856C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8176" y="1059085"/>
            <a:ext cx="9653286" cy="745181"/>
          </a:xfrm>
        </p:spPr>
        <p:txBody>
          <a:bodyPr/>
          <a:lstStyle/>
          <a:p>
            <a:r>
              <a:rPr lang="ru-RU" b="0" i="0">
                <a:effectLst/>
                <a:latin typeface="UICTFontTextStyleBody"/>
              </a:rPr>
              <a:t>Виды услуг турфирм </a:t>
            </a:r>
            <a:endParaRPr lang="ru-RU">
              <a:effectLst/>
              <a:latin typeface=".AppleSystemUIFont"/>
            </a:endParaRPr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id="{134FCA8D-96E2-0787-CDFF-6DADC69AD18B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0" i="0" dirty="0">
                <a:effectLst/>
                <a:latin typeface="UICTFontTextStyleBody"/>
              </a:rPr>
              <a:t>Подбор и бронирование туров</a:t>
            </a:r>
            <a:endParaRPr lang="ru-RU" dirty="0">
              <a:effectLst/>
              <a:latin typeface=".AppleSystemUIFont"/>
            </a:endParaRPr>
          </a:p>
          <a:p>
            <a:r>
              <a:rPr lang="ru-RU" b="0" i="0" dirty="0">
                <a:effectLst/>
                <a:latin typeface="UICTFontTextStyleBody"/>
              </a:rPr>
              <a:t>Индивидуальные туры</a:t>
            </a:r>
            <a:endParaRPr lang="ru-RU" dirty="0">
              <a:effectLst/>
              <a:latin typeface=".AppleSystemUIFont"/>
            </a:endParaRPr>
          </a:p>
          <a:p>
            <a:r>
              <a:rPr lang="ru-RU" b="0" i="0" dirty="0">
                <a:effectLst/>
                <a:latin typeface="UICTFontTextStyleBody"/>
              </a:rPr>
              <a:t>Авиабилеты</a:t>
            </a:r>
            <a:endParaRPr lang="ru-RU" dirty="0">
              <a:effectLst/>
              <a:latin typeface=".AppleSystemUIFont"/>
            </a:endParaRPr>
          </a:p>
          <a:p>
            <a:r>
              <a:rPr lang="ru-RU" b="0" i="0" dirty="0">
                <a:effectLst/>
                <a:latin typeface="UICTFontTextStyleBody"/>
              </a:rPr>
              <a:t>Трансферы</a:t>
            </a:r>
            <a:endParaRPr lang="ru-RU" dirty="0">
              <a:effectLst/>
              <a:latin typeface=".AppleSystemUIFont"/>
            </a:endParaRPr>
          </a:p>
          <a:p>
            <a:r>
              <a:rPr lang="en-US" dirty="0">
                <a:latin typeface="UICTFontTextStyleBody"/>
              </a:rPr>
              <a:t>VIP-</a:t>
            </a:r>
            <a:r>
              <a:rPr lang="ru-RU" b="0" i="0" dirty="0">
                <a:effectLst/>
                <a:latin typeface="UICTFontTextStyleBody"/>
              </a:rPr>
              <a:t>трансферы и </a:t>
            </a:r>
            <a:r>
              <a:rPr lang="en-US" dirty="0">
                <a:latin typeface="UICTFontTextStyleBody"/>
              </a:rPr>
              <a:t>VIP-</a:t>
            </a:r>
            <a:r>
              <a:rPr lang="ru-RU" b="0" i="0" dirty="0">
                <a:effectLst/>
                <a:latin typeface="UICTFontTextStyleBody"/>
              </a:rPr>
              <a:t>залы</a:t>
            </a:r>
            <a:endParaRPr lang="ru-RU" dirty="0">
              <a:effectLst/>
              <a:latin typeface=".AppleSystemUIFont"/>
            </a:endParaRPr>
          </a:p>
          <a:p>
            <a:r>
              <a:rPr lang="ru-RU" b="0" i="0" dirty="0">
                <a:effectLst/>
                <a:latin typeface="UICTFontTextStyleBody"/>
              </a:rPr>
              <a:t>Визы</a:t>
            </a:r>
            <a:endParaRPr lang="ru-RU" dirty="0">
              <a:effectLst/>
              <a:latin typeface=".AppleSystemUIFont"/>
            </a:endParaRPr>
          </a:p>
          <a:p>
            <a:r>
              <a:rPr lang="ru-RU" b="0" i="0" dirty="0">
                <a:effectLst/>
                <a:latin typeface="UICTFontTextStyleBody"/>
              </a:rPr>
              <a:t>Страхование туристов</a:t>
            </a:r>
            <a:endParaRPr lang="ru-RU" dirty="0">
              <a:effectLst/>
              <a:latin typeface=".AppleSystemUIFont"/>
            </a:endParaRPr>
          </a:p>
          <a:p>
            <a:r>
              <a:rPr lang="ru-RU" b="0" i="0" dirty="0">
                <a:effectLst/>
                <a:latin typeface="UICTFontTextStyleBody"/>
              </a:rPr>
              <a:t>Экскурсии</a:t>
            </a:r>
            <a:endParaRPr lang="ru-RU" dirty="0">
              <a:effectLst/>
              <a:latin typeface=".AppleSystemUIFont"/>
            </a:endParaRPr>
          </a:p>
          <a:p>
            <a:r>
              <a:rPr lang="ru-RU" b="0" i="0" dirty="0">
                <a:effectLst/>
                <a:latin typeface="UICTFontTextStyleBody"/>
              </a:rPr>
              <a:t>Санатории и пансионаты</a:t>
            </a:r>
            <a:endParaRPr lang="ru-RU" dirty="0">
              <a:effectLst/>
              <a:latin typeface=".AppleSystemUIFont"/>
            </a:endParaRPr>
          </a:p>
          <a:p>
            <a:r>
              <a:rPr lang="ru-RU" b="0" i="0" dirty="0">
                <a:effectLst/>
                <a:latin typeface="UICTFontTextStyleBody"/>
              </a:rPr>
              <a:t>Круизы </a:t>
            </a:r>
            <a:endParaRPr lang="ru-RU" dirty="0">
              <a:effectLst/>
              <a:latin typeface=".AppleSystemUIFont"/>
            </a:endParaRPr>
          </a:p>
          <a:p>
            <a:r>
              <a:rPr lang="ru-RU" b="0" i="0" dirty="0">
                <a:effectLst/>
                <a:latin typeface="UICTFontTextStyleBody"/>
              </a:rPr>
              <a:t>Медицинское сопровождение </a:t>
            </a:r>
            <a:endParaRPr lang="ru-RU" dirty="0">
              <a:effectLst/>
              <a:latin typeface=".AppleSystemUIFont"/>
            </a:endParaRPr>
          </a:p>
        </p:txBody>
      </p:sp>
      <p:pic>
        <p:nvPicPr>
          <p:cNvPr id="16" name="Объект 15">
            <a:extLst>
              <a:ext uri="{FF2B5EF4-FFF2-40B4-BE49-F238E27FC236}">
                <a16:creationId xmlns:a16="http://schemas.microsoft.com/office/drawing/2014/main" id="{B7F4EEE2-C157-E988-2D88-81290D609ECD}"/>
              </a:ext>
            </a:extLst>
          </p:cNvPr>
          <p:cNvPicPr>
            <a:picLocks noGrp="1" noChangeAspect="1"/>
          </p:cNvPicPr>
          <p:nvPr>
            <p:ph sz="half" idx="14"/>
          </p:nvPr>
        </p:nvPicPr>
        <p:blipFill>
          <a:blip r:embed="rId2"/>
          <a:stretch>
            <a:fillRect/>
          </a:stretch>
        </p:blipFill>
        <p:spPr>
          <a:xfrm>
            <a:off x="4827722" y="2739919"/>
            <a:ext cx="5218750" cy="231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5954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C5EB1238-9CB6-D90D-BF47-116A8CDB7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2361" y="1338649"/>
            <a:ext cx="10007278" cy="722434"/>
          </a:xfrm>
        </p:spPr>
        <p:txBody>
          <a:bodyPr/>
          <a:lstStyle/>
          <a:p>
            <a:r>
              <a:rPr lang="ru-RU" b="1" i="0" dirty="0">
                <a:effectLst/>
                <a:latin typeface="UICTFontTextStyleBody"/>
              </a:rPr>
              <a:t>Список использованной литературы:</a:t>
            </a:r>
            <a:endParaRPr lang="ru-RU" dirty="0">
              <a:effectLst/>
              <a:latin typeface=".AppleSystemUIFont"/>
            </a:endParaRPr>
          </a:p>
        </p:txBody>
      </p:sp>
      <p:sp>
        <p:nvSpPr>
          <p:cNvPr id="14" name="Объект 13">
            <a:extLst>
              <a:ext uri="{FF2B5EF4-FFF2-40B4-BE49-F238E27FC236}">
                <a16:creationId xmlns:a16="http://schemas.microsoft.com/office/drawing/2014/main" id="{CD2BDD47-7A00-005E-70E7-09B92E23C4B9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1512354" y="2061084"/>
            <a:ext cx="8270077" cy="3458268"/>
          </a:xfrm>
        </p:spPr>
        <p:txBody>
          <a:bodyPr>
            <a:no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300" b="0" i="0" dirty="0">
                <a:effectLst/>
                <a:latin typeface="UICTFontTextStyleBody"/>
              </a:rPr>
              <a:t>https://ru.m.wikipedia.org/wiki/</a:t>
            </a:r>
            <a:r>
              <a:rPr lang="ru-RU" sz="1300" b="0" i="0" dirty="0" err="1">
                <a:effectLst/>
                <a:latin typeface="UICTFontTextStyleBody"/>
              </a:rPr>
              <a:t>Туристическое_агентство</a:t>
            </a:r>
            <a:endParaRPr lang="ru-RU" sz="1300" dirty="0">
              <a:effectLst/>
              <a:latin typeface=".AppleSystemUIFont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300" b="0" i="0" dirty="0">
                <a:effectLst/>
                <a:latin typeface="UICTFontTextStyleBody"/>
                <a:hlinkClick r:id="rId2"/>
              </a:rPr>
              <a:t>https://www.kukiani.ru/index.php?page=content&amp;subpage=s&amp;r=17&amp;p=56&amp;s=217</a:t>
            </a:r>
            <a:endParaRPr lang="en-GB" sz="1300" dirty="0">
              <a:effectLst/>
              <a:latin typeface=".AppleSystemUIFont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300" b="0" i="0" dirty="0">
                <a:effectLst/>
                <a:latin typeface="UICTFontTextStyleBody"/>
              </a:rPr>
              <a:t>https://atarussia.ru/dokumenty/</a:t>
            </a:r>
            <a:r>
              <a:rPr lang="ru-RU" sz="1300" b="0" i="0" dirty="0">
                <a:effectLst/>
                <a:latin typeface="UICTFontTextStyleBody"/>
              </a:rPr>
              <a:t>услуги-турагентств-общие-требования.</a:t>
            </a:r>
            <a:r>
              <a:rPr lang="en-GB" sz="1300" b="0" i="0" dirty="0">
                <a:effectLst/>
                <a:latin typeface="UICTFontTextStyleBody"/>
              </a:rPr>
              <a:t>html#:~:text=—%20</a:t>
            </a:r>
            <a:r>
              <a:rPr lang="ru-RU" sz="1300" b="0" i="0" dirty="0">
                <a:effectLst/>
                <a:latin typeface="UICTFontTextStyleBody"/>
              </a:rPr>
              <a:t>бронирование%20транспортных%20средств%20для%20осуществления,реализация%20экскурсионных%20услуг%2</a:t>
            </a:r>
            <a:r>
              <a:rPr lang="en-GB" sz="1300" b="0" i="0" dirty="0">
                <a:effectLst/>
                <a:latin typeface="UICTFontTextStyleBody"/>
              </a:rPr>
              <a:t>C%20</a:t>
            </a:r>
            <a:r>
              <a:rPr lang="ru-RU" sz="1300" b="0" i="0" dirty="0">
                <a:effectLst/>
                <a:latin typeface="UICTFontTextStyleBody"/>
              </a:rPr>
              <a:t>в%20т</a:t>
            </a:r>
            <a:endParaRPr lang="ru-RU" sz="1300" dirty="0">
              <a:effectLst/>
              <a:latin typeface=".AppleSystemUIFont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300" b="0" i="0" dirty="0">
                <a:effectLst/>
                <a:latin typeface="UICTFontTextStyleBody"/>
              </a:rPr>
              <a:t>https://ht.kz/blog/stati/turoperator-ili-turagentstvo#:~:text=</a:t>
            </a:r>
            <a:r>
              <a:rPr lang="ru-RU" sz="1300" b="0" i="0" dirty="0">
                <a:effectLst/>
                <a:latin typeface="UICTFontTextStyleBody"/>
              </a:rPr>
              <a:t>Туристический%20оператор%20–%20это%20организация%2</a:t>
            </a:r>
            <a:r>
              <a:rPr lang="en-GB" sz="1300" b="0" i="0" dirty="0">
                <a:effectLst/>
                <a:latin typeface="UICTFontTextStyleBody"/>
              </a:rPr>
              <a:t>C%20</a:t>
            </a:r>
            <a:r>
              <a:rPr lang="ru-RU" sz="1300" b="0" i="0" dirty="0">
                <a:effectLst/>
                <a:latin typeface="UICTFontTextStyleBody"/>
              </a:rPr>
              <a:t>которая,посредниками%20между%20туроператором%20и%20туристом.</a:t>
            </a:r>
            <a:endParaRPr lang="ru-RU" sz="1300" dirty="0">
              <a:effectLst/>
              <a:latin typeface=".AppleSystemUIFont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300" b="0" i="0" dirty="0">
                <a:effectLst/>
                <a:latin typeface="UICTFontTextStyleBody"/>
                <a:hlinkClick r:id="rId3"/>
              </a:rPr>
              <a:t>https://www.rosfirm.ru/companies_news/analitic/card/756281</a:t>
            </a:r>
            <a:endParaRPr lang="en-GB" sz="1300" dirty="0">
              <a:effectLst/>
              <a:latin typeface=".AppleSystemUIFont"/>
            </a:endParaRPr>
          </a:p>
          <a:p>
            <a:r>
              <a:rPr lang="ru-RU" sz="1300" b="0" i="0" dirty="0">
                <a:effectLst/>
                <a:latin typeface="UICTFontTextStyleBody"/>
              </a:rPr>
              <a:t>Изображения: </a:t>
            </a:r>
            <a:endParaRPr lang="ru-RU" sz="1300" dirty="0">
              <a:effectLst/>
              <a:latin typeface=".AppleSystemUIFont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300" b="0" i="0" dirty="0">
                <a:effectLst/>
                <a:latin typeface="UICTFontTextStyleBody"/>
                <a:hlinkClick r:id="rId4"/>
              </a:rPr>
              <a:t>http://www.vradostour.ru/turagentstva-i-turoperatoryi/</a:t>
            </a:r>
            <a:endParaRPr lang="en-GB" sz="1300" dirty="0">
              <a:effectLst/>
              <a:latin typeface=".AppleSystemUIFont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300" b="0" i="0" dirty="0">
                <a:effectLst/>
                <a:latin typeface="UICTFontTextStyleBody"/>
                <a:hlinkClick r:id="rId5"/>
              </a:rPr>
              <a:t>https://sbbusiness.ru/spb/products-25656/</a:t>
            </a:r>
            <a:endParaRPr lang="en-GB" sz="1300" dirty="0">
              <a:effectLst/>
              <a:latin typeface=".AppleSystemUIFont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300" b="0" i="0" dirty="0">
                <a:effectLst/>
                <a:latin typeface="UICTFontTextStyleBody"/>
                <a:hlinkClick r:id="rId6"/>
              </a:rPr>
              <a:t>https://premiumtravel.kz/content/agentstvam </a:t>
            </a:r>
            <a:endParaRPr lang="en-GB" sz="1300" dirty="0">
              <a:effectLst/>
              <a:latin typeface=".AppleSystemUIFont"/>
            </a:endParaRPr>
          </a:p>
          <a:p>
            <a:br>
              <a:rPr lang="en-GB" sz="1300" dirty="0">
                <a:effectLst/>
                <a:latin typeface=".AppleSystemUIFont"/>
              </a:rPr>
            </a:br>
            <a:endParaRPr lang="en-GB" sz="1300" dirty="0">
              <a:effectLst/>
              <a:latin typeface=".AppleSystemUIFont"/>
            </a:endParaRPr>
          </a:p>
        </p:txBody>
      </p:sp>
    </p:spTree>
    <p:extLst>
      <p:ext uri="{BB962C8B-B14F-4D97-AF65-F5344CB8AC3E}">
        <p14:creationId xmlns:p14="http://schemas.microsoft.com/office/powerpoint/2010/main" val="30540867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AC361-0D7A-DC05-86B5-6DD77D322F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3375" y="2545237"/>
            <a:ext cx="3905250" cy="1390632"/>
          </a:xfrm>
          <a:noFill/>
        </p:spPr>
        <p:txBody>
          <a:bodyPr anchor="b"/>
          <a:lstStyle/>
          <a:p>
            <a:r>
              <a:rPr lang="ru-RU" dirty="0"/>
              <a:t>Спасибо за внимание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567175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TM10081922">
      <a:dk1>
        <a:srgbClr val="000000"/>
      </a:dk1>
      <a:lt1>
        <a:srgbClr val="FFFFFF"/>
      </a:lt1>
      <a:dk2>
        <a:srgbClr val="435369"/>
      </a:dk2>
      <a:lt2>
        <a:srgbClr val="E7E5E5"/>
      </a:lt2>
      <a:accent1>
        <a:srgbClr val="F2E5D8"/>
      </a:accent1>
      <a:accent2>
        <a:srgbClr val="8C3A27"/>
      </a:accent2>
      <a:accent3>
        <a:srgbClr val="F0C8BC"/>
      </a:accent3>
      <a:accent4>
        <a:srgbClr val="D9A390"/>
      </a:accent4>
      <a:accent5>
        <a:srgbClr val="FFF6F4"/>
      </a:accent5>
      <a:accent6>
        <a:srgbClr val="183F1E"/>
      </a:accent6>
      <a:hlink>
        <a:srgbClr val="467886"/>
      </a:hlink>
      <a:folHlink>
        <a:srgbClr val="96607D"/>
      </a:folHlink>
    </a:clrScheme>
    <a:fontScheme name="Custom 100">
      <a:majorFont>
        <a:latin typeface="Tisa Offc Serif Pro"/>
        <a:ea typeface=""/>
        <a:cs typeface=""/>
      </a:majorFont>
      <a:minorFont>
        <a:latin typeface="Quire Sans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M10081922_Win32_SL_V4" id="{CCBED28E-3218-45D8-920F-A2D91CCE8680}" vid="{A1C6549C-A185-4AC8-97B3-DFFFA73555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FAF1DBB7-4BA2-49E3-BEC8-A38406CA50E9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B2D96AF-4C9E-4DD0-A165-CD22BB87D09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A349358-775F-4CF9-9AE6-33A7901637EF}">
  <ds:schemaRefs>
    <ds:schemaRef ds:uri="http://schemas.microsoft.com/office/2006/metadata/properties"/>
    <ds:schemaRef ds:uri="http://www.w3.org/2000/xmlns/"/>
    <ds:schemaRef ds:uri="http://schemas.microsoft.com/sharepoint/v3"/>
    <ds:schemaRef ds:uri="http://www.w3.org/2001/XMLSchema-instance"/>
    <ds:schemaRef ds:uri="71af3243-3dd4-4a8d-8c0d-dd76da1f02a5"/>
    <ds:schemaRef ds:uri="http://schemas.microsoft.com/office/infopath/2007/PartnerControls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438</Words>
  <Application>Microsoft Office PowerPoint</Application>
  <PresentationFormat>Широкоэкранный</PresentationFormat>
  <Paragraphs>51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20" baseType="lpstr">
      <vt:lpstr>.AppleSystemUIFont</vt:lpstr>
      <vt:lpstr>.SF UI</vt:lpstr>
      <vt:lpstr>.SFUI-Regular</vt:lpstr>
      <vt:lpstr>Aptos</vt:lpstr>
      <vt:lpstr>Arial</vt:lpstr>
      <vt:lpstr>Calibri</vt:lpstr>
      <vt:lpstr>Google Sans</vt:lpstr>
      <vt:lpstr>Quire Sans Pro Light</vt:lpstr>
      <vt:lpstr>Tisa Offc Serif Pro</vt:lpstr>
      <vt:lpstr>UICTFontTextStyleBody</vt:lpstr>
      <vt:lpstr>Custom</vt:lpstr>
      <vt:lpstr>Деятельность турфирм: виды услуг, направления, структура на примере русскоязычной компании.</vt:lpstr>
      <vt:lpstr>Что такое турагентство? </vt:lpstr>
      <vt:lpstr>Туристический оператор – это организация, которая занимается формированием турпакетов и всего комплекса туристических услуг. Туроператор разрабатывает маршруты, находит отели, заключает договора на перевозку отдыхающих, подает документы на визу. Турагентства являются посредниками между туроператором и туристом.</vt:lpstr>
      <vt:lpstr>Какие существуют типы туроператоров? </vt:lpstr>
      <vt:lpstr>Направления турфирм </vt:lpstr>
      <vt:lpstr>Рейтинг туроператоров России– топ самых надежных туроператоров </vt:lpstr>
      <vt:lpstr>Виды услуг турфирм </vt:lpstr>
      <vt:lpstr>Список использованной литературы:</vt:lpstr>
      <vt:lpstr>Спасибо за внимание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Деятельность турфирм: виды услуг, направления, структура на примере русскоязычной компании).</dc:title>
  <dc:creator>Gubaidullina Regina</dc:creator>
  <cp:lastModifiedBy>reginakoryto@gmail.com</cp:lastModifiedBy>
  <cp:revision>6</cp:revision>
  <dcterms:created xsi:type="dcterms:W3CDTF">2024-03-28T09:00:51Z</dcterms:created>
  <dcterms:modified xsi:type="dcterms:W3CDTF">2024-04-01T10:02:57Z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