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0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2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40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5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54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17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37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xmlns="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xmlns="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60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9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00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xmlns="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xmlns="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xmlns="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70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2142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27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8">
            <a:extLst>
              <a:ext uri="{FF2B5EF4-FFF2-40B4-BE49-F238E27FC236}">
                <a16:creationId xmlns:a16="http://schemas.microsoft.com/office/drawing/2014/main" xmlns="" id="{E08D4B6A-8113-4DFB-B82E-B60CAC8E0A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822E561-F97C-4CBB-A9A6-A6BF6317BC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88D97F5-FB31-47B2-94CE-A17165835E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620" y="863695"/>
            <a:ext cx="3511233" cy="3779995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tx1"/>
                </a:solidFill>
              </a:rPr>
              <a:t>Анкеты, бланки для регистрации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96F772E6-CE6B-460E-BB35-879D89C4B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621" y="4739780"/>
            <a:ext cx="3511233" cy="1147054"/>
          </a:xfrm>
        </p:spPr>
        <p:txBody>
          <a:bodyPr anchor="t">
            <a:normAutofit/>
          </a:bodyPr>
          <a:lstStyle/>
          <a:p>
            <a:endParaRPr lang="cs-CZ" sz="22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01B0E58-A5C8-4CDA-A2E0-35DF94E598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xmlns="" id="{17FC4F06-2DF0-446F-8F1A-C8E3C845B8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22" r="-1" b="3713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180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FBB53F82-F191-4EEB-AB7B-F69E634FA3E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AE63FDB-63F9-4784-9D25-08551B37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ru-RU" dirty="0"/>
              <a:t>Анкета</a:t>
            </a:r>
            <a:r>
              <a:rPr lang="cs-CZ" dirty="0"/>
              <a:t> - </a:t>
            </a:r>
            <a:r>
              <a:rPr lang="ru-RU" dirty="0"/>
              <a:t>что это такое</a:t>
            </a:r>
            <a:r>
              <a:rPr lang="cs-CZ" dirty="0"/>
              <a:t>?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8616AA08-3831-473D-B61B-89484A33CF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431B918-3A1C-46BA-9430-CAD97D9DA0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8400935A-2F82-4DC4-A4E1-E12EFB8C27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xmlns="" id="{A3D5D599-1CAE-4C92-B5AE-8E51AF6D47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chemeClr val="bg1"/>
          </a:solidFill>
          <a:ln w="38100">
            <a:solidFill>
              <a:srgbClr val="4653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C98E1CE4-B809-4932-848E-5B9AE24A9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508" y="2499053"/>
            <a:ext cx="4497121" cy="3405393"/>
          </a:xfrm>
          <a:prstGeom prst="rect">
            <a:avLst/>
          </a:prstGeom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121F517C-8EF0-41D3-93FC-8BF2A436C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5805" y="2180496"/>
            <a:ext cx="5275001" cy="4045683"/>
          </a:xfrm>
        </p:spPr>
        <p:txBody>
          <a:bodyPr>
            <a:normAutofit/>
          </a:bodyPr>
          <a:lstStyle/>
          <a:p>
            <a:r>
              <a:rPr lang="ru-RU" sz="1800" dirty="0"/>
              <a:t>Это</a:t>
            </a:r>
            <a:r>
              <a:rPr lang="cs-CZ" sz="1800" dirty="0"/>
              <a:t> </a:t>
            </a:r>
            <a:r>
              <a:rPr lang="ru-RU" sz="1800" dirty="0"/>
              <a:t>средство для получения социологической и социально-психологической информации, оформляемое в виде вопросов, логически связанных с центральной задачей исследования. Анкеты проводятся в целях выяснения биографических данных, мнений, оценок итд.</a:t>
            </a:r>
            <a:endParaRPr lang="cs-CZ" sz="1800" dirty="0"/>
          </a:p>
          <a:p>
            <a:r>
              <a:rPr lang="ru-RU" sz="1800" dirty="0"/>
              <a:t>Просто это лист с вопросами, на которые люди просят ответить, когда проводят исследования общественного мнения.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43510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2">
            <a:extLst>
              <a:ext uri="{FF2B5EF4-FFF2-40B4-BE49-F238E27FC236}">
                <a16:creationId xmlns:a16="http://schemas.microsoft.com/office/drawing/2014/main" xmlns="" id="{3CED7894-4F62-4A6C-8DB5-DB5BE08E9C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D93CF99-36DF-4F0A-80B9-6518942BC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06" y="702155"/>
            <a:ext cx="3568661" cy="1269713"/>
          </a:xfrm>
        </p:spPr>
        <p:txBody>
          <a:bodyPr>
            <a:normAutofit/>
          </a:bodyPr>
          <a:lstStyle/>
          <a:p>
            <a:r>
              <a:rPr lang="ru-RU" dirty="0"/>
              <a:t>структура</a:t>
            </a:r>
            <a:endParaRPr lang="cs-CZ" dirty="0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xmlns="" id="{E536F3B4-50F6-4C52-8F76-4EB1214719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E19A127D-0DE0-49AD-BAF3-ADC7EC78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06" y="2340864"/>
            <a:ext cx="3568661" cy="363448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1050" dirty="0"/>
              <a:t>Идеально подготовленная анкета должна производить на респондента впечатление  диалога с  собеседником на интересующую респондента тему. Решающую роль помимо содержания вопросов, играет структура и оформление анкеты. </a:t>
            </a:r>
            <a:endParaRPr lang="cs-CZ" sz="1050" dirty="0"/>
          </a:p>
          <a:p>
            <a:pPr>
              <a:lnSpc>
                <a:spcPct val="110000"/>
              </a:lnSpc>
            </a:pPr>
            <a:r>
              <a:rPr lang="ru-RU" sz="1050" dirty="0"/>
              <a:t>Определитесь с задачами предстоящего исследования</a:t>
            </a:r>
            <a:endParaRPr lang="cs-CZ" sz="1050" dirty="0"/>
          </a:p>
          <a:p>
            <a:pPr>
              <a:lnSpc>
                <a:spcPct val="110000"/>
              </a:lnSpc>
            </a:pPr>
            <a:r>
              <a:rPr lang="ru-RU" sz="1050" dirty="0"/>
              <a:t>Составляйте короткие и понятные вопросы для опроса.  - Избегайте двойственности в вопросах – вас могут не так понять, это исказит результаты</a:t>
            </a:r>
            <a:endParaRPr lang="cs-CZ" sz="1050" dirty="0"/>
          </a:p>
          <a:p>
            <a:pPr>
              <a:lnSpc>
                <a:spcPct val="110000"/>
              </a:lnSpc>
            </a:pPr>
            <a:r>
              <a:rPr lang="ru-RU" sz="1050" dirty="0"/>
              <a:t>Поприветствуйте респондентов во вступлении к анкете, кратко опишите, с какой целью проводится опрос - ( По завершении анкетирования не забудьте поблагодарить опрошенного за потраченное время. ) </a:t>
            </a:r>
            <a:endParaRPr lang="cs-CZ" sz="1050" dirty="0"/>
          </a:p>
          <a:p>
            <a:pPr>
              <a:lnSpc>
                <a:spcPct val="110000"/>
              </a:lnSpc>
            </a:pPr>
            <a:r>
              <a:rPr lang="ru-RU" sz="1050" dirty="0"/>
              <a:t>Используйте минимум специальных терминов - Ваша анкета должна быть понятна максимальному кругу участников опроса</a:t>
            </a:r>
            <a:endParaRPr lang="cs-CZ" sz="1050" dirty="0"/>
          </a:p>
          <a:p>
            <a:pPr>
              <a:lnSpc>
                <a:spcPct val="110000"/>
              </a:lnSpc>
            </a:pPr>
            <a:r>
              <a:rPr lang="ru-RU" sz="1050" dirty="0"/>
              <a:t>Обязательно оставляйте для респондентов поля, дающие возможность высказать свое мнение: «Как Вы считаете..», «Выскажите Ваше мнение по поводу…»</a:t>
            </a:r>
            <a:endParaRPr lang="cs-CZ" sz="1050" dirty="0"/>
          </a:p>
          <a:p>
            <a:pPr>
              <a:lnSpc>
                <a:spcPct val="110000"/>
              </a:lnSpc>
            </a:pPr>
            <a:endParaRPr lang="cs-CZ" sz="9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732DE895-EA3F-4DA8-B869-EEF86F0EB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296" y="812135"/>
            <a:ext cx="6735272" cy="505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73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5">
            <a:extLst>
              <a:ext uri="{FF2B5EF4-FFF2-40B4-BE49-F238E27FC236}">
                <a16:creationId xmlns:a16="http://schemas.microsoft.com/office/drawing/2014/main" xmlns="" id="{7D541204-B666-420C-9DF1-C06950D2F0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E57F2B7-FEBB-4929-BF76-0C01E7231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5"/>
            <a:ext cx="3424138" cy="1500131"/>
          </a:xfrm>
        </p:spPr>
        <p:txBody>
          <a:bodyPr>
            <a:normAutofit/>
          </a:bodyPr>
          <a:lstStyle/>
          <a:p>
            <a:r>
              <a:rPr lang="ru-RU" dirty="0"/>
              <a:t>Примеры</a:t>
            </a:r>
            <a:endParaRPr lang="cs-CZ" dirty="0"/>
          </a:p>
        </p:txBody>
      </p:sp>
      <p:sp>
        <p:nvSpPr>
          <p:cNvPr id="25" name="Rectangle 17">
            <a:extLst>
              <a:ext uri="{FF2B5EF4-FFF2-40B4-BE49-F238E27FC236}">
                <a16:creationId xmlns:a16="http://schemas.microsoft.com/office/drawing/2014/main" xmlns="" id="{0C0E6C8D-508A-44F8-BB9B-7911B0118D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3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19">
            <a:extLst>
              <a:ext uri="{FF2B5EF4-FFF2-40B4-BE49-F238E27FC236}">
                <a16:creationId xmlns:a16="http://schemas.microsoft.com/office/drawing/2014/main" xmlns="" id="{C84847AE-0FEA-43E8-8AA1-4169A6FDB9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685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1">
            <a:extLst>
              <a:ext uri="{FF2B5EF4-FFF2-40B4-BE49-F238E27FC236}">
                <a16:creationId xmlns:a16="http://schemas.microsoft.com/office/drawing/2014/main" xmlns="" id="{C487790A-E9D7-438A-90BB-9361BEF14B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7A4317FF-AE0D-40CF-8559-2BD1C9959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414788"/>
            <a:ext cx="3424138" cy="39757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Существуют разные типы анкет. Это зависит от того, что мы исследуем.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AEFD63E7-B2A5-46D2-8808-206EA7C762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6850" y="968550"/>
            <a:ext cx="3604409" cy="509456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D12046A7-5296-4B64-A5B3-8014EFE00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993" y="982165"/>
            <a:ext cx="3572473" cy="506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95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7F8016E-837B-4C70-B44C-E1627C028C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5B9C6062-B8DD-49CC-9F05-D6DF7ABB65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F846FCA-97FF-4271-8B97-C14BD3AA9B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62DD2BC0-D31F-4903-8F54-0F60B9E3A2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xmlns="" id="{8A555FB3-C8F7-4C59-92A7-A7155CC384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B6877874-48AA-48C8-AED1-578BEB5016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5177" y="4386943"/>
            <a:ext cx="11293434" cy="2013857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C55BC5C-A7DB-4D85-8D21-A0ED4DC12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4672846"/>
            <a:ext cx="10993549" cy="105598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z="3600" dirty="0">
                <a:solidFill>
                  <a:srgbClr val="FFFFFF"/>
                </a:solidFill>
              </a:rPr>
              <a:t>Примеры вопросов для создания анкеты</a:t>
            </a:r>
            <a:endParaRPr lang="en-US" sz="3600" dirty="0">
              <a:solidFill>
                <a:srgbClr val="FFFFFF"/>
              </a:solidFill>
            </a:endParaRPr>
          </a:p>
        </p:txBody>
      </p:sp>
      <p:pic>
        <p:nvPicPr>
          <p:cNvPr id="5" name="Zástupný obsah 4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CF2A5D6B-5125-468C-AF83-B7668663C3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00" y="437805"/>
            <a:ext cx="3337176" cy="3578742"/>
          </a:xfrm>
          <a:prstGeom prst="rect">
            <a:avLst/>
          </a:prstGeom>
        </p:spPr>
      </p:pic>
      <p:pic>
        <p:nvPicPr>
          <p:cNvPr id="7" name="Obrázek 6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26D546A7-9407-48B3-8DEB-4968F9C170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287" y="437805"/>
            <a:ext cx="1682008" cy="3578741"/>
          </a:xfrm>
          <a:prstGeom prst="rect">
            <a:avLst/>
          </a:prstGeom>
        </p:spPr>
      </p:pic>
      <p:pic>
        <p:nvPicPr>
          <p:cNvPr id="9" name="Obrázek 8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45C8E6D3-AD5D-42A7-AD62-FAD58CE266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824" y="437805"/>
            <a:ext cx="2871939" cy="357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7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xmlns="" id="{F875149D-F692-45DA-8324-D5E0193D5F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ABF24E9-3108-428E-BCB5-6A661006E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800930"/>
            <a:ext cx="3568661" cy="2256390"/>
          </a:xfrm>
        </p:spPr>
        <p:txBody>
          <a:bodyPr anchor="ctr">
            <a:normAutofit/>
          </a:bodyPr>
          <a:lstStyle/>
          <a:p>
            <a:r>
              <a:rPr lang="ru-RU"/>
              <a:t>Интернет-сайты для создания анкет</a:t>
            </a:r>
            <a:endParaRPr lang="cs-CZ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0B19935-C760-4698-9DD1-973C8A428D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15">
            <a:extLst>
              <a:ext uri="{FF2B5EF4-FFF2-40B4-BE49-F238E27FC236}">
                <a16:creationId xmlns:a16="http://schemas.microsoft.com/office/drawing/2014/main" xmlns="" id="{08990612-E008-4F02-AEBB-B140BE75355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xmlns="" id="{A310A41F-3A14-4150-B6CF-0A577DDDEA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FBFA52AD-5A86-42CC-B29C-AAB604248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870" y="800930"/>
            <a:ext cx="7183597" cy="2256390"/>
          </a:xfrm>
        </p:spPr>
        <p:txBody>
          <a:bodyPr>
            <a:normAutofit/>
          </a:bodyPr>
          <a:lstStyle/>
          <a:p>
            <a:pPr>
              <a:buClr>
                <a:srgbClr val="C0998B"/>
              </a:buClr>
            </a:pPr>
            <a:r>
              <a:rPr lang="ru-RU" sz="2000" dirty="0"/>
              <a:t>Существуют различные сайты, которые помогают создавать анеты после регистрации - консультации, дизайн, опросы и т.д.</a:t>
            </a:r>
            <a:endParaRPr lang="cs-CZ" sz="20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4B8A6739-BB81-4490-A3F5-745789B34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99" y="3599211"/>
            <a:ext cx="5484624" cy="237209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615FFAC5-01CF-4334-8CDF-ABDDBB916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57" y="4136916"/>
            <a:ext cx="5489646" cy="126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21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9">
            <a:extLst>
              <a:ext uri="{FF2B5EF4-FFF2-40B4-BE49-F238E27FC236}">
                <a16:creationId xmlns:a16="http://schemas.microsoft.com/office/drawing/2014/main" xmlns="" id="{7B055CAA-2668-4929-8202-DBD35A78E8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0E71E33-5AE7-41DB-AAE6-42C5E6462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1830" y="702156"/>
            <a:ext cx="7368978" cy="1188720"/>
          </a:xfrm>
        </p:spPr>
        <p:txBody>
          <a:bodyPr>
            <a:normAutofit/>
          </a:bodyPr>
          <a:lstStyle/>
          <a:p>
            <a:r>
              <a:rPr lang="ru-RU" dirty="0"/>
              <a:t>Бланк</a:t>
            </a:r>
            <a:r>
              <a:rPr lang="cs-CZ" dirty="0"/>
              <a:t> - </a:t>
            </a:r>
            <a:r>
              <a:rPr lang="ru-RU" dirty="0"/>
              <a:t>что это такое</a:t>
            </a:r>
            <a:r>
              <a:rPr lang="cs-CZ" dirty="0"/>
              <a:t>? </a:t>
            </a:r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xmlns="" id="{38F88ED4-721F-4A25-9A68-66C57B1F8D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A5A85F2-11BA-4322-9355-08C0DEC780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1A88A0CA-0BDB-4A19-A648-638BE196B2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Obrázek 4" descr="Obsah obrázku kreslení&#10;&#10;Popis byl vytvořen automaticky">
            <a:extLst>
              <a:ext uri="{FF2B5EF4-FFF2-40B4-BE49-F238E27FC236}">
                <a16:creationId xmlns:a16="http://schemas.microsoft.com/office/drawing/2014/main" xmlns="" id="{F791B216-6735-4BBB-85A3-B2A48A8FA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92" y="1862594"/>
            <a:ext cx="3194595" cy="3194595"/>
          </a:xfrm>
          <a:prstGeom prst="rect">
            <a:avLst/>
          </a:prstGeom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CF8AF0E8-4C33-442A-9069-B0D041FE0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1829" y="2340864"/>
            <a:ext cx="7019005" cy="3634486"/>
          </a:xfrm>
        </p:spPr>
        <p:txBody>
          <a:bodyPr>
            <a:normAutofit/>
          </a:bodyPr>
          <a:lstStyle/>
          <a:p>
            <a:r>
              <a:rPr lang="ru-RU"/>
              <a:t>= вид полиграфической продукции, представленный в виде стандартного бумажного листа определённого формата с воспроизведённой на нём постоянной информацией документа и местом, отведённым для переменной информации</a:t>
            </a:r>
          </a:p>
          <a:p>
            <a:r>
              <a:rPr lang="ru-RU"/>
              <a:t>Бланк предназначен для последующего заполнения, с этой целью на нём имеются пустые места для последующего внесения туда информации (вручную, на печатной машине, на компьютере)</a:t>
            </a:r>
          </a:p>
          <a:p>
            <a:r>
              <a:rPr lang="ru-RU"/>
              <a:t>Три вида бланков: общий бланк (для оформления приказов, протоколов, актов и др.), бланк письма и бланк конкретного вида документа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46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ACF1238-A27D-4938-9B40-BF7E5F259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Структура бланков для регистрации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71FC2BD0-08F4-4B63-A0DD-9CC4B5A9DF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dirty="0"/>
              <a:t>Раздел «Данные индивидуального предпринимателя» - фамилия, имя, отчество, ИНН (DIČ), пол, дата и место рождения, гражданство </a:t>
            </a:r>
          </a:p>
          <a:p>
            <a:r>
              <a:rPr lang="ru-RU" sz="1400" dirty="0"/>
              <a:t>Раздел «Адрес местожительства в Российской Федерации» - почтовый индекс, субъект РФ, район, город, населённый пункт, улица, номер дома,..</a:t>
            </a:r>
          </a:p>
          <a:p>
            <a:r>
              <a:rPr lang="ru-RU" sz="1400" dirty="0"/>
              <a:t>Раздел «Данные паспорта гражданина РФ» - серия и номер паспорта</a:t>
            </a:r>
          </a:p>
          <a:p>
            <a:r>
              <a:rPr lang="ru-RU" sz="1400" dirty="0"/>
              <a:t>Раздел «Контактные данные» - номер телефона, адрес электронной почты </a:t>
            </a:r>
          </a:p>
          <a:p>
            <a:r>
              <a:rPr lang="ru-RU" sz="1400" dirty="0"/>
              <a:t>Раздел «Код по ОКВЭД» - коды по «Общероссийскому классификатору видов экономической деятельности»</a:t>
            </a:r>
          </a:p>
          <a:p>
            <a:r>
              <a:rPr lang="ru-RU" sz="1400" dirty="0"/>
              <a:t>Раздел «Для служебных отметок регистрирующего органа»</a:t>
            </a:r>
          </a:p>
          <a:p>
            <a:endParaRPr lang="ru-RU" sz="1400" dirty="0"/>
          </a:p>
          <a:p>
            <a:r>
              <a:rPr lang="ru-RU" sz="1400" dirty="0"/>
              <a:t>После того, как документ напечатан, физическое лицо собственноручно пишет свои фамилию, имя, отчество (при наличии) на русском языке.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4446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35E47987-51DD-47D8-82CB-3239C10410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343B51BC-A337-4FC1-8BEC-2C71D3B3F7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F06EB04D-98C2-4D74-86BC-1E95ECF551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xmlns="" id="{5FE21824-8381-405C-BDEF-3859DE644D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xmlns="" id="{EECFE009-2DAC-41F4-B723-A133394F12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xmlns="" id="{CAF12A1B-5320-4ADD-945C-76EFB3A8A0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52033" y="4020816"/>
            <a:ext cx="11293434" cy="2296120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A687ABB-B1B2-44AD-80FD-38120AB32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266" y="4186729"/>
            <a:ext cx="10806474" cy="139745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Пример бланка для регистрации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xmlns="" id="{4CE75CCD-D2D9-4745-B6FB-7C7D348996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199"/>
            <a:ext cx="5608482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xmlns="" id="{98BC587E-CD2E-4A07-BC8E-1463F3C4541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153934" y="453643"/>
            <a:ext cx="5591533" cy="98553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xmlns="" id="{781BCBED-66A0-4B85-9E2D-8A30020706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3" y="642657"/>
            <a:ext cx="2753496" cy="3273383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32BFE52D-5516-4AE8-A569-A28859754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897" y="817837"/>
            <a:ext cx="2240756" cy="2919553"/>
          </a:xfrm>
          <a:prstGeom prst="rect">
            <a:avLst/>
          </a:prstGeom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xmlns="" id="{38FFBAC0-C402-49A6-B24A-43F19E2220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308374" y="649814"/>
            <a:ext cx="2753496" cy="3273383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Zástupný obsah 3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25E2E58E-4923-4EEE-87F1-A375E37D79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5914" y="817837"/>
            <a:ext cx="2211561" cy="2919553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xmlns="" id="{4F49EA07-362B-469E-88CE-E66EDF8F30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153934" y="646697"/>
            <a:ext cx="2753496" cy="3273383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Obrázek 5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1442CB03-0D4A-4F10-98B3-000116BCB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5167" y="817837"/>
            <a:ext cx="2240756" cy="2919553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xmlns="" id="{99F03C75-9019-46D4-9F60-C2098B5A08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996076" y="646697"/>
            <a:ext cx="2753496" cy="3273383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4">
                <a:alpha val="9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 descr="Obsah obrázku snímek obrazovky&#10;&#10;Popis byl vytvořen automaticky">
            <a:extLst>
              <a:ext uri="{FF2B5EF4-FFF2-40B4-BE49-F238E27FC236}">
                <a16:creationId xmlns:a16="http://schemas.microsoft.com/office/drawing/2014/main" xmlns="" id="{3F2A05A4-092E-479F-A9A7-E0F15F323F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1341" y="817837"/>
            <a:ext cx="2218861" cy="291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95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7">
            <a:extLst>
              <a:ext uri="{FF2B5EF4-FFF2-40B4-BE49-F238E27FC236}">
                <a16:creationId xmlns:a16="http://schemas.microsoft.com/office/drawing/2014/main" xmlns="" id="{DCF4EB5C-ED25-4675-8255-2F5B12CFFC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xmlns="" id="{9514EC6E-A557-42A2-BCDC-3ABFFC5E56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xmlns="" id="{905482C9-EB42-4BFE-95BF-7FD661F076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13">
            <a:extLst>
              <a:ext uri="{FF2B5EF4-FFF2-40B4-BE49-F238E27FC236}">
                <a16:creationId xmlns:a16="http://schemas.microsoft.com/office/drawing/2014/main" xmlns="" id="{7539E646-A625-4A26-86ED-BD90EDD329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6" name="Rectangle 15">
            <a:extLst>
              <a:ext uri="{FF2B5EF4-FFF2-40B4-BE49-F238E27FC236}">
                <a16:creationId xmlns:a16="http://schemas.microsoft.com/office/drawing/2014/main" xmlns="" id="{39171204-6A50-40E1-B631-84CEDFC939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17">
            <a:extLst>
              <a:ext uri="{FF2B5EF4-FFF2-40B4-BE49-F238E27FC236}">
                <a16:creationId xmlns:a16="http://schemas.microsoft.com/office/drawing/2014/main" xmlns="" id="{06C973F6-5187-412F-AACC-6E3FF8A6A1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09628" y="496959"/>
            <a:ext cx="1106164" cy="585973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11AE14F-1B7E-41E6-B579-2F71D13503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712856" y="496958"/>
            <a:ext cx="9961047" cy="36780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37D3BD0-C413-4AE6-B8CB-5E5604A95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715" y="708498"/>
            <a:ext cx="7574507" cy="333005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0" kern="1200" cap="all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Спасибо</a:t>
            </a:r>
            <a:r>
              <a:rPr lang="en-US" sz="6000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b="0" kern="1200" cap="all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за</a:t>
            </a:r>
            <a:r>
              <a:rPr lang="en-US" sz="6000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000" b="0" kern="1200" cap="all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внимание</a:t>
            </a:r>
            <a:r>
              <a:rPr lang="en-US" sz="6000" b="0" kern="1200" cap="all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52BB805-F7B7-4B80-A1C5-385D4DAF74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712789" y="4284212"/>
            <a:ext cx="9961115" cy="2072481"/>
          </a:xfrm>
          <a:prstGeom prst="rect">
            <a:avLst/>
          </a:prstGeom>
          <a:solidFill>
            <a:srgbClr val="6C7781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0427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ividendVTI">
  <a:themeElements>
    <a:clrScheme name="AnalogousFromLightSeedRightStep">
      <a:dk1>
        <a:srgbClr val="000000"/>
      </a:dk1>
      <a:lt1>
        <a:srgbClr val="FFFFFF"/>
      </a:lt1>
      <a:dk2>
        <a:srgbClr val="323B22"/>
      </a:dk2>
      <a:lt2>
        <a:srgbClr val="E2E6E8"/>
      </a:lt2>
      <a:accent1>
        <a:srgbClr val="C0998B"/>
      </a:accent1>
      <a:accent2>
        <a:srgbClr val="B4A27B"/>
      </a:accent2>
      <a:accent3>
        <a:srgbClr val="A2A67E"/>
      </a:accent3>
      <a:accent4>
        <a:srgbClr val="8EAA74"/>
      </a:accent4>
      <a:accent5>
        <a:srgbClr val="85AB82"/>
      </a:accent5>
      <a:accent6>
        <a:srgbClr val="77AF8B"/>
      </a:accent6>
      <a:hlink>
        <a:srgbClr val="5D8A9A"/>
      </a:hlink>
      <a:folHlink>
        <a:srgbClr val="828282"/>
      </a:folHlink>
    </a:clrScheme>
    <a:fontScheme name="Dividend">
      <a:majorFont>
        <a:latin typeface="Arial Nova Ligh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ova Ligh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453</Words>
  <Application>Microsoft Office PowerPoint</Application>
  <PresentationFormat>Произвольный</PresentationFormat>
  <Paragraphs>31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DividendVTI</vt:lpstr>
      <vt:lpstr>Анкеты, бланки для регистрации</vt:lpstr>
      <vt:lpstr>Анкета - что это такое? </vt:lpstr>
      <vt:lpstr>структура</vt:lpstr>
      <vt:lpstr>Примеры</vt:lpstr>
      <vt:lpstr>Примеры вопросов для создания анкеты</vt:lpstr>
      <vt:lpstr>Интернет-сайты для создания анкет</vt:lpstr>
      <vt:lpstr>Бланк - что это такое? </vt:lpstr>
      <vt:lpstr>Структура бланков для регистрации</vt:lpstr>
      <vt:lpstr>Пример бланка для регистрации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Анкеты, бланки для регистрации</dc:title>
  <dc:creator>Adéla Veselá</dc:creator>
  <cp:lastModifiedBy>Lenovo</cp:lastModifiedBy>
  <cp:revision>2</cp:revision>
  <dcterms:created xsi:type="dcterms:W3CDTF">2020-04-11T13:40:57Z</dcterms:created>
  <dcterms:modified xsi:type="dcterms:W3CDTF">2024-02-17T11:46:34Z</dcterms:modified>
</cp:coreProperties>
</file>