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94.xml" ContentType="application/vnd.openxmlformats-officedocument.presentationml.slide+xml"/>
  <Override PartName="/ppt/slides/slide113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83.xml" ContentType="application/vnd.openxmlformats-officedocument.presentationml.slide+xml"/>
  <Override PartName="/ppt/slides/slide102.xml" ContentType="application/vnd.openxmlformats-officedocument.presentationml.slide+xml"/>
  <Override PartName="/ppt/slides/slide120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slides/slide90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s/slide99.xml" ContentType="application/vnd.openxmlformats-officedocument.presentationml.slide+xml"/>
  <Override PartName="/ppt/slides/slide118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77.xml" ContentType="application/vnd.openxmlformats-officedocument.presentationml.slide+xml"/>
  <Override PartName="/ppt/slides/slide88.xml" ContentType="application/vnd.openxmlformats-officedocument.presentationml.slide+xml"/>
  <Override PartName="/ppt/slides/slide107.xml" ContentType="application/vnd.openxmlformats-officedocument.presentationml.slide+xml"/>
  <Override PartName="/ppt/viewProps.xml" ContentType="application/vnd.openxmlformats-officedocument.presentationml.viewProp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48.xml" ContentType="application/vnd.openxmlformats-officedocument.presentationml.slide+xml"/>
  <Override PartName="/ppt/slides/slide66.xml" ContentType="application/vnd.openxmlformats-officedocument.presentationml.slide+xml"/>
  <Override PartName="/ppt/slides/slide95.xml" ContentType="application/vnd.openxmlformats-officedocument.presentationml.slide+xml"/>
  <Override PartName="/ppt/slides/slide103.xml" ContentType="application/vnd.openxmlformats-officedocument.presentationml.slide+xml"/>
  <Override PartName="/ppt/slides/slide114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openxmlformats-officedocument.oleObject"/>
  <Override PartName="/ppt/notesSlides/notesSlide3.xml" ContentType="application/vnd.openxmlformats-officedocument.presentationml.notes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55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slides/slide121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33.xml" ContentType="application/vnd.openxmlformats-officedocument.presentationml.slide+xml"/>
  <Override PartName="/ppt/slides/slide44.xml" ContentType="application/vnd.openxmlformats-officedocument.presentationml.slide+xml"/>
  <Override PartName="/ppt/slides/slide62.xml" ContentType="application/vnd.openxmlformats-officedocument.presentationml.slide+xml"/>
  <Override PartName="/ppt/slides/slide80.xml" ContentType="application/vnd.openxmlformats-officedocument.presentationml.slide+xml"/>
  <Override PartName="/ppt/slides/slide91.xml" ContentType="application/vnd.openxmlformats-officedocument.presentationml.slide+xml"/>
  <Override PartName="/ppt/slides/slide110.xml" ContentType="application/vnd.openxmlformats-officedocument.presentationml.slide+xml"/>
  <Override PartName="/ppt/slideLayouts/slideLayout3.xml" ContentType="application/vnd.openxmlformats-officedocument.presentationml.slideLayout+xml"/>
  <Default Extension="emf" ContentType="image/x-emf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s/slide119.xml" ContentType="application/vnd.openxmlformats-officedocument.presentationml.slide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89.xml" ContentType="application/vnd.openxmlformats-officedocument.presentationml.slide+xml"/>
  <Override PartName="/ppt/slides/slide98.xml" ContentType="application/vnd.openxmlformats-officedocument.presentationml.slide+xml"/>
  <Override PartName="/ppt/slides/slide108.xml" ContentType="application/vnd.openxmlformats-officedocument.presentationml.slide+xml"/>
  <Override PartName="/ppt/slides/slide117.xml" ContentType="application/vnd.openxmlformats-officedocument.presentationml.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ppt/slides/slide87.xml" ContentType="application/vnd.openxmlformats-officedocument.presentationml.slide+xml"/>
  <Override PartName="/ppt/slides/slide96.xml" ContentType="application/vnd.openxmlformats-officedocument.presentationml.slide+xml"/>
  <Override PartName="/ppt/slides/slide106.xml" ContentType="application/vnd.openxmlformats-officedocument.presentationml.slide+xml"/>
  <Override PartName="/ppt/slides/slide115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s/slide85.xml" ContentType="application/vnd.openxmlformats-officedocument.presentationml.slide+xml"/>
  <Override PartName="/ppt/slides/slide104.xml" ContentType="application/vnd.openxmlformats-officedocument.presentationml.slide+xml"/>
  <Override PartName="/ppt/slides/slide122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s/slide92.xml" ContentType="application/vnd.openxmlformats-officedocument.presentationml.slide+xml"/>
  <Override PartName="/ppt/slides/slide111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Override PartName="/ppt/slides/slide100.xml" ContentType="application/vnd.openxmlformats-officedocument.presentationml.slide+xml"/>
  <Default Extension="wmf" ContentType="image/x-wmf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slides/slide79.xml" ContentType="application/vnd.openxmlformats-officedocument.presentationml.slide+xml"/>
  <Override PartName="/ppt/slides/slide109.xml" ContentType="application/vnd.openxmlformats-officedocument.presentationml.slide+xml"/>
  <Override PartName="/ppt/slides/slide7.xml" ContentType="application/vnd.openxmlformats-officedocument.presentationml.slide+xml"/>
  <Override PartName="/ppt/slides/slide68.xml" ContentType="application/vnd.openxmlformats-officedocument.presentationml.slide+xml"/>
  <Override PartName="/ppt/slides/slide97.xml" ContentType="application/vnd.openxmlformats-officedocument.presentationml.slide+xml"/>
  <Override PartName="/ppt/slides/slide116.xml" ContentType="application/vnd.openxmlformats-officedocument.presentationml.slide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57.xml" ContentType="application/vnd.openxmlformats-officedocument.presentationml.slide+xml"/>
  <Override PartName="/ppt/slides/slide75.xml" ContentType="application/vnd.openxmlformats-officedocument.presentationml.slide+xml"/>
  <Override PartName="/ppt/slides/slide86.xml" ContentType="application/vnd.openxmlformats-officedocument.presentationml.slide+xml"/>
  <Override PartName="/ppt/slides/slide105.xml" ContentType="application/vnd.openxmlformats-officedocument.presentationml.slide+xml"/>
  <Override PartName="/ppt/slides/slide123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46.xml" ContentType="application/vnd.openxmlformats-officedocument.presentationml.slide+xml"/>
  <Override PartName="/ppt/slides/slide64.xml" ContentType="application/vnd.openxmlformats-officedocument.presentationml.slide+xml"/>
  <Override PartName="/ppt/slides/slide93.xml" ContentType="application/vnd.openxmlformats-officedocument.presentationml.slide+xml"/>
  <Override PartName="/ppt/slides/slide101.xml" ContentType="application/vnd.openxmlformats-officedocument.presentationml.slide+xml"/>
  <Override PartName="/ppt/slides/slide112.xml" ContentType="application/vnd.openxmlformats-officedocument.presentationml.slide+xml"/>
  <Override PartName="/ppt/slideLayouts/slideLayout5.xml" ContentType="application/vnd.openxmlformats-officedocument.presentationml.slideLayout+xml"/>
  <Override PartName="/ppt/slides/slide24.xml" ContentType="application/vnd.openxmlformats-officedocument.presentationml.slide+xml"/>
  <Override PartName="/ppt/slides/slide35.xml" ContentType="application/vnd.openxmlformats-officedocument.presentationml.slide+xml"/>
  <Override PartName="/ppt/slides/slide53.xml" ContentType="application/vnd.openxmlformats-officedocument.presentationml.slide+xml"/>
  <Override PartName="/ppt/slides/slide71.xml" ContentType="application/vnd.openxmlformats-officedocument.presentationml.slide+xml"/>
  <Override PartName="/ppt/slides/slide82.xml" ContentType="application/vnd.openxmlformats-officedocument.presentationml.slide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5"/>
  </p:notesMasterIdLst>
  <p:sldIdLst>
    <p:sldId id="417" r:id="rId2"/>
    <p:sldId id="418" r:id="rId3"/>
    <p:sldId id="419" r:id="rId4"/>
    <p:sldId id="420" r:id="rId5"/>
    <p:sldId id="421" r:id="rId6"/>
    <p:sldId id="422" r:id="rId7"/>
    <p:sldId id="423" r:id="rId8"/>
    <p:sldId id="424" r:id="rId9"/>
    <p:sldId id="425" r:id="rId10"/>
    <p:sldId id="426" r:id="rId11"/>
    <p:sldId id="427" r:id="rId12"/>
    <p:sldId id="428" r:id="rId13"/>
    <p:sldId id="429" r:id="rId14"/>
    <p:sldId id="430" r:id="rId15"/>
    <p:sldId id="431" r:id="rId16"/>
    <p:sldId id="432" r:id="rId17"/>
    <p:sldId id="433" r:id="rId18"/>
    <p:sldId id="434" r:id="rId19"/>
    <p:sldId id="435" r:id="rId20"/>
    <p:sldId id="436" r:id="rId21"/>
    <p:sldId id="437" r:id="rId22"/>
    <p:sldId id="438" r:id="rId23"/>
    <p:sldId id="439" r:id="rId24"/>
    <p:sldId id="440" r:id="rId25"/>
    <p:sldId id="441" r:id="rId26"/>
    <p:sldId id="442" r:id="rId27"/>
    <p:sldId id="443" r:id="rId28"/>
    <p:sldId id="444" r:id="rId29"/>
    <p:sldId id="445" r:id="rId30"/>
    <p:sldId id="446" r:id="rId31"/>
    <p:sldId id="447" r:id="rId32"/>
    <p:sldId id="448" r:id="rId33"/>
    <p:sldId id="449" r:id="rId34"/>
    <p:sldId id="450" r:id="rId35"/>
    <p:sldId id="451" r:id="rId36"/>
    <p:sldId id="452" r:id="rId37"/>
    <p:sldId id="453" r:id="rId38"/>
    <p:sldId id="454" r:id="rId39"/>
    <p:sldId id="455" r:id="rId40"/>
    <p:sldId id="456" r:id="rId41"/>
    <p:sldId id="457" r:id="rId42"/>
    <p:sldId id="458" r:id="rId43"/>
    <p:sldId id="459" r:id="rId44"/>
    <p:sldId id="460" r:id="rId45"/>
    <p:sldId id="461" r:id="rId46"/>
    <p:sldId id="462" r:id="rId47"/>
    <p:sldId id="463" r:id="rId48"/>
    <p:sldId id="464" r:id="rId49"/>
    <p:sldId id="465" r:id="rId50"/>
    <p:sldId id="466" r:id="rId51"/>
    <p:sldId id="467" r:id="rId52"/>
    <p:sldId id="468" r:id="rId53"/>
    <p:sldId id="469" r:id="rId54"/>
    <p:sldId id="470" r:id="rId55"/>
    <p:sldId id="471" r:id="rId56"/>
    <p:sldId id="472" r:id="rId57"/>
    <p:sldId id="473" r:id="rId58"/>
    <p:sldId id="474" r:id="rId59"/>
    <p:sldId id="475" r:id="rId60"/>
    <p:sldId id="476" r:id="rId61"/>
    <p:sldId id="477" r:id="rId62"/>
    <p:sldId id="478" r:id="rId63"/>
    <p:sldId id="479" r:id="rId64"/>
    <p:sldId id="480" r:id="rId65"/>
    <p:sldId id="481" r:id="rId66"/>
    <p:sldId id="482" r:id="rId67"/>
    <p:sldId id="483" r:id="rId68"/>
    <p:sldId id="484" r:id="rId69"/>
    <p:sldId id="485" r:id="rId70"/>
    <p:sldId id="486" r:id="rId71"/>
    <p:sldId id="487" r:id="rId72"/>
    <p:sldId id="488" r:id="rId73"/>
    <p:sldId id="489" r:id="rId74"/>
    <p:sldId id="490" r:id="rId75"/>
    <p:sldId id="491" r:id="rId76"/>
    <p:sldId id="492" r:id="rId77"/>
    <p:sldId id="493" r:id="rId78"/>
    <p:sldId id="319" r:id="rId79"/>
    <p:sldId id="273" r:id="rId80"/>
    <p:sldId id="367" r:id="rId81"/>
    <p:sldId id="365" r:id="rId82"/>
    <p:sldId id="366" r:id="rId83"/>
    <p:sldId id="368" r:id="rId84"/>
    <p:sldId id="369" r:id="rId85"/>
    <p:sldId id="370" r:id="rId86"/>
    <p:sldId id="371" r:id="rId87"/>
    <p:sldId id="372" r:id="rId88"/>
    <p:sldId id="373" r:id="rId89"/>
    <p:sldId id="342" r:id="rId90"/>
    <p:sldId id="343" r:id="rId91"/>
    <p:sldId id="345" r:id="rId92"/>
    <p:sldId id="346" r:id="rId93"/>
    <p:sldId id="274" r:id="rId94"/>
    <p:sldId id="350" r:id="rId95"/>
    <p:sldId id="282" r:id="rId96"/>
    <p:sldId id="266" r:id="rId97"/>
    <p:sldId id="267" r:id="rId98"/>
    <p:sldId id="268" r:id="rId99"/>
    <p:sldId id="269" r:id="rId100"/>
    <p:sldId id="264" r:id="rId101"/>
    <p:sldId id="279" r:id="rId102"/>
    <p:sldId id="277" r:id="rId103"/>
    <p:sldId id="351" r:id="rId104"/>
    <p:sldId id="352" r:id="rId105"/>
    <p:sldId id="353" r:id="rId106"/>
    <p:sldId id="354" r:id="rId107"/>
    <p:sldId id="355" r:id="rId108"/>
    <p:sldId id="356" r:id="rId109"/>
    <p:sldId id="278" r:id="rId110"/>
    <p:sldId id="358" r:id="rId111"/>
    <p:sldId id="359" r:id="rId112"/>
    <p:sldId id="357" r:id="rId113"/>
    <p:sldId id="349" r:id="rId114"/>
    <p:sldId id="275" r:id="rId115"/>
    <p:sldId id="276" r:id="rId116"/>
    <p:sldId id="347" r:id="rId117"/>
    <p:sldId id="348" r:id="rId118"/>
    <p:sldId id="280" r:id="rId119"/>
    <p:sldId id="338" r:id="rId120"/>
    <p:sldId id="339" r:id="rId121"/>
    <p:sldId id="340" r:id="rId122"/>
    <p:sldId id="341" r:id="rId123"/>
    <p:sldId id="416" r:id="rId12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20506" autoAdjust="0"/>
    <p:restoredTop sz="93237" autoAdjust="0"/>
  </p:normalViewPr>
  <p:slideViewPr>
    <p:cSldViewPr>
      <p:cViewPr varScale="1">
        <p:scale>
          <a:sx n="76" d="100"/>
          <a:sy n="76" d="100"/>
        </p:scale>
        <p:origin x="-492" y="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117" Type="http://schemas.openxmlformats.org/officeDocument/2006/relationships/slide" Target="slides/slide116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12" Type="http://schemas.openxmlformats.org/officeDocument/2006/relationships/slide" Target="slides/slide111.xml"/><Relationship Id="rId16" Type="http://schemas.openxmlformats.org/officeDocument/2006/relationships/slide" Target="slides/slide15.xml"/><Relationship Id="rId107" Type="http://schemas.openxmlformats.org/officeDocument/2006/relationships/slide" Target="slides/slide106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102" Type="http://schemas.openxmlformats.org/officeDocument/2006/relationships/slide" Target="slides/slide101.xml"/><Relationship Id="rId123" Type="http://schemas.openxmlformats.org/officeDocument/2006/relationships/slide" Target="slides/slide122.xml"/><Relationship Id="rId128" Type="http://schemas.openxmlformats.org/officeDocument/2006/relationships/theme" Target="theme/theme1.xml"/><Relationship Id="rId5" Type="http://schemas.openxmlformats.org/officeDocument/2006/relationships/slide" Target="slides/slide4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slide" Target="slides/slide104.xml"/><Relationship Id="rId113" Type="http://schemas.openxmlformats.org/officeDocument/2006/relationships/slide" Target="slides/slide112.xml"/><Relationship Id="rId118" Type="http://schemas.openxmlformats.org/officeDocument/2006/relationships/slide" Target="slides/slide117.xml"/><Relationship Id="rId126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121" Type="http://schemas.openxmlformats.org/officeDocument/2006/relationships/slide" Target="slides/slide12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103" Type="http://schemas.openxmlformats.org/officeDocument/2006/relationships/slide" Target="slides/slide102.xml"/><Relationship Id="rId108" Type="http://schemas.openxmlformats.org/officeDocument/2006/relationships/slide" Target="slides/slide107.xml"/><Relationship Id="rId116" Type="http://schemas.openxmlformats.org/officeDocument/2006/relationships/slide" Target="slides/slide115.xml"/><Relationship Id="rId124" Type="http://schemas.openxmlformats.org/officeDocument/2006/relationships/slide" Target="slides/slide123.xml"/><Relationship Id="rId129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11" Type="http://schemas.openxmlformats.org/officeDocument/2006/relationships/slide" Target="slides/slide11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6" Type="http://schemas.openxmlformats.org/officeDocument/2006/relationships/slide" Target="slides/slide105.xml"/><Relationship Id="rId114" Type="http://schemas.openxmlformats.org/officeDocument/2006/relationships/slide" Target="slides/slide113.xml"/><Relationship Id="rId119" Type="http://schemas.openxmlformats.org/officeDocument/2006/relationships/slide" Target="slides/slide118.xml"/><Relationship Id="rId127" Type="http://schemas.openxmlformats.org/officeDocument/2006/relationships/viewProps" Target="viewProp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122" Type="http://schemas.openxmlformats.org/officeDocument/2006/relationships/slide" Target="slides/slide12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109" Type="http://schemas.openxmlformats.org/officeDocument/2006/relationships/slide" Target="slides/slide10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slide" Target="slides/slide103.xml"/><Relationship Id="rId120" Type="http://schemas.openxmlformats.org/officeDocument/2006/relationships/slide" Target="slides/slide119.xml"/><Relationship Id="rId125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110" Type="http://schemas.openxmlformats.org/officeDocument/2006/relationships/slide" Target="slides/slide109.xml"/><Relationship Id="rId115" Type="http://schemas.openxmlformats.org/officeDocument/2006/relationships/slide" Target="slides/slide114.xml"/><Relationship Id="rId61" Type="http://schemas.openxmlformats.org/officeDocument/2006/relationships/slide" Target="slides/slide60.xml"/><Relationship Id="rId82" Type="http://schemas.openxmlformats.org/officeDocument/2006/relationships/slide" Target="slides/slide81.xml"/></Relationships>
</file>

<file path=ppt/drawings/_rels/vmlDrawing1.vml.rels><?xml version="1.0" encoding="UTF-8" standalone="yes"?>
<Relationships xmlns="http://schemas.openxmlformats.org/package/2006/relationships"><Relationship Id="rId8" Type="http://schemas.openxmlformats.org/officeDocument/2006/relationships/image" Target="../media/image9.wmf"/><Relationship Id="rId3" Type="http://schemas.openxmlformats.org/officeDocument/2006/relationships/image" Target="../media/image4.wmf"/><Relationship Id="rId7" Type="http://schemas.openxmlformats.org/officeDocument/2006/relationships/image" Target="../media/image8.wmf"/><Relationship Id="rId2" Type="http://schemas.openxmlformats.org/officeDocument/2006/relationships/image" Target="../media/image3.wmf"/><Relationship Id="rId1" Type="http://schemas.openxmlformats.org/officeDocument/2006/relationships/image" Target="../media/image2.wmf"/><Relationship Id="rId6" Type="http://schemas.openxmlformats.org/officeDocument/2006/relationships/image" Target="../media/image7.wmf"/><Relationship Id="rId11" Type="http://schemas.openxmlformats.org/officeDocument/2006/relationships/image" Target="../media/image12.wmf"/><Relationship Id="rId5" Type="http://schemas.openxmlformats.org/officeDocument/2006/relationships/image" Target="../media/image6.wmf"/><Relationship Id="rId10" Type="http://schemas.openxmlformats.org/officeDocument/2006/relationships/image" Target="../media/image11.wmf"/><Relationship Id="rId4" Type="http://schemas.openxmlformats.org/officeDocument/2006/relationships/image" Target="../media/image5.wmf"/><Relationship Id="rId9" Type="http://schemas.openxmlformats.org/officeDocument/2006/relationships/image" Target="../media/image10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96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0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C474972-96D4-47FE-841D-4308A220CBF6}" type="datetimeFigureOut">
              <a:rPr lang="cs-CZ" smtClean="0"/>
              <a:pPr/>
              <a:t>8.10.2012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AE99DF7-CC93-483E-A074-BEA2D96B4FDB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E99DF7-CC93-483E-A074-BEA2D96B4FDB}" type="slidenum">
              <a:rPr lang="cs-CZ" smtClean="0"/>
              <a:pPr/>
              <a:t>21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B54E495-3478-4D20-9E2F-E07C8D953D99}" type="slidenum">
              <a:rPr lang="cs-CZ"/>
              <a:pPr/>
              <a:t>30</a:t>
            </a:fld>
            <a:endParaRPr lang="cs-CZ"/>
          </a:p>
        </p:txBody>
      </p:sp>
      <p:sp>
        <p:nvSpPr>
          <p:cNvPr id="471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71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E99DF7-CC93-483E-A074-BEA2D96B4FDB}" type="slidenum">
              <a:rPr lang="cs-CZ" smtClean="0"/>
              <a:pPr/>
              <a:t>57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E99DF7-CC93-483E-A074-BEA2D96B4FDB}" type="slidenum">
              <a:rPr lang="cs-CZ" smtClean="0"/>
              <a:pPr/>
              <a:t>81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A8EC7DB-80B2-417E-A0B9-91C62C8EC1C6}" type="slidenum">
              <a:rPr lang="cs-CZ"/>
              <a:pPr/>
              <a:t>82</a:t>
            </a:fld>
            <a:endParaRPr lang="cs-CZ"/>
          </a:p>
        </p:txBody>
      </p:sp>
      <p:sp>
        <p:nvSpPr>
          <p:cNvPr id="491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91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AD90D-0A3A-450F-932F-F16DDAC15DF7}" type="datetimeFigureOut">
              <a:rPr lang="cs-CZ" smtClean="0"/>
              <a:pPr/>
              <a:t>8.10.2012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EBAA0B-E9C9-4CA2-8EB5-39F57276A75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AD90D-0A3A-450F-932F-F16DDAC15DF7}" type="datetimeFigureOut">
              <a:rPr lang="cs-CZ" smtClean="0"/>
              <a:pPr/>
              <a:t>8.10.2012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EBAA0B-E9C9-4CA2-8EB5-39F57276A75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AD90D-0A3A-450F-932F-F16DDAC15DF7}" type="datetimeFigureOut">
              <a:rPr lang="cs-CZ" smtClean="0"/>
              <a:pPr/>
              <a:t>8.10.2012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EBAA0B-E9C9-4CA2-8EB5-39F57276A75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AD90D-0A3A-450F-932F-F16DDAC15DF7}" type="datetimeFigureOut">
              <a:rPr lang="cs-CZ" smtClean="0"/>
              <a:pPr/>
              <a:t>8.10.2012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EBAA0B-E9C9-4CA2-8EB5-39F57276A75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AD90D-0A3A-450F-932F-F16DDAC15DF7}" type="datetimeFigureOut">
              <a:rPr lang="cs-CZ" smtClean="0"/>
              <a:pPr/>
              <a:t>8.10.2012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EBAA0B-E9C9-4CA2-8EB5-39F57276A75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AD90D-0A3A-450F-932F-F16DDAC15DF7}" type="datetimeFigureOut">
              <a:rPr lang="cs-CZ" smtClean="0"/>
              <a:pPr/>
              <a:t>8.10.2012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EBAA0B-E9C9-4CA2-8EB5-39F57276A75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AD90D-0A3A-450F-932F-F16DDAC15DF7}" type="datetimeFigureOut">
              <a:rPr lang="cs-CZ" smtClean="0"/>
              <a:pPr/>
              <a:t>8.10.2012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EBAA0B-E9C9-4CA2-8EB5-39F57276A75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AD90D-0A3A-450F-932F-F16DDAC15DF7}" type="datetimeFigureOut">
              <a:rPr lang="cs-CZ" smtClean="0"/>
              <a:pPr/>
              <a:t>8.10.2012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EBAA0B-E9C9-4CA2-8EB5-39F57276A75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AD90D-0A3A-450F-932F-F16DDAC15DF7}" type="datetimeFigureOut">
              <a:rPr lang="cs-CZ" smtClean="0"/>
              <a:pPr/>
              <a:t>8.10.2012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EBAA0B-E9C9-4CA2-8EB5-39F57276A75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AD90D-0A3A-450F-932F-F16DDAC15DF7}" type="datetimeFigureOut">
              <a:rPr lang="cs-CZ" smtClean="0"/>
              <a:pPr/>
              <a:t>8.10.2012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EBAA0B-E9C9-4CA2-8EB5-39F57276A75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AD90D-0A3A-450F-932F-F16DDAC15DF7}" type="datetimeFigureOut">
              <a:rPr lang="cs-CZ" smtClean="0"/>
              <a:pPr/>
              <a:t>8.10.2012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EBAA0B-E9C9-4CA2-8EB5-39F57276A75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AndTwoObj">
  <p:cSld name="Nadpis, 1 velký a 2 malé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228600"/>
            <a:ext cx="7772400" cy="12192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685800" y="1641475"/>
            <a:ext cx="3810000" cy="4454525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4648200" y="1641475"/>
            <a:ext cx="3810000" cy="2151063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3"/>
          </p:nvPr>
        </p:nvSpPr>
        <p:spPr>
          <a:xfrm>
            <a:off x="4648200" y="3944938"/>
            <a:ext cx="3810000" cy="2151062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10C664-5C8A-42D1-9F04-1451497FFF9F}" type="datetime10">
              <a:rPr lang="cs-CZ"/>
              <a:pPr>
                <a:defRPr/>
              </a:pPr>
              <a:t>07:46</a:t>
            </a:fld>
            <a:endParaRPr lang="cs-CZ"/>
          </a:p>
        </p:txBody>
      </p:sp>
      <p:sp>
        <p:nvSpPr>
          <p:cNvPr id="7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DACD5E-C3A0-4BAB-8BBD-5B742369EAC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Nadpis, text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712787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1"/>
          </p:nvPr>
        </p:nvSpPr>
        <p:spPr>
          <a:xfrm>
            <a:off x="457200" y="1143000"/>
            <a:ext cx="4038600" cy="4987925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143000"/>
            <a:ext cx="4038600" cy="4987925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D85924-CD5E-46EB-AF9C-8C4834846ED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Tx">
  <p:cSld name="Nadpis, 2 obsahy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712787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143000"/>
            <a:ext cx="4038600" cy="2417763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457200" y="3713163"/>
            <a:ext cx="4038600" cy="2417762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half" idx="3"/>
          </p:nvPr>
        </p:nvSpPr>
        <p:spPr>
          <a:xfrm>
            <a:off x="4648200" y="1143000"/>
            <a:ext cx="4038600" cy="4987925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6D91B5-5CF3-4DAC-913D-F5340AB3FAB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FAD90D-0A3A-450F-932F-F16DDAC15DF7}" type="datetimeFigureOut">
              <a:rPr lang="cs-CZ" smtClean="0"/>
              <a:pPr/>
              <a:t>8.10.2012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EBAA0B-E9C9-4CA2-8EB5-39F57276A75D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.bin"/><Relationship Id="rId13" Type="http://schemas.openxmlformats.org/officeDocument/2006/relationships/oleObject" Target="../embeddings/oleObject11.bin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5.bin"/><Relationship Id="rId12" Type="http://schemas.openxmlformats.org/officeDocument/2006/relationships/oleObject" Target="../embeddings/oleObject10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4.bin"/><Relationship Id="rId11" Type="http://schemas.openxmlformats.org/officeDocument/2006/relationships/oleObject" Target="../embeddings/oleObject9.bin"/><Relationship Id="rId5" Type="http://schemas.openxmlformats.org/officeDocument/2006/relationships/oleObject" Target="../embeddings/oleObject3.bin"/><Relationship Id="rId10" Type="http://schemas.openxmlformats.org/officeDocument/2006/relationships/oleObject" Target="../embeddings/oleObject8.bin"/><Relationship Id="rId4" Type="http://schemas.openxmlformats.org/officeDocument/2006/relationships/oleObject" Target="../embeddings/oleObject2.bin"/><Relationship Id="rId9" Type="http://schemas.openxmlformats.org/officeDocument/2006/relationships/oleObject" Target="../embeddings/oleObject7.bin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4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jpeg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png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ocel2.jpg" TargetMode="External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9.png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3.png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emf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50.pn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12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5.png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8.jpeg"/><Relationship Id="rId3" Type="http://schemas.openxmlformats.org/officeDocument/2006/relationships/image" Target="../media/image63.jpeg"/><Relationship Id="rId7" Type="http://schemas.openxmlformats.org/officeDocument/2006/relationships/image" Target="../media/image67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6.jpeg"/><Relationship Id="rId5" Type="http://schemas.openxmlformats.org/officeDocument/2006/relationships/image" Target="../media/image65.jpeg"/><Relationship Id="rId10" Type="http://schemas.openxmlformats.org/officeDocument/2006/relationships/image" Target="../media/image70.jpeg"/><Relationship Id="rId4" Type="http://schemas.openxmlformats.org/officeDocument/2006/relationships/image" Target="../media/image64.jpeg"/><Relationship Id="rId9" Type="http://schemas.openxmlformats.org/officeDocument/2006/relationships/image" Target="../media/image69.jpeg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pn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pn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ecosond.cz/slovnik-cementit.html" TargetMode="External"/><Relationship Id="rId2" Type="http://schemas.openxmlformats.org/officeDocument/2006/relationships/hyperlink" Target="http://www.ecosond.cz/slovnik-ferit.html" TargetMode="External"/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jpeg"/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14.xml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5.jpeg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jpeg"/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2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png"/><Relationship Id="rId1" Type="http://schemas.openxmlformats.org/officeDocument/2006/relationships/slideLayout" Target="../slideLayouts/slideLayout12.xml"/></Relationships>
</file>

<file path=ppt/slides/_rels/slide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png"/><Relationship Id="rId1" Type="http://schemas.openxmlformats.org/officeDocument/2006/relationships/slideLayout" Target="../slideLayouts/slideLayout2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png"/><Relationship Id="rId1" Type="http://schemas.openxmlformats.org/officeDocument/2006/relationships/slideLayout" Target="../slideLayouts/slideLayout2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png"/><Relationship Id="rId1" Type="http://schemas.openxmlformats.org/officeDocument/2006/relationships/slideLayout" Target="../slideLayouts/slideLayout2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png"/><Relationship Id="rId1" Type="http://schemas.openxmlformats.org/officeDocument/2006/relationships/slideLayout" Target="../slideLayouts/slideLayout2.xml"/></Relationships>
</file>

<file path=ppt/slides/_rels/slide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png"/><Relationship Id="rId1" Type="http://schemas.openxmlformats.org/officeDocument/2006/relationships/slideLayout" Target="../slideLayouts/slideLayout2.xml"/></Relationships>
</file>

<file path=ppt/slides/_rels/slide95.xml.rels><?xml version="1.0" encoding="UTF-8" standalone="yes"?>
<Relationships xmlns="http://schemas.openxmlformats.org/package/2006/relationships"><Relationship Id="rId3" Type="http://schemas.openxmlformats.org/officeDocument/2006/relationships/image" Target="tycka/komplet.jpg" TargetMode="External"/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2.xml"/></Relationships>
</file>

<file path=ppt/slides/_rels/slide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2.xml"/></Relationships>
</file>

<file path=ppt/slides/_rels/slide9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97.png"/></Relationships>
</file>

<file path=ppt/slides/_rels/slide9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9.png"/><Relationship Id="rId2" Type="http://schemas.openxmlformats.org/officeDocument/2006/relationships/image" Target="../media/image98.png"/><Relationship Id="rId1" Type="http://schemas.openxmlformats.org/officeDocument/2006/relationships/slideLayout" Target="../slideLayouts/slideLayout6.xml"/></Relationships>
</file>

<file path=ppt/slides/_rels/slide9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1.png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3.vml"/><Relationship Id="rId4" Type="http://schemas.openxmlformats.org/officeDocument/2006/relationships/oleObject" Target="../embeddings/oleObject13.bin"/></Relationships>
</file>

<file path=ppt/slides/_rels/slide10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2.jpeg"/><Relationship Id="rId1" Type="http://schemas.openxmlformats.org/officeDocument/2006/relationships/slideLayout" Target="../slideLayouts/slideLayout2.xml"/></Relationships>
</file>

<file path=ppt/slides/_rels/slide10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3.png"/><Relationship Id="rId1" Type="http://schemas.openxmlformats.org/officeDocument/2006/relationships/slideLayout" Target="../slideLayouts/slideLayout2.xml"/></Relationships>
</file>

<file path=ppt/slides/_rels/slide10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4.png"/><Relationship Id="rId1" Type="http://schemas.openxmlformats.org/officeDocument/2006/relationships/slideLayout" Target="../slideLayouts/slideLayout2.xml"/></Relationships>
</file>

<file path=ppt/slides/_rels/slide10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5.png"/><Relationship Id="rId1" Type="http://schemas.openxmlformats.org/officeDocument/2006/relationships/slideLayout" Target="../slideLayouts/slideLayout2.xml"/></Relationships>
</file>

<file path=ppt/slides/_rels/slide10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6.png"/><Relationship Id="rId1" Type="http://schemas.openxmlformats.org/officeDocument/2006/relationships/slideLayout" Target="../slideLayouts/slideLayout2.xml"/></Relationships>
</file>

<file path=ppt/slides/_rels/slide10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7.png"/><Relationship Id="rId1" Type="http://schemas.openxmlformats.org/officeDocument/2006/relationships/slideLayout" Target="../slideLayouts/slideLayout2.xml"/></Relationships>
</file>

<file path=ppt/slides/_rels/slide10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8.png"/><Relationship Id="rId1" Type="http://schemas.openxmlformats.org/officeDocument/2006/relationships/slideLayout" Target="../slideLayouts/slideLayout2.xml"/></Relationships>
</file>

<file path=ppt/slides/_rels/slide10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9.png"/><Relationship Id="rId1" Type="http://schemas.openxmlformats.org/officeDocument/2006/relationships/slideLayout" Target="../slideLayouts/slideLayout2.xml"/></Relationships>
</file>

<file path=ppt/slides/_rels/slide1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0.png"/><Relationship Id="rId1" Type="http://schemas.openxmlformats.org/officeDocument/2006/relationships/slideLayout" Target="../slideLayouts/slideLayout2.xml"/></Relationships>
</file>

<file path=ppt/slides/_rels/slide1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1.png"/><Relationship Id="rId1" Type="http://schemas.openxmlformats.org/officeDocument/2006/relationships/slideLayout" Target="../slideLayouts/slideLayout2.xml"/></Relationships>
</file>

<file path=ppt/slides/_rels/slide1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2.png"/><Relationship Id="rId1" Type="http://schemas.openxmlformats.org/officeDocument/2006/relationships/slideLayout" Target="../slideLayouts/slideLayout2.xml"/></Relationships>
</file>

<file path=ppt/slides/_rels/slide1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3.png"/><Relationship Id="rId1" Type="http://schemas.openxmlformats.org/officeDocument/2006/relationships/slideLayout" Target="../slideLayouts/slideLayout2.xml"/></Relationships>
</file>

<file path=ppt/slides/_rels/slide1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4.png"/><Relationship Id="rId1" Type="http://schemas.openxmlformats.org/officeDocument/2006/relationships/slideLayout" Target="../slideLayouts/slideLayout2.xml"/></Relationships>
</file>

<file path=ppt/slides/_rels/slide1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5.png"/><Relationship Id="rId1" Type="http://schemas.openxmlformats.org/officeDocument/2006/relationships/slideLayout" Target="../slideLayouts/slideLayout6.xml"/></Relationships>
</file>

<file path=ppt/slides/_rels/slide1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6.png"/><Relationship Id="rId1" Type="http://schemas.openxmlformats.org/officeDocument/2006/relationships/slideLayout" Target="../slideLayouts/slideLayout2.xml"/></Relationships>
</file>

<file path=ppt/slides/_rels/slide1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7.png"/><Relationship Id="rId1" Type="http://schemas.openxmlformats.org/officeDocument/2006/relationships/slideLayout" Target="../slideLayouts/slideLayout2.xml"/></Relationships>
</file>

<file path=ppt/slides/_rels/slide1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8.png"/><Relationship Id="rId1" Type="http://schemas.openxmlformats.org/officeDocument/2006/relationships/slideLayout" Target="../slideLayouts/slideLayout2.xml"/></Relationships>
</file>

<file path=ppt/slides/_rels/slide1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9.png"/><Relationship Id="rId1" Type="http://schemas.openxmlformats.org/officeDocument/2006/relationships/slideLayout" Target="../slideLayouts/slideLayout2.xml"/></Relationships>
</file>

<file path=ppt/slides/_rels/slide12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lsentools.cz/" TargetMode="External"/><Relationship Id="rId2" Type="http://schemas.openxmlformats.org/officeDocument/2006/relationships/hyperlink" Target="mailto:kesl@pilsentools.cz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14348" y="428604"/>
            <a:ext cx="7772400" cy="1470025"/>
          </a:xfrm>
        </p:spPr>
        <p:txBody>
          <a:bodyPr>
            <a:normAutofit/>
          </a:bodyPr>
          <a:lstStyle/>
          <a:p>
            <a:r>
              <a:rPr lang="cs-CZ" sz="3200" dirty="0" smtClean="0"/>
              <a:t>Technologičnost konstrukce z hlediska materiálového inženýrství</a:t>
            </a:r>
            <a:endParaRPr lang="cs-CZ" sz="32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1285852" y="2357430"/>
            <a:ext cx="53578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Dr. Ing. KESL Miloslav – PILSEN TOOLS s.r.o.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571472" y="3929066"/>
            <a:ext cx="81439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u="sng" dirty="0"/>
              <a:t>Definice:</a:t>
            </a:r>
            <a:r>
              <a:rPr lang="cs-CZ" dirty="0"/>
              <a:t> </a:t>
            </a:r>
            <a:r>
              <a:rPr lang="cs-CZ" dirty="0" smtClean="0"/>
              <a:t> Technologičnost </a:t>
            </a:r>
            <a:r>
              <a:rPr lang="cs-CZ" dirty="0"/>
              <a:t>konstrukce je soubor vlastností materiálu a výrobku</a:t>
            </a:r>
            <a:r>
              <a:rPr lang="cs-CZ" dirty="0" smtClean="0"/>
              <a:t>,</a:t>
            </a:r>
          </a:p>
          <a:p>
            <a:pPr marL="936000"/>
            <a:r>
              <a:rPr lang="cs-CZ" dirty="0" smtClean="0"/>
              <a:t>které </a:t>
            </a:r>
            <a:r>
              <a:rPr lang="cs-CZ" dirty="0"/>
              <a:t>při daných výrobních možnostech a daném objemu výroby </a:t>
            </a:r>
            <a:r>
              <a:rPr lang="cs-CZ" dirty="0" smtClean="0"/>
              <a:t>umožňují ekonomickou </a:t>
            </a:r>
            <a:r>
              <a:rPr lang="cs-CZ" dirty="0"/>
              <a:t>výrobu při současném zajištění předepsané konstrukce </a:t>
            </a:r>
            <a:r>
              <a:rPr lang="cs-CZ" dirty="0" smtClean="0"/>
              <a:t>výrobku.  </a:t>
            </a:r>
          </a:p>
          <a:p>
            <a:endParaRPr lang="cs-CZ" dirty="0" smtClean="0"/>
          </a:p>
          <a:p>
            <a:r>
              <a:rPr lang="cs-CZ" u="sng" dirty="0" smtClean="0"/>
              <a:t>Technologičnost konstrukce obsahuje:</a:t>
            </a:r>
            <a:r>
              <a:rPr lang="cs-CZ" dirty="0" smtClean="0"/>
              <a:t> funkci výrobku, </a:t>
            </a:r>
          </a:p>
          <a:p>
            <a:pPr marL="3600000"/>
            <a:r>
              <a:rPr lang="cs-CZ" dirty="0" smtClean="0"/>
              <a:t>technologii výroby, </a:t>
            </a:r>
          </a:p>
          <a:p>
            <a:pPr marL="3600000"/>
            <a:r>
              <a:rPr lang="cs-CZ" dirty="0" smtClean="0"/>
              <a:t>ekonomickou stránku.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42852"/>
            <a:ext cx="8229600" cy="654032"/>
          </a:xfrm>
        </p:spPr>
        <p:txBody>
          <a:bodyPr>
            <a:normAutofit/>
          </a:bodyPr>
          <a:lstStyle/>
          <a:p>
            <a:pPr algn="l"/>
            <a:r>
              <a:rPr lang="cs-CZ" sz="3200" u="sng" dirty="0" smtClean="0"/>
              <a:t>Osnova</a:t>
            </a:r>
            <a:endParaRPr lang="cs-CZ" sz="3200" u="sng" dirty="0"/>
          </a:p>
        </p:txBody>
      </p:sp>
      <p:sp>
        <p:nvSpPr>
          <p:cNvPr id="6" name="TextovéPole 5"/>
          <p:cNvSpPr txBox="1"/>
          <p:nvPr/>
        </p:nvSpPr>
        <p:spPr>
          <a:xfrm>
            <a:off x="642910" y="856357"/>
            <a:ext cx="8215370" cy="57554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fontAlgn="base"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cs-CZ" sz="1600" dirty="0" smtClean="0">
                <a:latin typeface="Arial" pitchFamily="34" charset="0"/>
                <a:cs typeface="Arial" pitchFamily="34" charset="0"/>
              </a:rPr>
              <a:t>Vymezení pojmu technologičnost konstrukce a kritérií hodnocení.</a:t>
            </a:r>
          </a:p>
          <a:p>
            <a:pPr marL="342900" lvl="0" indent="-342900" fontAlgn="base"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cs-CZ" sz="1600" dirty="0" smtClean="0">
                <a:latin typeface="Arial" pitchFamily="34" charset="0"/>
                <a:cs typeface="Arial" pitchFamily="34" charset="0"/>
              </a:rPr>
              <a:t>Kvantifikace ocele.</a:t>
            </a:r>
            <a:r>
              <a:rPr lang="cs-CZ" sz="1600" b="1" dirty="0" smtClean="0">
                <a:latin typeface="Arial" pitchFamily="34" charset="0"/>
                <a:cs typeface="Arial" pitchFamily="34" charset="0"/>
              </a:rPr>
              <a:t>  </a:t>
            </a:r>
            <a:endParaRPr lang="cs-CZ" sz="1600" dirty="0" smtClean="0">
              <a:latin typeface="Arial" pitchFamily="34" charset="0"/>
              <a:cs typeface="Arial" pitchFamily="34" charset="0"/>
            </a:endParaRPr>
          </a:p>
          <a:p>
            <a:pPr marL="540000" lvl="0" indent="-288000" eaLnBrk="0" fontAlgn="base" hangingPunct="0">
              <a:spcBef>
                <a:spcPct val="0"/>
              </a:spcBef>
              <a:spcAft>
                <a:spcPct val="0"/>
              </a:spcAft>
              <a:buFont typeface="Calibri" pitchFamily="34" charset="0"/>
              <a:buChar char="‐"/>
            </a:pPr>
            <a:r>
              <a:rPr lang="cs-CZ" sz="16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význam chemického složení na vlastnosti ocelí;</a:t>
            </a:r>
            <a:endParaRPr lang="cs-CZ" sz="1600" dirty="0" smtClean="0">
              <a:latin typeface="Arial" pitchFamily="34" charset="0"/>
              <a:cs typeface="Arial" pitchFamily="34" charset="0"/>
            </a:endParaRPr>
          </a:p>
          <a:p>
            <a:pPr marL="540000" lvl="0" indent="-288000" eaLnBrk="0" fontAlgn="base" hangingPunct="0">
              <a:spcBef>
                <a:spcPct val="0"/>
              </a:spcBef>
              <a:spcAft>
                <a:spcPct val="0"/>
              </a:spcAft>
              <a:buFont typeface="Calibri" pitchFamily="34" charset="0"/>
              <a:buChar char="‐"/>
            </a:pPr>
            <a:r>
              <a:rPr lang="cs-CZ" sz="16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moderní postupy hutního zpracování nástrojových ocelí;</a:t>
            </a:r>
          </a:p>
          <a:p>
            <a:pPr marL="342900" lvl="0" indent="-342900" eaLnBrk="0" fontAlgn="base" hangingPunct="0">
              <a:spcBef>
                <a:spcPct val="0"/>
              </a:spcBef>
              <a:spcAft>
                <a:spcPct val="0"/>
              </a:spcAft>
              <a:buFont typeface="+mj-lt"/>
              <a:buAutoNum type="arabicPeriod" startAt="3"/>
            </a:pPr>
            <a:r>
              <a:rPr lang="cs-CZ" sz="16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Význam hutního zpracování pro užitné vlastnosti po tepelném zpracování.</a:t>
            </a:r>
          </a:p>
          <a:p>
            <a:pPr marL="540000" lvl="0" indent="-288000" eaLnBrk="0" fontAlgn="base" hangingPunct="0">
              <a:spcBef>
                <a:spcPct val="0"/>
              </a:spcBef>
              <a:spcAft>
                <a:spcPct val="0"/>
              </a:spcAft>
              <a:buFont typeface="Calibri" pitchFamily="34" charset="0"/>
              <a:buChar char="‐"/>
            </a:pPr>
            <a:r>
              <a:rPr lang="cs-CZ" sz="1600" dirty="0" smtClean="0">
                <a:latin typeface="Arial" pitchFamily="34" charset="0"/>
                <a:cs typeface="Arial" pitchFamily="34" charset="0"/>
              </a:rPr>
              <a:t>fázové přeměny;</a:t>
            </a:r>
          </a:p>
          <a:p>
            <a:pPr marL="540000" lvl="0" indent="-288000" eaLnBrk="0" fontAlgn="base" hangingPunct="0">
              <a:spcBef>
                <a:spcPct val="0"/>
              </a:spcBef>
              <a:spcAft>
                <a:spcPct val="0"/>
              </a:spcAft>
              <a:buFont typeface="Calibri" pitchFamily="34" charset="0"/>
              <a:buChar char="‐"/>
            </a:pPr>
            <a:r>
              <a:rPr lang="cs-CZ" sz="16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vhodnost tepelného zpracování pro jednotlivé značky ocelí; </a:t>
            </a:r>
            <a:endParaRPr lang="cs-CZ" sz="1600" dirty="0" smtClean="0">
              <a:latin typeface="Arial" pitchFamily="34" charset="0"/>
              <a:cs typeface="Arial" pitchFamily="34" charset="0"/>
            </a:endParaRPr>
          </a:p>
          <a:p>
            <a:pPr marL="540000" lvl="0" indent="-288000" eaLnBrk="0" fontAlgn="base" hangingPunct="0">
              <a:spcBef>
                <a:spcPct val="0"/>
              </a:spcBef>
              <a:spcAft>
                <a:spcPct val="0"/>
              </a:spcAft>
              <a:buFont typeface="Calibri" pitchFamily="34" charset="0"/>
              <a:buChar char="‐"/>
            </a:pPr>
            <a:r>
              <a:rPr lang="cs-CZ" sz="16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základy procesů tepelného zpracování (kalení, cementace, nitridace, apod.);</a:t>
            </a:r>
            <a:endParaRPr lang="cs-CZ" sz="1600" dirty="0" smtClean="0">
              <a:latin typeface="Arial" pitchFamily="34" charset="0"/>
              <a:cs typeface="Arial" pitchFamily="34" charset="0"/>
            </a:endParaRPr>
          </a:p>
          <a:p>
            <a:pPr marL="540000" lvl="0" indent="-288000" eaLnBrk="0" fontAlgn="base" hangingPunct="0">
              <a:spcBef>
                <a:spcPct val="0"/>
              </a:spcBef>
              <a:spcAft>
                <a:spcPct val="0"/>
              </a:spcAft>
              <a:buFont typeface="Calibri" pitchFamily="34" charset="0"/>
              <a:buChar char="‐"/>
            </a:pPr>
            <a:r>
              <a:rPr lang="cs-CZ" sz="16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moderní způsoby kalení (polymery,  kalení tlakovým vzduchem apod.);</a:t>
            </a:r>
          </a:p>
          <a:p>
            <a:pPr marL="342900" lvl="0" indent="-342900" eaLnBrk="0" fontAlgn="base" hangingPunct="0">
              <a:spcBef>
                <a:spcPct val="0"/>
              </a:spcBef>
              <a:spcAft>
                <a:spcPct val="0"/>
              </a:spcAft>
              <a:buFont typeface="+mj-lt"/>
              <a:buAutoNum type="arabicPeriod" startAt="4"/>
            </a:pPr>
            <a:r>
              <a:rPr lang="cs-CZ" sz="1600" dirty="0" smtClean="0">
                <a:latin typeface="Arial" pitchFamily="34" charset="0"/>
                <a:cs typeface="Arial" pitchFamily="34" charset="0"/>
              </a:rPr>
              <a:t>Rozdělení ocelí.</a:t>
            </a:r>
          </a:p>
          <a:p>
            <a:pPr marL="342900" indent="-342900" eaLnBrk="0" fontAlgn="base" hangingPunct="0">
              <a:spcBef>
                <a:spcPct val="0"/>
              </a:spcBef>
              <a:spcAft>
                <a:spcPct val="0"/>
              </a:spcAft>
              <a:buFont typeface="+mj-lt"/>
              <a:buAutoNum type="arabicPeriod" startAt="4"/>
            </a:pPr>
            <a:r>
              <a:rPr lang="cs-CZ" sz="1600" dirty="0" smtClean="0">
                <a:latin typeface="Arial" pitchFamily="34" charset="0"/>
                <a:cs typeface="Arial" pitchFamily="34" charset="0"/>
              </a:rPr>
              <a:t>Struktury po TZ.</a:t>
            </a:r>
          </a:p>
          <a:p>
            <a:pPr marL="540000" lvl="0" indent="-288000" eaLnBrk="0" fontAlgn="base" hangingPunct="0">
              <a:spcBef>
                <a:spcPct val="0"/>
              </a:spcBef>
              <a:spcAft>
                <a:spcPct val="0"/>
              </a:spcAft>
              <a:buFont typeface="Calibri" pitchFamily="34" charset="0"/>
              <a:buChar char="‐"/>
            </a:pPr>
            <a:r>
              <a:rPr lang="cs-CZ" sz="16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tepelné a transformační pnutí, vliv konstrukce na deformaci;</a:t>
            </a:r>
            <a:endParaRPr lang="cs-CZ" sz="1600" dirty="0" smtClean="0">
              <a:latin typeface="Arial" pitchFamily="34" charset="0"/>
              <a:cs typeface="Arial" pitchFamily="34" charset="0"/>
            </a:endParaRPr>
          </a:p>
          <a:p>
            <a:pPr marL="540000" lvl="0" indent="-288000" eaLnBrk="0" fontAlgn="base" hangingPunct="0">
              <a:spcBef>
                <a:spcPct val="0"/>
              </a:spcBef>
              <a:spcAft>
                <a:spcPct val="0"/>
              </a:spcAft>
              <a:buFont typeface="Calibri" pitchFamily="34" charset="0"/>
              <a:buChar char="‐"/>
            </a:pPr>
            <a:r>
              <a:rPr lang="cs-CZ" sz="16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vliv ochlazovacího prostředí na míru deformací;</a:t>
            </a:r>
            <a:endParaRPr lang="cs-CZ" sz="1600" dirty="0" smtClean="0">
              <a:latin typeface="Arial" pitchFamily="34" charset="0"/>
              <a:cs typeface="Arial" pitchFamily="34" charset="0"/>
            </a:endParaRPr>
          </a:p>
          <a:p>
            <a:pPr marL="540000" lvl="0" indent="-288000" eaLnBrk="0" fontAlgn="base" hangingPunct="0">
              <a:spcBef>
                <a:spcPct val="0"/>
              </a:spcBef>
              <a:spcAft>
                <a:spcPct val="0"/>
              </a:spcAft>
              <a:buFont typeface="Calibri" pitchFamily="34" charset="0"/>
              <a:buChar char="‐"/>
            </a:pPr>
            <a:r>
              <a:rPr lang="cs-CZ" sz="16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teorie vakuového kalení; </a:t>
            </a:r>
            <a:endParaRPr lang="cs-CZ" sz="1600" dirty="0" smtClean="0">
              <a:latin typeface="Arial" pitchFamily="34" charset="0"/>
              <a:cs typeface="Arial" pitchFamily="34" charset="0"/>
            </a:endParaRPr>
          </a:p>
          <a:p>
            <a:pPr marL="540000" lvl="0" indent="-288000" eaLnBrk="0" fontAlgn="base" hangingPunct="0">
              <a:spcBef>
                <a:spcPct val="0"/>
              </a:spcBef>
              <a:spcAft>
                <a:spcPct val="0"/>
              </a:spcAft>
              <a:buFont typeface="Calibri" pitchFamily="34" charset="0"/>
              <a:buChar char="‐"/>
            </a:pPr>
            <a:r>
              <a:rPr lang="cs-CZ" sz="16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význam pro konstrukci nástrojů;</a:t>
            </a:r>
            <a:endParaRPr lang="cs-CZ" sz="1600" dirty="0" smtClean="0">
              <a:latin typeface="Arial" pitchFamily="34" charset="0"/>
              <a:cs typeface="Arial" pitchFamily="34" charset="0"/>
            </a:endParaRPr>
          </a:p>
          <a:p>
            <a:pPr marL="540000" lvl="0" indent="-288000" eaLnBrk="0" fontAlgn="base" hangingPunct="0">
              <a:spcBef>
                <a:spcPct val="0"/>
              </a:spcBef>
              <a:spcAft>
                <a:spcPct val="0"/>
              </a:spcAft>
              <a:buFont typeface="Calibri" pitchFamily="34" charset="0"/>
              <a:buChar char="‐"/>
            </a:pPr>
            <a:r>
              <a:rPr lang="cs-CZ" sz="16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žíhání a žíhací procesy; </a:t>
            </a:r>
            <a:endParaRPr lang="cs-CZ" sz="1600" dirty="0" smtClean="0">
              <a:latin typeface="Arial" pitchFamily="34" charset="0"/>
              <a:cs typeface="Arial" pitchFamily="34" charset="0"/>
            </a:endParaRPr>
          </a:p>
          <a:p>
            <a:pPr marL="540000" lvl="0" indent="-288000" eaLnBrk="0" fontAlgn="base" hangingPunct="0">
              <a:spcBef>
                <a:spcPct val="0"/>
              </a:spcBef>
              <a:spcAft>
                <a:spcPct val="0"/>
              </a:spcAft>
              <a:buFont typeface="Calibri" pitchFamily="34" charset="0"/>
              <a:buChar char="‐"/>
            </a:pPr>
            <a:r>
              <a:rPr lang="cs-CZ" sz="16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vliv na výchozí podmínky tepelného zpracování ocelí;</a:t>
            </a:r>
          </a:p>
          <a:p>
            <a:pPr marL="342900" indent="-342900" eaLnBrk="0" fontAlgn="base" hangingPunct="0">
              <a:spcBef>
                <a:spcPct val="0"/>
              </a:spcBef>
              <a:spcAft>
                <a:spcPct val="0"/>
              </a:spcAft>
              <a:buFont typeface="+mj-lt"/>
              <a:buAutoNum type="arabicPeriod" startAt="6"/>
            </a:pPr>
            <a:r>
              <a:rPr lang="cs-CZ" sz="1600" dirty="0" smtClean="0">
                <a:latin typeface="Arial" pitchFamily="34" charset="0"/>
                <a:cs typeface="Arial" pitchFamily="34" charset="0"/>
              </a:rPr>
              <a:t>Etapy návrhu a konstrukčního řešení řezných nástrojů z RO. </a:t>
            </a:r>
          </a:p>
          <a:p>
            <a:pPr marL="342900" indent="-342900" eaLnBrk="0" fontAlgn="base" hangingPunct="0">
              <a:spcBef>
                <a:spcPct val="0"/>
              </a:spcBef>
              <a:spcAft>
                <a:spcPct val="0"/>
              </a:spcAft>
              <a:buFont typeface="+mj-lt"/>
              <a:buAutoNum type="arabicPeriod" startAt="6"/>
            </a:pPr>
            <a:r>
              <a:rPr lang="cs-CZ" sz="1600" dirty="0" smtClean="0">
                <a:latin typeface="Arial" pitchFamily="34" charset="0"/>
                <a:cs typeface="Arial" pitchFamily="34" charset="0"/>
              </a:rPr>
              <a:t>Definice užitných hodnot .</a:t>
            </a:r>
          </a:p>
          <a:p>
            <a:pPr marL="342900" indent="-342900" eaLnBrk="0" fontAlgn="base" hangingPunct="0">
              <a:spcBef>
                <a:spcPct val="0"/>
              </a:spcBef>
              <a:spcAft>
                <a:spcPct val="0"/>
              </a:spcAft>
              <a:buFont typeface="+mj-lt"/>
              <a:buAutoNum type="arabicPeriod" startAt="6"/>
            </a:pPr>
            <a:r>
              <a:rPr lang="cs-CZ" sz="1600" dirty="0" smtClean="0">
                <a:latin typeface="Arial" pitchFamily="34" charset="0"/>
                <a:cs typeface="Arial" pitchFamily="34" charset="0"/>
              </a:rPr>
              <a:t>Praktické příklady.</a:t>
            </a:r>
          </a:p>
          <a:p>
            <a:pPr marL="540000" indent="-288000" eaLnBrk="0" fontAlgn="base" hangingPunct="0">
              <a:spcBef>
                <a:spcPct val="0"/>
              </a:spcBef>
              <a:spcAft>
                <a:spcPct val="0"/>
              </a:spcAft>
              <a:buFont typeface="Calibri" pitchFamily="34" charset="0"/>
              <a:buChar char="‐"/>
            </a:pPr>
            <a:r>
              <a:rPr lang="cs-CZ" sz="16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předepisování tepelného zpracování v konstrukční dokumentaci </a:t>
            </a:r>
            <a:endParaRPr lang="cs-CZ" sz="1600" dirty="0" smtClean="0">
              <a:latin typeface="Arial" pitchFamily="34" charset="0"/>
              <a:cs typeface="Arial" pitchFamily="34" charset="0"/>
            </a:endParaRPr>
          </a:p>
          <a:p>
            <a:pPr marL="540000" lvl="0" indent="-288000" eaLnBrk="0" fontAlgn="base" hangingPunct="0">
              <a:spcBef>
                <a:spcPct val="0"/>
              </a:spcBef>
              <a:spcAft>
                <a:spcPct val="0"/>
              </a:spcAft>
              <a:buFont typeface="Calibri" pitchFamily="34" charset="0"/>
              <a:buChar char="‐"/>
            </a:pPr>
            <a:r>
              <a:rPr lang="cs-CZ" sz="16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ekonomické aspekty volby materiálu, nové zahraniční oceli</a:t>
            </a:r>
          </a:p>
          <a:p>
            <a:pPr marL="342900" lvl="0" indent="-342900" eaLnBrk="0" fontAlgn="base" hangingPunct="0">
              <a:spcBef>
                <a:spcPct val="0"/>
              </a:spcBef>
              <a:spcAft>
                <a:spcPct val="0"/>
              </a:spcAft>
              <a:buFont typeface="+mj-lt"/>
              <a:buAutoNum type="arabicPeriod" startAt="9"/>
            </a:pPr>
            <a:r>
              <a:rPr lang="cs-CZ" sz="1600" dirty="0" smtClean="0">
                <a:latin typeface="Arial" pitchFamily="34" charset="0"/>
                <a:cs typeface="Arial" pitchFamily="34" charset="0"/>
              </a:rPr>
              <a:t>Závěr.</a:t>
            </a:r>
            <a:endParaRPr lang="cs-CZ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214414" y="142852"/>
            <a:ext cx="6643734" cy="6572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0034" y="1000108"/>
            <a:ext cx="8229600" cy="4525963"/>
          </a:xfrm>
        </p:spPr>
        <p:txBody>
          <a:bodyPr/>
          <a:lstStyle/>
          <a:p>
            <a:pPr>
              <a:spcBef>
                <a:spcPts val="0"/>
              </a:spcBef>
              <a:spcAft>
                <a:spcPts val="3600"/>
              </a:spcAft>
              <a:buNone/>
            </a:pPr>
            <a:r>
              <a:rPr lang="cs-CZ" u="sng" dirty="0" smtClean="0"/>
              <a:t>Základní cíle technologičnosti konstrukce: </a:t>
            </a:r>
          </a:p>
          <a:p>
            <a:pPr marL="360000" indent="-360000">
              <a:spcBef>
                <a:spcPts val="0"/>
              </a:spcBef>
              <a:spcAft>
                <a:spcPts val="2400"/>
              </a:spcAft>
              <a:buFont typeface="Calibri" pitchFamily="34" charset="0"/>
              <a:buChar char="‐"/>
            </a:pPr>
            <a:r>
              <a:rPr lang="cs-CZ" sz="2800" dirty="0" smtClean="0"/>
              <a:t>minimální náklady, max. </a:t>
            </a:r>
            <a:r>
              <a:rPr lang="cs-CZ" sz="2800" dirty="0" smtClean="0"/>
              <a:t>užitné vlastnosti, </a:t>
            </a:r>
            <a:r>
              <a:rPr lang="cs-CZ" sz="2800" dirty="0" smtClean="0"/>
              <a:t>max. jakost, nulová rizika, min. pracnost (nesplnitelný cíl);</a:t>
            </a:r>
          </a:p>
          <a:p>
            <a:pPr marL="360000" indent="-360000">
              <a:spcBef>
                <a:spcPts val="0"/>
              </a:spcBef>
              <a:spcAft>
                <a:spcPts val="2400"/>
              </a:spcAft>
              <a:buFont typeface="Calibri" pitchFamily="34" charset="0"/>
              <a:buChar char="‐"/>
            </a:pPr>
            <a:r>
              <a:rPr lang="cs-CZ" sz="2800" dirty="0" smtClean="0"/>
              <a:t>přijatelné náklady, požadované užitné vlastnosti, požadovaná jakost, přijatelná rizika a s co nejnižší pracností;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28596" y="285728"/>
            <a:ext cx="8229600" cy="6143668"/>
          </a:xfrm>
        </p:spPr>
        <p:txBody>
          <a:bodyPr>
            <a:normAutofit fontScale="92500" lnSpcReduction="20000"/>
          </a:bodyPr>
          <a:lstStyle/>
          <a:p>
            <a:pPr>
              <a:spcBef>
                <a:spcPts val="0"/>
              </a:spcBef>
              <a:spcAft>
                <a:spcPts val="1800"/>
              </a:spcAft>
              <a:buNone/>
            </a:pPr>
            <a:r>
              <a:rPr lang="cs-CZ" u="sng" dirty="0" smtClean="0"/>
              <a:t>Technologičnost konstrukce</a:t>
            </a:r>
            <a:r>
              <a:rPr lang="cs-CZ" dirty="0" smtClean="0"/>
              <a:t>  - </a:t>
            </a:r>
            <a:r>
              <a:rPr lang="cs-CZ" sz="2400" dirty="0" smtClean="0"/>
              <a:t>není jednoznačný pojem</a:t>
            </a:r>
          </a:p>
          <a:p>
            <a:pPr>
              <a:spcBef>
                <a:spcPts val="600"/>
              </a:spcBef>
              <a:buNone/>
            </a:pPr>
            <a:r>
              <a:rPr lang="cs-CZ" sz="1900" dirty="0" smtClean="0"/>
              <a:t>  -   co je technologické u jednoho způsobu výroby, nemusí být technologické u jiného způsobu výroby;</a:t>
            </a:r>
          </a:p>
          <a:p>
            <a:pPr>
              <a:spcBef>
                <a:spcPts val="600"/>
              </a:spcBef>
              <a:buNone/>
            </a:pPr>
            <a:r>
              <a:rPr lang="cs-CZ" sz="1900" dirty="0" smtClean="0">
                <a:cs typeface="Arial" pitchFamily="34" charset="0"/>
              </a:rPr>
              <a:t> -     vlivem rozměrové a geometrické rozlišnosti součásti, nelze sestavit univerzální předpisy pro správnou technologičnost konstrukce. Mohou se pouze vypracovat určité zásady, s typickými příklady, jak technologičnost konstrukce uplatňovat;</a:t>
            </a:r>
          </a:p>
          <a:p>
            <a:pPr>
              <a:spcBef>
                <a:spcPts val="600"/>
              </a:spcBef>
              <a:buNone/>
            </a:pPr>
            <a:r>
              <a:rPr lang="cs-CZ" sz="1900" dirty="0" smtClean="0">
                <a:cs typeface="Arial" pitchFamily="34" charset="0"/>
              </a:rPr>
              <a:t> -     za </a:t>
            </a:r>
            <a:r>
              <a:rPr lang="cs-CZ" sz="1900" u="sng" dirty="0" smtClean="0">
                <a:cs typeface="Arial" pitchFamily="34" charset="0"/>
              </a:rPr>
              <a:t>technologickou</a:t>
            </a:r>
            <a:r>
              <a:rPr lang="cs-CZ" sz="1900" dirty="0" smtClean="0">
                <a:cs typeface="Arial" pitchFamily="34" charset="0"/>
              </a:rPr>
              <a:t> považujeme takovou </a:t>
            </a:r>
            <a:r>
              <a:rPr lang="cs-CZ" sz="1900" u="sng" dirty="0" smtClean="0">
                <a:cs typeface="Arial" pitchFamily="34" charset="0"/>
              </a:rPr>
              <a:t>konstrukci</a:t>
            </a:r>
            <a:r>
              <a:rPr lang="cs-CZ" sz="1900" dirty="0" smtClean="0">
                <a:cs typeface="Arial" pitchFamily="34" charset="0"/>
              </a:rPr>
              <a:t>, u které tvar součásti, předepsaný druh materiálu a jeho zpracování při daném počtu vyráběných kusů je </a:t>
            </a:r>
            <a:r>
              <a:rPr lang="cs-CZ" sz="1900" u="sng" dirty="0" smtClean="0">
                <a:cs typeface="Arial" pitchFamily="34" charset="0"/>
              </a:rPr>
              <a:t>nejhospodárnější</a:t>
            </a:r>
            <a:r>
              <a:rPr lang="cs-CZ" sz="1900" dirty="0" smtClean="0">
                <a:cs typeface="Arial" pitchFamily="34" charset="0"/>
              </a:rPr>
              <a:t> =&gt; při navrhování se bere zřetel na funkčnost součástí, ale také na snadnost jejich výroby; </a:t>
            </a:r>
          </a:p>
          <a:p>
            <a:pPr>
              <a:spcBef>
                <a:spcPts val="600"/>
              </a:spcBef>
              <a:buNone/>
            </a:pPr>
            <a:r>
              <a:rPr lang="cs-CZ" sz="1900" dirty="0" smtClean="0">
                <a:cs typeface="Arial" pitchFamily="34" charset="0"/>
              </a:rPr>
              <a:t>-      technologičnost konstrukce ovlivňuje: volba jakosti výchozího materiálu, druh polotovaru, jeho velikost, počet vyráběných kusů, volba tvaru, přesnosti rozměrů, jakosti povrchu, pracnost montážních prací, organizační prvky – organizace, typizace = zachycení typ. znaků a jejich zobecnění, celkové konstrukční pojetí výrobku;</a:t>
            </a:r>
          </a:p>
          <a:p>
            <a:pPr>
              <a:spcBef>
                <a:spcPts val="600"/>
              </a:spcBef>
              <a:buFontTx/>
              <a:buChar char="-"/>
            </a:pPr>
            <a:r>
              <a:rPr lang="cs-CZ" sz="1900" dirty="0" smtClean="0">
                <a:cs typeface="Arial" pitchFamily="34" charset="0"/>
              </a:rPr>
              <a:t>při konstrukci součásti vycházíme z určitého způsobu výroby polotovarů, volíme konstrukční tvary nejlépe vyhovující příslušným technickým podmínkám, hospodárnost… normalizované polotovary = levnější, sériová výroba (tyče, plechy, trubky, profily, dráty);nenormalizované polotovary = dražší, na zakázku (odlitky, výkovky, výlisky, </a:t>
            </a:r>
            <a:r>
              <a:rPr lang="cs-CZ" sz="1900" dirty="0" err="1" smtClean="0">
                <a:cs typeface="Arial" pitchFamily="34" charset="0"/>
              </a:rPr>
              <a:t>svarky</a:t>
            </a:r>
            <a:r>
              <a:rPr lang="cs-CZ" sz="1900" dirty="0" smtClean="0">
                <a:cs typeface="Arial" pitchFamily="34" charset="0"/>
              </a:rPr>
              <a:t>);</a:t>
            </a:r>
          </a:p>
          <a:p>
            <a:pPr>
              <a:spcBef>
                <a:spcPts val="600"/>
              </a:spcBef>
              <a:buFontTx/>
              <a:buChar char="-"/>
            </a:pPr>
            <a:r>
              <a:rPr lang="cs-CZ" sz="1900" dirty="0" smtClean="0">
                <a:cs typeface="Arial" pitchFamily="34" charset="0"/>
              </a:rPr>
              <a:t> malosériová výroba = hrubé polotovary s většími přídavky na obrábění;</a:t>
            </a:r>
          </a:p>
          <a:p>
            <a:pPr>
              <a:spcBef>
                <a:spcPts val="600"/>
              </a:spcBef>
              <a:buFontTx/>
              <a:buChar char="-"/>
            </a:pPr>
            <a:r>
              <a:rPr lang="cs-CZ" sz="1900" dirty="0" smtClean="0">
                <a:cs typeface="Arial" pitchFamily="34" charset="0"/>
              </a:rPr>
              <a:t>sériová výroba = přesnější s menšími přídavky;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idx="1"/>
          </p:nvPr>
        </p:nvSpPr>
        <p:spPr>
          <a:xfrm>
            <a:off x="457200" y="571500"/>
            <a:ext cx="8229600" cy="55546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000" u="sng" dirty="0" smtClean="0"/>
              <a:t>Na dosažený stupeň technologičnosti má vliv:</a:t>
            </a:r>
          </a:p>
          <a:p>
            <a:pPr indent="342900">
              <a:buNone/>
            </a:pPr>
            <a:r>
              <a:rPr lang="cs-CZ" sz="2000" dirty="0" smtClean="0"/>
              <a:t>- volba materiálu</a:t>
            </a:r>
          </a:p>
          <a:p>
            <a:pPr indent="342900">
              <a:buNone/>
            </a:pPr>
            <a:r>
              <a:rPr lang="cs-CZ" sz="2000" dirty="0" smtClean="0"/>
              <a:t>- volba výchozího polotovaru a jeho rozměrů</a:t>
            </a:r>
          </a:p>
          <a:p>
            <a:pPr indent="342900">
              <a:buNone/>
            </a:pPr>
            <a:r>
              <a:rPr lang="cs-CZ" sz="2000" dirty="0" smtClean="0"/>
              <a:t>- volba tvaru, přesnosti rozměru a drsnosti povrchu obrobených ploch</a:t>
            </a:r>
          </a:p>
          <a:p>
            <a:pPr indent="342900">
              <a:buNone/>
            </a:pPr>
            <a:r>
              <a:rPr lang="cs-CZ" sz="2000" dirty="0" smtClean="0"/>
              <a:t>- některá organizační opatření</a:t>
            </a:r>
          </a:p>
          <a:p>
            <a:pPr indent="342900">
              <a:buNone/>
            </a:pPr>
            <a:r>
              <a:rPr lang="cs-CZ" sz="2000" dirty="0" smtClean="0"/>
              <a:t>- celkové konstrukční pojetí výrobku</a:t>
            </a:r>
          </a:p>
          <a:p>
            <a:pPr>
              <a:spcBef>
                <a:spcPts val="1800"/>
              </a:spcBef>
              <a:buNone/>
            </a:pPr>
            <a:r>
              <a:rPr lang="cs-CZ" sz="2000" u="sng" dirty="0" smtClean="0"/>
              <a:t>Základní požadavky na konstrukci:</a:t>
            </a:r>
          </a:p>
          <a:p>
            <a:pPr indent="342900">
              <a:buNone/>
            </a:pPr>
            <a:r>
              <a:rPr lang="cs-CZ" sz="2000" dirty="0" smtClean="0"/>
              <a:t>- správná funkčnost</a:t>
            </a:r>
          </a:p>
          <a:p>
            <a:pPr indent="342900">
              <a:buNone/>
            </a:pPr>
            <a:r>
              <a:rPr lang="cs-CZ" sz="2000" dirty="0" smtClean="0"/>
              <a:t>- optimalizace dílů a skupin</a:t>
            </a:r>
          </a:p>
          <a:p>
            <a:pPr indent="342900">
              <a:buNone/>
            </a:pPr>
            <a:r>
              <a:rPr lang="cs-CZ" sz="2000" dirty="0" smtClean="0"/>
              <a:t>- optimalizace materiálů a tvarů polotovarů</a:t>
            </a:r>
          </a:p>
          <a:p>
            <a:pPr>
              <a:spcBef>
                <a:spcPts val="1800"/>
              </a:spcBef>
              <a:buNone/>
            </a:pPr>
            <a:r>
              <a:rPr lang="cs-CZ" sz="2000" u="sng" dirty="0" smtClean="0"/>
              <a:t>Faktory ovlivňující technologičnost konstrukce</a:t>
            </a:r>
          </a:p>
          <a:p>
            <a:pPr lvl="0" indent="342900">
              <a:buNone/>
            </a:pPr>
            <a:r>
              <a:rPr lang="cs-CZ" sz="2000" dirty="0" smtClean="0"/>
              <a:t>- náklady na realizaci výrobku</a:t>
            </a:r>
          </a:p>
          <a:p>
            <a:pPr lvl="0" indent="342900">
              <a:buNone/>
            </a:pPr>
            <a:r>
              <a:rPr lang="cs-CZ" sz="2000" dirty="0" smtClean="0"/>
              <a:t>- pracnost výroby (doba výroby)</a:t>
            </a:r>
          </a:p>
          <a:p>
            <a:pPr lvl="0" indent="342900">
              <a:buNone/>
            </a:pPr>
            <a:r>
              <a:rPr lang="cs-CZ" sz="2000" dirty="0" smtClean="0"/>
              <a:t>- použité licence a patenty</a:t>
            </a:r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14356" y="214338"/>
            <a:ext cx="8686800" cy="6858000"/>
          </a:xfrm>
        </p:spPr>
        <p:txBody>
          <a:bodyPr>
            <a:normAutofit fontScale="40000" lnSpcReduction="20000"/>
          </a:bodyPr>
          <a:lstStyle/>
          <a:p>
            <a:pPr>
              <a:buNone/>
            </a:pPr>
            <a:r>
              <a:rPr lang="cs-CZ" sz="4200" u="sng" dirty="0" smtClean="0"/>
              <a:t> </a:t>
            </a:r>
            <a:r>
              <a:rPr lang="cs-CZ" sz="5100" u="sng" dirty="0" smtClean="0"/>
              <a:t>Volba materiálu, polotovaru </a:t>
            </a:r>
          </a:p>
          <a:p>
            <a:pPr marL="1512000" indent="-1512000">
              <a:lnSpc>
                <a:spcPct val="120000"/>
              </a:lnSpc>
              <a:spcBef>
                <a:spcPts val="1800"/>
              </a:spcBef>
              <a:buNone/>
            </a:pPr>
            <a:r>
              <a:rPr lang="cs-CZ" sz="4000" b="1" dirty="0" smtClean="0"/>
              <a:t>Volba materiálu </a:t>
            </a:r>
            <a:r>
              <a:rPr lang="cs-CZ" sz="4000" dirty="0" smtClean="0"/>
              <a:t>- vyhovující mechanické a fyzikální vlastnosti (pevnost, tuhost, koroze, teploty, opotřebení…)</a:t>
            </a:r>
          </a:p>
          <a:p>
            <a:pPr marL="136800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cs-CZ" sz="4000" dirty="0" smtClean="0"/>
              <a:t>- vyhovující technologické vlastnosti (slévatelnost, svařitelnost, obrobitelnost)</a:t>
            </a:r>
          </a:p>
          <a:p>
            <a:pPr marL="136800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cs-CZ" sz="4000" dirty="0" smtClean="0"/>
              <a:t>- přiměřené nároky na kombinace vlastností (malá hmotnost, ale dostatečná tuhost)</a:t>
            </a:r>
          </a:p>
          <a:p>
            <a:pPr marL="136800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cs-CZ" sz="4000" dirty="0" smtClean="0"/>
              <a:t>- nízká cena a spotřeba</a:t>
            </a:r>
          </a:p>
          <a:p>
            <a:pPr marL="136800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cs-CZ" sz="4000" dirty="0" smtClean="0"/>
              <a:t>- nízký počet druhů</a:t>
            </a:r>
          </a:p>
          <a:p>
            <a:pPr marL="136800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cs-CZ" sz="4000" dirty="0" smtClean="0"/>
              <a:t>- recyklovatelnost</a:t>
            </a:r>
          </a:p>
          <a:p>
            <a:pPr marL="136800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cs-CZ" sz="4000" dirty="0" smtClean="0"/>
              <a:t>- respektování změn vlastností při výrobě a provozu</a:t>
            </a:r>
          </a:p>
          <a:p>
            <a:pPr marL="136800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cs-CZ" sz="4000" dirty="0" smtClean="0"/>
              <a:t>- využití tepelného, chemického a mechanického zpracování</a:t>
            </a:r>
          </a:p>
          <a:p>
            <a:pPr marL="0" indent="0">
              <a:lnSpc>
                <a:spcPct val="120000"/>
              </a:lnSpc>
              <a:spcBef>
                <a:spcPts val="1800"/>
              </a:spcBef>
              <a:spcAft>
                <a:spcPts val="1800"/>
              </a:spcAft>
              <a:buNone/>
            </a:pPr>
            <a:r>
              <a:rPr lang="cs-CZ" sz="4000" b="1" dirty="0" smtClean="0"/>
              <a:t>Volba polotovaru </a:t>
            </a:r>
            <a:r>
              <a:rPr lang="cs-CZ" sz="4000" dirty="0" smtClean="0"/>
              <a:t>ovlivňuje stupeň využití materiálu a celkové náklady na výrobu. Nejlepších výsledků se dosáhne blíží-li se polotovar svým tvarem a rozměrem hotové součásti.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cs-CZ" sz="4000" b="1" dirty="0" smtClean="0"/>
              <a:t>Kriteria volby polotovaru </a:t>
            </a:r>
            <a:r>
              <a:rPr lang="cs-CZ" sz="4000" dirty="0" smtClean="0"/>
              <a:t>- materiál (druh, vlastnosti, cena, spotřeba, …)</a:t>
            </a:r>
          </a:p>
          <a:p>
            <a:pPr indent="1836000">
              <a:lnSpc>
                <a:spcPct val="120000"/>
              </a:lnSpc>
              <a:spcBef>
                <a:spcPts val="0"/>
              </a:spcBef>
              <a:buNone/>
            </a:pPr>
            <a:r>
              <a:rPr lang="cs-CZ" sz="4000" dirty="0" smtClean="0"/>
              <a:t>- velikost, tvar složitost výrobku (tloušťka stěn, …)</a:t>
            </a:r>
          </a:p>
          <a:p>
            <a:pPr indent="1836000">
              <a:lnSpc>
                <a:spcPct val="120000"/>
              </a:lnSpc>
              <a:spcBef>
                <a:spcPts val="0"/>
              </a:spcBef>
              <a:buNone/>
            </a:pPr>
            <a:r>
              <a:rPr lang="cs-CZ" sz="4000" dirty="0" smtClean="0"/>
              <a:t>- požadavky na přesnost, drsnost, jakost</a:t>
            </a:r>
          </a:p>
          <a:p>
            <a:pPr indent="1836000">
              <a:lnSpc>
                <a:spcPct val="120000"/>
              </a:lnSpc>
              <a:spcBef>
                <a:spcPts val="0"/>
              </a:spcBef>
              <a:buNone/>
            </a:pPr>
            <a:r>
              <a:rPr lang="cs-CZ" sz="4000" dirty="0" smtClean="0"/>
              <a:t>- specifické vlastnosti (obrobitelnost, svařitelnost..)</a:t>
            </a:r>
          </a:p>
          <a:p>
            <a:pPr indent="1836000">
              <a:lnSpc>
                <a:spcPct val="120000"/>
              </a:lnSpc>
              <a:spcBef>
                <a:spcPts val="0"/>
              </a:spcBef>
              <a:buNone/>
            </a:pPr>
            <a:r>
              <a:rPr lang="cs-CZ" sz="4000" dirty="0" smtClean="0"/>
              <a:t>- množství výrobků</a:t>
            </a:r>
          </a:p>
          <a:p>
            <a:pPr indent="1836000">
              <a:lnSpc>
                <a:spcPct val="120000"/>
              </a:lnSpc>
              <a:spcBef>
                <a:spcPts val="0"/>
              </a:spcBef>
              <a:buNone/>
            </a:pPr>
            <a:r>
              <a:rPr lang="cs-CZ" sz="4000" dirty="0" smtClean="0"/>
              <a:t>- náklady na polotovar a jeho další zpracování</a:t>
            </a:r>
          </a:p>
          <a:p>
            <a:pPr indent="1836000">
              <a:lnSpc>
                <a:spcPct val="120000"/>
              </a:lnSpc>
              <a:spcBef>
                <a:spcPts val="0"/>
              </a:spcBef>
              <a:buNone/>
            </a:pPr>
            <a:r>
              <a:rPr lang="cs-CZ" sz="4000" dirty="0" smtClean="0"/>
              <a:t>- potřebné výrobní zařízení (stroje, přípravky a nástroje)</a:t>
            </a:r>
          </a:p>
          <a:p>
            <a:pPr indent="1836000">
              <a:lnSpc>
                <a:spcPct val="120000"/>
              </a:lnSpc>
              <a:spcBef>
                <a:spcPts val="0"/>
              </a:spcBef>
              <a:buNone/>
            </a:pPr>
            <a:r>
              <a:rPr lang="cs-CZ" sz="4000" dirty="0" smtClean="0"/>
              <a:t>- doba přípravy výroby (termíny dodávek)</a:t>
            </a:r>
          </a:p>
          <a:p>
            <a:pPr indent="1836000">
              <a:lnSpc>
                <a:spcPct val="120000"/>
              </a:lnSpc>
              <a:spcBef>
                <a:spcPts val="0"/>
              </a:spcBef>
              <a:buNone/>
            </a:pPr>
            <a:r>
              <a:rPr lang="cs-CZ" sz="4000" dirty="0" smtClean="0"/>
              <a:t>- exhalace a odpady</a:t>
            </a:r>
          </a:p>
          <a:p>
            <a:pPr indent="1836000">
              <a:lnSpc>
                <a:spcPct val="120000"/>
              </a:lnSpc>
              <a:spcBef>
                <a:spcPts val="0"/>
              </a:spcBef>
              <a:buNone/>
            </a:pPr>
            <a:r>
              <a:rPr lang="cs-CZ" sz="4000" dirty="0" smtClean="0"/>
              <a:t>- hygiena a bezpečnost práce</a:t>
            </a:r>
          </a:p>
          <a:p>
            <a:pPr indent="1836000"/>
            <a:endParaRPr lang="cs-CZ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2"/>
          <p:cNvSpPr>
            <a:spLocks noGrp="1"/>
          </p:cNvSpPr>
          <p:nvPr>
            <p:ph idx="1"/>
          </p:nvPr>
        </p:nvSpPr>
        <p:spPr>
          <a:xfrm>
            <a:off x="457200" y="500063"/>
            <a:ext cx="8229600" cy="5626100"/>
          </a:xfrm>
        </p:spPr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cs-CZ" b="1" u="sng" dirty="0" smtClean="0"/>
              <a:t>Výhody a nevýhody ocelových odlitků a příklady jejich použití</a:t>
            </a:r>
            <a:endParaRPr lang="cs-CZ" dirty="0" smtClean="0"/>
          </a:p>
          <a:p>
            <a:pPr>
              <a:buNone/>
            </a:pPr>
            <a:r>
              <a:rPr lang="cs-CZ" dirty="0" smtClean="0"/>
              <a:t> </a:t>
            </a:r>
          </a:p>
          <a:p>
            <a:pPr>
              <a:buNone/>
            </a:pPr>
            <a:r>
              <a:rPr lang="cs-CZ" b="1" dirty="0" smtClean="0"/>
              <a:t>Výhody</a:t>
            </a:r>
            <a:endParaRPr lang="cs-CZ" dirty="0" smtClean="0"/>
          </a:p>
          <a:p>
            <a:pPr marL="144000" indent="-144000">
              <a:buFont typeface="Calibri" pitchFamily="34" charset="0"/>
              <a:buChar char="‐"/>
            </a:pPr>
            <a:r>
              <a:rPr lang="cs-CZ" dirty="0" smtClean="0"/>
              <a:t>větší pevnost a houževnatost oproti litině</a:t>
            </a:r>
          </a:p>
          <a:p>
            <a:pPr marL="144000" indent="-144000">
              <a:buFont typeface="Calibri" pitchFamily="34" charset="0"/>
              <a:buChar char="‐"/>
            </a:pPr>
            <a:r>
              <a:rPr lang="cs-CZ" dirty="0" smtClean="0"/>
              <a:t>s rostoucím obsahem uhlíku roste pevnost, tvrdost, ale klesá houževnatost</a:t>
            </a:r>
            <a:r>
              <a:rPr lang="en-US" dirty="0" smtClean="0"/>
              <a:t> </a:t>
            </a:r>
            <a:endParaRPr lang="cs-CZ" dirty="0" smtClean="0"/>
          </a:p>
          <a:p>
            <a:pPr marL="144000" indent="-144000">
              <a:buFont typeface="Calibri" pitchFamily="34" charset="0"/>
              <a:buChar char="‐"/>
            </a:pPr>
            <a:r>
              <a:rPr lang="cs-CZ" dirty="0" smtClean="0"/>
              <a:t>s rostoucím obsahem uhlíku se zlepšují slévárenské vlastnosti</a:t>
            </a:r>
          </a:p>
          <a:p>
            <a:pPr marL="144000" indent="-144000">
              <a:buFont typeface="Calibri" pitchFamily="34" charset="0"/>
              <a:buChar char="‐"/>
            </a:pPr>
            <a:r>
              <a:rPr lang="cs-CZ" dirty="0" smtClean="0"/>
              <a:t>do 0,2 % C dobře svařitelné</a:t>
            </a:r>
          </a:p>
          <a:p>
            <a:pPr marL="144000" indent="-144000">
              <a:buFont typeface="Calibri" pitchFamily="34" charset="0"/>
              <a:buChar char="‐"/>
            </a:pPr>
            <a:r>
              <a:rPr lang="cs-CZ" dirty="0" smtClean="0"/>
              <a:t>konstrukčně složité součásti se svařují z několika odlitků nebo se svařují odlitky a výkovky</a:t>
            </a:r>
          </a:p>
          <a:p>
            <a:pPr marL="144000" indent="-144000">
              <a:buNone/>
            </a:pPr>
            <a:r>
              <a:rPr lang="cs-CZ" b="1" dirty="0" smtClean="0"/>
              <a:t> </a:t>
            </a:r>
            <a:endParaRPr lang="cs-CZ" dirty="0" smtClean="0"/>
          </a:p>
          <a:p>
            <a:pPr>
              <a:buNone/>
            </a:pPr>
            <a:r>
              <a:rPr lang="cs-CZ" b="1" dirty="0" smtClean="0"/>
              <a:t>Nevýhody</a:t>
            </a:r>
            <a:endParaRPr lang="cs-CZ" dirty="0" smtClean="0"/>
          </a:p>
          <a:p>
            <a:pPr marL="144000" indent="-144000">
              <a:buFont typeface="Calibri" pitchFamily="34" charset="0"/>
              <a:buChar char="‐"/>
            </a:pPr>
            <a:r>
              <a:rPr lang="cs-CZ" dirty="0" smtClean="0"/>
              <a:t>mají špatnou tekutost a </a:t>
            </a:r>
            <a:r>
              <a:rPr lang="cs-CZ" dirty="0" err="1" smtClean="0"/>
              <a:t>zabíhavost</a:t>
            </a:r>
            <a:endParaRPr lang="cs-CZ" dirty="0" smtClean="0"/>
          </a:p>
          <a:p>
            <a:pPr marL="144000" indent="-144000">
              <a:buFont typeface="Calibri" pitchFamily="34" charset="0"/>
              <a:buChar char="‐"/>
            </a:pPr>
            <a:r>
              <a:rPr lang="cs-CZ" dirty="0" smtClean="0"/>
              <a:t>oproti litině mají velmi hrubou a nestejnoměrnou strukturu (odlitky se musí homogenizačně žíhat – rostou náklady)</a:t>
            </a:r>
          </a:p>
          <a:p>
            <a:pPr marL="144000" indent="-144000">
              <a:buFont typeface="Calibri" pitchFamily="34" charset="0"/>
              <a:buChar char="‐"/>
            </a:pPr>
            <a:r>
              <a:rPr lang="cs-CZ" dirty="0" smtClean="0"/>
              <a:t>má větší (2%) smrštitelnost než litiny (1%) – náchylnější k tvoření staženin a trhlin, nutnost </a:t>
            </a:r>
            <a:r>
              <a:rPr lang="cs-CZ" dirty="0" err="1" smtClean="0"/>
              <a:t>nálitkování</a:t>
            </a:r>
            <a:endParaRPr lang="cs-CZ" dirty="0" smtClean="0"/>
          </a:p>
          <a:p>
            <a:pPr marL="144000" indent="-144000">
              <a:buFont typeface="Calibri" pitchFamily="34" charset="0"/>
              <a:buChar char="‐"/>
            </a:pPr>
            <a:r>
              <a:rPr lang="cs-CZ" dirty="0" smtClean="0"/>
              <a:t>horší obrobitelnost</a:t>
            </a:r>
          </a:p>
          <a:p>
            <a:pPr>
              <a:buFont typeface="Calibri" pitchFamily="34" charset="0"/>
              <a:buChar char="‐"/>
            </a:pPr>
            <a:endParaRPr lang="cs-CZ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28604"/>
            <a:ext cx="8229600" cy="6072230"/>
          </a:xfrm>
        </p:spPr>
        <p:txBody>
          <a:bodyPr/>
          <a:lstStyle/>
          <a:p>
            <a:pPr>
              <a:buNone/>
            </a:pPr>
            <a:r>
              <a:rPr lang="cs-CZ" sz="2400" u="sng" dirty="0" smtClean="0"/>
              <a:t>Kriteria hodnocení technologičnosti konstrukce</a:t>
            </a:r>
            <a:r>
              <a:rPr lang="cs-CZ" sz="2400" dirty="0" smtClean="0"/>
              <a:t>       </a:t>
            </a:r>
            <a:r>
              <a:rPr lang="cs-CZ" sz="2000" dirty="0" smtClean="0"/>
              <a:t>(ukazatelé)</a:t>
            </a:r>
          </a:p>
          <a:p>
            <a:pPr>
              <a:buNone/>
            </a:pPr>
            <a:endParaRPr lang="cs-CZ" sz="2400" dirty="0" smtClean="0"/>
          </a:p>
          <a:p>
            <a:pPr>
              <a:buNone/>
            </a:pPr>
            <a:r>
              <a:rPr lang="cs-CZ" sz="2400" dirty="0" smtClean="0"/>
              <a:t>- spotřeby materiálu:</a:t>
            </a:r>
            <a:r>
              <a:rPr lang="cs-CZ" dirty="0" smtClean="0"/>
              <a:t>	 </a:t>
            </a:r>
          </a:p>
          <a:p>
            <a:pPr>
              <a:buNone/>
            </a:pPr>
            <a:r>
              <a:rPr lang="cs-CZ" sz="2400" dirty="0" smtClean="0"/>
              <a:t>	 </a:t>
            </a:r>
          </a:p>
          <a:p>
            <a:pPr>
              <a:buNone/>
            </a:pPr>
            <a:endParaRPr lang="cs-CZ" sz="2400" dirty="0" smtClean="0"/>
          </a:p>
          <a:p>
            <a:pPr>
              <a:buNone/>
            </a:pPr>
            <a:endParaRPr lang="cs-CZ" sz="2400" dirty="0" smtClean="0"/>
          </a:p>
          <a:p>
            <a:pPr>
              <a:buNone/>
            </a:pPr>
            <a:r>
              <a:rPr lang="cs-CZ" sz="2400" dirty="0" smtClean="0"/>
              <a:t>- pracnosti výroby:</a:t>
            </a:r>
            <a:endParaRPr lang="cs-CZ" dirty="0" smtClean="0"/>
          </a:p>
          <a:p>
            <a:pPr>
              <a:buNone/>
            </a:pPr>
            <a:r>
              <a:rPr lang="cs-CZ" dirty="0" smtClean="0"/>
              <a:t> </a:t>
            </a:r>
            <a:endParaRPr lang="cs-CZ" sz="2400" dirty="0" smtClean="0"/>
          </a:p>
          <a:p>
            <a:pPr>
              <a:buNone/>
            </a:pPr>
            <a:endParaRPr lang="cs-CZ" sz="2400" dirty="0" smtClean="0"/>
          </a:p>
          <a:p>
            <a:pPr>
              <a:buNone/>
            </a:pPr>
            <a:endParaRPr lang="cs-CZ" sz="2400" dirty="0" smtClean="0"/>
          </a:p>
          <a:p>
            <a:pPr>
              <a:buNone/>
            </a:pPr>
            <a:r>
              <a:rPr lang="cs-CZ" sz="2400" dirty="0" smtClean="0"/>
              <a:t>- technicko-ekonomických opatření:</a:t>
            </a:r>
          </a:p>
          <a:p>
            <a:pPr>
              <a:buNone/>
            </a:pPr>
            <a:endParaRPr lang="cs-CZ" dirty="0" smtClean="0"/>
          </a:p>
          <a:p>
            <a:endParaRPr lang="cs-CZ" dirty="0"/>
          </a:p>
        </p:txBody>
      </p:sp>
      <p:sp>
        <p:nvSpPr>
          <p:cNvPr id="7475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graphicFrame>
        <p:nvGraphicFramePr>
          <p:cNvPr id="74753" name="Object 1"/>
          <p:cNvGraphicFramePr>
            <a:graphicFrameLocks noChangeAspect="1"/>
          </p:cNvGraphicFramePr>
          <p:nvPr/>
        </p:nvGraphicFramePr>
        <p:xfrm>
          <a:off x="3286115" y="1357298"/>
          <a:ext cx="2528903" cy="571504"/>
        </p:xfrm>
        <a:graphic>
          <a:graphicData uri="http://schemas.openxmlformats.org/presentationml/2006/ole">
            <p:oleObj spid="_x0000_s194562" name="Rovnice" r:id="rId3" imgW="1688367" imgH="380835" progId="Equation.3">
              <p:embed/>
            </p:oleObj>
          </a:graphicData>
        </a:graphic>
      </p:graphicFrame>
      <p:sp>
        <p:nvSpPr>
          <p:cNvPr id="74756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graphicFrame>
        <p:nvGraphicFramePr>
          <p:cNvPr id="74755" name="Object 3"/>
          <p:cNvGraphicFramePr>
            <a:graphicFrameLocks noChangeAspect="1"/>
          </p:cNvGraphicFramePr>
          <p:nvPr/>
        </p:nvGraphicFramePr>
        <p:xfrm>
          <a:off x="5929322" y="1285860"/>
          <a:ext cx="2587842" cy="642942"/>
        </p:xfrm>
        <a:graphic>
          <a:graphicData uri="http://schemas.openxmlformats.org/presentationml/2006/ole">
            <p:oleObj spid="_x0000_s194563" name="Rovnice" r:id="rId4" imgW="1536700" imgH="381000" progId="Equation.3">
              <p:embed/>
            </p:oleObj>
          </a:graphicData>
        </a:graphic>
      </p:graphicFrame>
      <p:sp>
        <p:nvSpPr>
          <p:cNvPr id="74758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graphicFrame>
        <p:nvGraphicFramePr>
          <p:cNvPr id="74757" name="Object 5"/>
          <p:cNvGraphicFramePr>
            <a:graphicFrameLocks noChangeAspect="1"/>
          </p:cNvGraphicFramePr>
          <p:nvPr/>
        </p:nvGraphicFramePr>
        <p:xfrm>
          <a:off x="3214678" y="2000240"/>
          <a:ext cx="2636062" cy="642942"/>
        </p:xfrm>
        <a:graphic>
          <a:graphicData uri="http://schemas.openxmlformats.org/presentationml/2006/ole">
            <p:oleObj spid="_x0000_s194564" name="Rovnice" r:id="rId5" imgW="1562100" imgH="381000" progId="Equation.3">
              <p:embed/>
            </p:oleObj>
          </a:graphicData>
        </a:graphic>
      </p:graphicFrame>
      <p:sp>
        <p:nvSpPr>
          <p:cNvPr id="74760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graphicFrame>
        <p:nvGraphicFramePr>
          <p:cNvPr id="74759" name="Object 7"/>
          <p:cNvGraphicFramePr>
            <a:graphicFrameLocks noChangeAspect="1"/>
          </p:cNvGraphicFramePr>
          <p:nvPr/>
        </p:nvGraphicFramePr>
        <p:xfrm>
          <a:off x="5929322" y="2071678"/>
          <a:ext cx="2957533" cy="642942"/>
        </p:xfrm>
        <a:graphic>
          <a:graphicData uri="http://schemas.openxmlformats.org/presentationml/2006/ole">
            <p:oleObj spid="_x0000_s194565" name="Rovnice" r:id="rId6" imgW="1752600" imgH="381000" progId="Equation.3">
              <p:embed/>
            </p:oleObj>
          </a:graphicData>
        </a:graphic>
      </p:graphicFrame>
      <p:sp>
        <p:nvSpPr>
          <p:cNvPr id="74762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graphicFrame>
        <p:nvGraphicFramePr>
          <p:cNvPr id="74761" name="Object 9"/>
          <p:cNvGraphicFramePr>
            <a:graphicFrameLocks noChangeAspect="1"/>
          </p:cNvGraphicFramePr>
          <p:nvPr/>
        </p:nvGraphicFramePr>
        <p:xfrm>
          <a:off x="3143240" y="3071810"/>
          <a:ext cx="2500330" cy="645246"/>
        </p:xfrm>
        <a:graphic>
          <a:graphicData uri="http://schemas.openxmlformats.org/presentationml/2006/ole">
            <p:oleObj spid="_x0000_s194566" name="Rovnice" r:id="rId7" imgW="1473200" imgH="381000" progId="Equation.3">
              <p:embed/>
            </p:oleObj>
          </a:graphicData>
        </a:graphic>
      </p:graphicFrame>
      <p:sp>
        <p:nvSpPr>
          <p:cNvPr id="74764" name="Rectangle 1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graphicFrame>
        <p:nvGraphicFramePr>
          <p:cNvPr id="74763" name="Object 11"/>
          <p:cNvGraphicFramePr>
            <a:graphicFrameLocks noChangeAspect="1"/>
          </p:cNvGraphicFramePr>
          <p:nvPr/>
        </p:nvGraphicFramePr>
        <p:xfrm>
          <a:off x="5929322" y="3071810"/>
          <a:ext cx="2286016" cy="677338"/>
        </p:xfrm>
        <a:graphic>
          <a:graphicData uri="http://schemas.openxmlformats.org/presentationml/2006/ole">
            <p:oleObj spid="_x0000_s194567" name="Rovnice" r:id="rId8" imgW="1282700" imgH="381000" progId="Equation.3">
              <p:embed/>
            </p:oleObj>
          </a:graphicData>
        </a:graphic>
      </p:graphicFrame>
      <p:sp>
        <p:nvSpPr>
          <p:cNvPr id="74766" name="Rectangle 1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graphicFrame>
        <p:nvGraphicFramePr>
          <p:cNvPr id="74765" name="Object 13"/>
          <p:cNvGraphicFramePr>
            <a:graphicFrameLocks noChangeAspect="1"/>
          </p:cNvGraphicFramePr>
          <p:nvPr/>
        </p:nvGraphicFramePr>
        <p:xfrm>
          <a:off x="3143240" y="3786190"/>
          <a:ext cx="2214546" cy="666029"/>
        </p:xfrm>
        <a:graphic>
          <a:graphicData uri="http://schemas.openxmlformats.org/presentationml/2006/ole">
            <p:oleObj spid="_x0000_s194568" name="Rovnice" r:id="rId9" imgW="1269449" imgH="380835" progId="Equation.3">
              <p:embed/>
            </p:oleObj>
          </a:graphicData>
        </a:graphic>
      </p:graphicFrame>
      <p:sp>
        <p:nvSpPr>
          <p:cNvPr id="74768" name="Rectangle 1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graphicFrame>
        <p:nvGraphicFramePr>
          <p:cNvPr id="74767" name="Object 15"/>
          <p:cNvGraphicFramePr>
            <a:graphicFrameLocks noChangeAspect="1"/>
          </p:cNvGraphicFramePr>
          <p:nvPr/>
        </p:nvGraphicFramePr>
        <p:xfrm>
          <a:off x="5770563" y="3814763"/>
          <a:ext cx="2305050" cy="728662"/>
        </p:xfrm>
        <a:graphic>
          <a:graphicData uri="http://schemas.openxmlformats.org/presentationml/2006/ole">
            <p:oleObj spid="_x0000_s194569" name="Rovnice" r:id="rId10" imgW="1473120" imgH="431640" progId="Equation.3">
              <p:embed/>
            </p:oleObj>
          </a:graphicData>
        </a:graphic>
      </p:graphicFrame>
      <p:sp>
        <p:nvSpPr>
          <p:cNvPr id="74770" name="Rectangle 1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graphicFrame>
        <p:nvGraphicFramePr>
          <p:cNvPr id="74769" name="Object 17"/>
          <p:cNvGraphicFramePr>
            <a:graphicFrameLocks noChangeAspect="1"/>
          </p:cNvGraphicFramePr>
          <p:nvPr/>
        </p:nvGraphicFramePr>
        <p:xfrm>
          <a:off x="5286380" y="5000636"/>
          <a:ext cx="3471887" cy="642942"/>
        </p:xfrm>
        <a:graphic>
          <a:graphicData uri="http://schemas.openxmlformats.org/presentationml/2006/ole">
            <p:oleObj spid="_x0000_s194570" name="Rovnice" r:id="rId11" imgW="2057400" imgH="381000" progId="Equation.3">
              <p:embed/>
            </p:oleObj>
          </a:graphicData>
        </a:graphic>
      </p:graphicFrame>
      <p:sp>
        <p:nvSpPr>
          <p:cNvPr id="74772" name="Rectangle 2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graphicFrame>
        <p:nvGraphicFramePr>
          <p:cNvPr id="74771" name="Object 19"/>
          <p:cNvGraphicFramePr>
            <a:graphicFrameLocks noChangeAspect="1"/>
          </p:cNvGraphicFramePr>
          <p:nvPr/>
        </p:nvGraphicFramePr>
        <p:xfrm>
          <a:off x="1300140" y="5786454"/>
          <a:ext cx="3343298" cy="642942"/>
        </p:xfrm>
        <a:graphic>
          <a:graphicData uri="http://schemas.openxmlformats.org/presentationml/2006/ole">
            <p:oleObj spid="_x0000_s194571" name="Rovnice" r:id="rId12" imgW="1981200" imgH="381000" progId="Equation.3">
              <p:embed/>
            </p:oleObj>
          </a:graphicData>
        </a:graphic>
      </p:graphicFrame>
      <p:sp>
        <p:nvSpPr>
          <p:cNvPr id="74774" name="Rectangle 2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graphicFrame>
        <p:nvGraphicFramePr>
          <p:cNvPr id="74773" name="Object 21"/>
          <p:cNvGraphicFramePr>
            <a:graphicFrameLocks noChangeAspect="1"/>
          </p:cNvGraphicFramePr>
          <p:nvPr/>
        </p:nvGraphicFramePr>
        <p:xfrm>
          <a:off x="5286381" y="5759921"/>
          <a:ext cx="2928957" cy="669475"/>
        </p:xfrm>
        <a:graphic>
          <a:graphicData uri="http://schemas.openxmlformats.org/presentationml/2006/ole">
            <p:oleObj spid="_x0000_s194572" name="Rovnice" r:id="rId13" imgW="1663700" imgH="381000" progId="Equation.3">
              <p:embed/>
            </p:oleObj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14" name="Picture 1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2332" y="857232"/>
            <a:ext cx="7434444" cy="50720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571480"/>
            <a:ext cx="8401080" cy="5554683"/>
          </a:xfrm>
        </p:spPr>
        <p:txBody>
          <a:bodyPr>
            <a:normAutofit fontScale="92500"/>
          </a:bodyPr>
          <a:lstStyle/>
          <a:p>
            <a:pPr marL="288000">
              <a:spcAft>
                <a:spcPts val="1200"/>
              </a:spcAft>
              <a:buNone/>
            </a:pPr>
            <a:r>
              <a:rPr lang="cs-CZ" sz="3500" u="sng" dirty="0" smtClean="0"/>
              <a:t>Zásady konstrukce dynamicky namáhaných dílů:</a:t>
            </a:r>
          </a:p>
          <a:p>
            <a:pPr marL="216000" lvl="0" indent="-216000">
              <a:buFont typeface="Calibri" pitchFamily="34" charset="0"/>
              <a:buChar char="‐"/>
            </a:pPr>
            <a:r>
              <a:rPr lang="cs-CZ" sz="2600" dirty="0" smtClean="0"/>
              <a:t>volit materiál s vyšší mezí kluzu </a:t>
            </a:r>
          </a:p>
          <a:p>
            <a:pPr marL="216000" lvl="0" indent="-216000">
              <a:buFont typeface="Calibri" pitchFamily="34" charset="0"/>
              <a:buChar char="‐"/>
            </a:pPr>
            <a:r>
              <a:rPr lang="cs-CZ" sz="2600" dirty="0" smtClean="0"/>
              <a:t>dobrá tažnost je pojistkou při přetížení</a:t>
            </a:r>
          </a:p>
          <a:p>
            <a:pPr marL="216000" lvl="0" indent="-216000">
              <a:buFont typeface="Calibri" pitchFamily="34" charset="0"/>
              <a:buChar char="‐"/>
            </a:pPr>
            <a:r>
              <a:rPr lang="cs-CZ" sz="2600" dirty="0" smtClean="0"/>
              <a:t>co největší objem materiálu má být namáhán dovoleným napětím</a:t>
            </a:r>
          </a:p>
          <a:p>
            <a:pPr marL="216000" lvl="0" indent="-216000">
              <a:buFont typeface="Calibri" pitchFamily="34" charset="0"/>
              <a:buChar char="‐"/>
            </a:pPr>
            <a:r>
              <a:rPr lang="cs-CZ" sz="2600" dirty="0" smtClean="0"/>
              <a:t>volit co největší objem (délku, průřez) dílu</a:t>
            </a:r>
          </a:p>
          <a:p>
            <a:pPr marL="216000" lvl="0" indent="-216000">
              <a:buFont typeface="Calibri" pitchFamily="34" charset="0"/>
              <a:buChar char="‐"/>
            </a:pPr>
            <a:r>
              <a:rPr lang="cs-CZ" sz="2600" dirty="0" smtClean="0"/>
              <a:t>umístit materiál co nejdále od neutrální osy</a:t>
            </a:r>
          </a:p>
          <a:p>
            <a:pPr marL="216000" lvl="0" indent="-216000">
              <a:buFont typeface="Calibri" pitchFamily="34" charset="0"/>
              <a:buChar char="‐"/>
            </a:pPr>
            <a:r>
              <a:rPr lang="cs-CZ" sz="2600" dirty="0" smtClean="0"/>
              <a:t>vyhýbat se vrubům</a:t>
            </a:r>
          </a:p>
          <a:p>
            <a:pPr marL="216000" lvl="0" indent="-216000">
              <a:buFont typeface="Calibri" pitchFamily="34" charset="0"/>
              <a:buChar char="‐"/>
            </a:pPr>
            <a:r>
              <a:rPr lang="cs-CZ" sz="2600" dirty="0" smtClean="0"/>
              <a:t>odstupňovat průměr dle ohybového nebo kroutícího momentu (ideální tvar paraboloid – drahá výroba)</a:t>
            </a:r>
          </a:p>
          <a:p>
            <a:pPr marL="216000" lvl="0" indent="-216000">
              <a:buFont typeface="Calibri" pitchFamily="34" charset="0"/>
              <a:buChar char="‐"/>
            </a:pPr>
            <a:r>
              <a:rPr lang="cs-CZ" sz="2600" dirty="0" smtClean="0"/>
              <a:t>využívat pružné uložení dílů</a:t>
            </a:r>
          </a:p>
          <a:p>
            <a:pPr marL="216000" lvl="0" indent="-216000">
              <a:buFont typeface="Calibri" pitchFamily="34" charset="0"/>
              <a:buChar char="‐"/>
            </a:pPr>
            <a:r>
              <a:rPr lang="cs-CZ" sz="2600" dirty="0" smtClean="0"/>
              <a:t>umístění žeber do místa působení sil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57166"/>
            <a:ext cx="8229600" cy="6215106"/>
          </a:xfrm>
        </p:spPr>
        <p:txBody>
          <a:bodyPr>
            <a:normAutofit fontScale="55000" lnSpcReduction="20000"/>
          </a:bodyPr>
          <a:lstStyle/>
          <a:p>
            <a:pPr>
              <a:spcAft>
                <a:spcPts val="1200"/>
              </a:spcAft>
              <a:buNone/>
            </a:pPr>
            <a:r>
              <a:rPr lang="cs-CZ" sz="4400" u="sng" dirty="0" smtClean="0"/>
              <a:t>Zásady konstrukce s ohledem na únavu:</a:t>
            </a:r>
          </a:p>
          <a:p>
            <a:pPr lvl="0">
              <a:buFont typeface="Calibri" pitchFamily="34" charset="0"/>
              <a:buChar char="‐"/>
            </a:pPr>
            <a:r>
              <a:rPr lang="cs-CZ" dirty="0" smtClean="0"/>
              <a:t>tvrdší a pevnější materiály mívají vyšší mez kluzu i únavy</a:t>
            </a:r>
          </a:p>
          <a:p>
            <a:pPr lvl="0">
              <a:buFont typeface="Calibri" pitchFamily="34" charset="0"/>
              <a:buChar char="‐"/>
            </a:pPr>
            <a:r>
              <a:rPr lang="cs-CZ" dirty="0" smtClean="0"/>
              <a:t>selhávají především slitiny </a:t>
            </a:r>
            <a:r>
              <a:rPr lang="cs-CZ" dirty="0" err="1" smtClean="0"/>
              <a:t>Al</a:t>
            </a:r>
            <a:r>
              <a:rPr lang="cs-CZ" dirty="0" smtClean="0"/>
              <a:t> a Mg a měkčí houževnaté oceli</a:t>
            </a:r>
          </a:p>
          <a:p>
            <a:pPr lvl="0">
              <a:buFont typeface="Calibri" pitchFamily="34" charset="0"/>
              <a:buChar char="‐"/>
            </a:pPr>
            <a:r>
              <a:rPr lang="cs-CZ" dirty="0" smtClean="0"/>
              <a:t>užívat obvyklé materiály zušlechtěné jen na průměrnou tvrdost (zušlechťovat lze materiál s % C &gt; 0,4)</a:t>
            </a:r>
          </a:p>
          <a:p>
            <a:pPr lvl="0">
              <a:buFont typeface="Calibri" pitchFamily="34" charset="0"/>
              <a:buChar char="‐"/>
            </a:pPr>
            <a:r>
              <a:rPr lang="cs-CZ" dirty="0" smtClean="0"/>
              <a:t>litiny jsou méně citlivé na vruby a nepřesné uložení</a:t>
            </a:r>
          </a:p>
          <a:p>
            <a:pPr lvl="0">
              <a:buFont typeface="Calibri" pitchFamily="34" charset="0"/>
              <a:buChar char="‐"/>
            </a:pPr>
            <a:r>
              <a:rPr lang="cs-CZ" dirty="0" smtClean="0"/>
              <a:t>usilovat o rovnoměrné zatížení</a:t>
            </a:r>
          </a:p>
          <a:p>
            <a:pPr lvl="0">
              <a:buFont typeface="Calibri" pitchFamily="34" charset="0"/>
              <a:buChar char="‐"/>
            </a:pPr>
            <a:r>
              <a:rPr lang="cs-CZ" dirty="0" smtClean="0"/>
              <a:t>usilovat o stejnoměrnou tloušťku bez vrubů a náhlých změn</a:t>
            </a:r>
          </a:p>
          <a:p>
            <a:pPr lvl="0">
              <a:buFont typeface="Calibri" pitchFamily="34" charset="0"/>
              <a:buChar char="‐"/>
            </a:pPr>
            <a:r>
              <a:rPr lang="cs-CZ" dirty="0" smtClean="0"/>
              <a:t>vyztužovat nejzatíženější místa (příruby, okraje)</a:t>
            </a:r>
          </a:p>
          <a:p>
            <a:pPr lvl="0">
              <a:buFont typeface="Calibri" pitchFamily="34" charset="0"/>
              <a:buChar char="‐"/>
            </a:pPr>
            <a:r>
              <a:rPr lang="cs-CZ" dirty="0" smtClean="0"/>
              <a:t>používat symetrická konstrukční uspořádání</a:t>
            </a:r>
          </a:p>
          <a:p>
            <a:pPr lvl="0">
              <a:buFont typeface="Calibri" pitchFamily="34" charset="0"/>
              <a:buChar char="‐"/>
            </a:pPr>
            <a:r>
              <a:rPr lang="cs-CZ" dirty="0" smtClean="0"/>
              <a:t>vést zatížení několika paralelními cestami stejné tuhosti</a:t>
            </a:r>
          </a:p>
          <a:p>
            <a:pPr lvl="0">
              <a:buFont typeface="Calibri" pitchFamily="34" charset="0"/>
              <a:buChar char="‐"/>
            </a:pPr>
            <a:r>
              <a:rPr lang="cs-CZ" dirty="0" smtClean="0"/>
              <a:t>nespojovat díly v místech největší koncentrace napětí</a:t>
            </a:r>
          </a:p>
          <a:p>
            <a:pPr lvl="0">
              <a:buFont typeface="Calibri" pitchFamily="34" charset="0"/>
              <a:buChar char="‐"/>
            </a:pPr>
            <a:r>
              <a:rPr lang="cs-CZ" dirty="0" smtClean="0"/>
              <a:t>vyhýbat se tahovému namáhání a </a:t>
            </a:r>
            <a:r>
              <a:rPr lang="cs-CZ" dirty="0" err="1" smtClean="0"/>
              <a:t>víceosé</a:t>
            </a:r>
            <a:r>
              <a:rPr lang="cs-CZ" dirty="0" smtClean="0"/>
              <a:t> napjatosti</a:t>
            </a:r>
          </a:p>
          <a:p>
            <a:pPr lvl="0">
              <a:buFont typeface="Calibri" pitchFamily="34" charset="0"/>
              <a:buChar char="‐"/>
            </a:pPr>
            <a:r>
              <a:rPr lang="cs-CZ" dirty="0" smtClean="0"/>
              <a:t>vyhýbat se kombinacím tah – otlačení</a:t>
            </a:r>
          </a:p>
          <a:p>
            <a:pPr lvl="0">
              <a:buFont typeface="Calibri" pitchFamily="34" charset="0"/>
              <a:buChar char="‐"/>
            </a:pPr>
            <a:r>
              <a:rPr lang="cs-CZ" dirty="0" smtClean="0"/>
              <a:t>brát ohled na teplotní roztažnost</a:t>
            </a:r>
          </a:p>
          <a:p>
            <a:pPr lvl="0">
              <a:buFont typeface="Calibri" pitchFamily="34" charset="0"/>
              <a:buChar char="‐"/>
            </a:pPr>
            <a:r>
              <a:rPr lang="cs-CZ" dirty="0" smtClean="0"/>
              <a:t>vhodnou tuhostí omezit kmitání</a:t>
            </a:r>
          </a:p>
          <a:p>
            <a:pPr lvl="0">
              <a:buFont typeface="Calibri" pitchFamily="34" charset="0"/>
              <a:buChar char="‐"/>
            </a:pPr>
            <a:r>
              <a:rPr lang="cs-CZ" dirty="0" smtClean="0"/>
              <a:t>usilovat o minimum vnitřních vad, </a:t>
            </a:r>
            <a:r>
              <a:rPr lang="cs-CZ" dirty="0" err="1" smtClean="0"/>
              <a:t>nehomogenit</a:t>
            </a:r>
            <a:r>
              <a:rPr lang="cs-CZ" dirty="0" smtClean="0"/>
              <a:t>, odchylek</a:t>
            </a:r>
          </a:p>
          <a:p>
            <a:pPr lvl="0">
              <a:buFont typeface="Calibri" pitchFamily="34" charset="0"/>
              <a:buChar char="‐"/>
            </a:pPr>
            <a:r>
              <a:rPr lang="cs-CZ" dirty="0" smtClean="0"/>
              <a:t>usilovat o hladký povrch bez tahových vnitřních pnutí</a:t>
            </a:r>
          </a:p>
          <a:p>
            <a:pPr lvl="0">
              <a:buFont typeface="Calibri" pitchFamily="34" charset="0"/>
              <a:buChar char="‐"/>
            </a:pPr>
            <a:r>
              <a:rPr lang="cs-CZ" dirty="0" smtClean="0"/>
              <a:t>bránit poškození povrchu (korozí, manipulací)</a:t>
            </a:r>
          </a:p>
          <a:p>
            <a:pPr lvl="0">
              <a:buFont typeface="Calibri" pitchFamily="34" charset="0"/>
              <a:buChar char="‐"/>
            </a:pPr>
            <a:r>
              <a:rPr lang="cs-CZ" dirty="0" smtClean="0"/>
              <a:t>zpevňovat povrch (kuličkováním, válečkováním, leštěním, povrchovým kalením, nitridací)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28604"/>
            <a:ext cx="8229600" cy="5857916"/>
          </a:xfrm>
        </p:spPr>
        <p:txBody>
          <a:bodyPr>
            <a:normAutofit fontScale="47500" lnSpcReduction="20000"/>
          </a:bodyPr>
          <a:lstStyle/>
          <a:p>
            <a:pPr>
              <a:spcBef>
                <a:spcPts val="0"/>
              </a:spcBef>
              <a:spcAft>
                <a:spcPts val="1800"/>
              </a:spcAft>
              <a:buNone/>
            </a:pPr>
            <a:r>
              <a:rPr lang="cs-CZ" sz="5100" u="sng" dirty="0" smtClean="0"/>
              <a:t>Zásady technologičnosti konstrukce</a:t>
            </a:r>
          </a:p>
          <a:p>
            <a:pPr lvl="0">
              <a:lnSpc>
                <a:spcPct val="120000"/>
              </a:lnSpc>
              <a:buFont typeface="Calibri" pitchFamily="34" charset="0"/>
              <a:buChar char="‐"/>
            </a:pPr>
            <a:r>
              <a:rPr lang="cs-CZ" sz="3800" dirty="0" smtClean="0"/>
              <a:t>jednoduché kinematické schéma (nízký počet dílů)</a:t>
            </a:r>
          </a:p>
          <a:p>
            <a:pPr lvl="0">
              <a:lnSpc>
                <a:spcPct val="120000"/>
              </a:lnSpc>
              <a:buFont typeface="Calibri" pitchFamily="34" charset="0"/>
              <a:buChar char="‐"/>
            </a:pPr>
            <a:r>
              <a:rPr lang="cs-CZ" sz="3800" dirty="0" smtClean="0"/>
              <a:t>tvar – jednoduchý, respektující technologii výroby (úkosy, zaoblení, tloušťky stěn…)</a:t>
            </a:r>
          </a:p>
          <a:p>
            <a:pPr lvl="0">
              <a:lnSpc>
                <a:spcPct val="120000"/>
              </a:lnSpc>
              <a:buFont typeface="Calibri" pitchFamily="34" charset="0"/>
              <a:buChar char="‐"/>
            </a:pPr>
            <a:r>
              <a:rPr lang="cs-CZ" sz="3800" dirty="0" smtClean="0"/>
              <a:t>přiměřené nároky na přesnost</a:t>
            </a:r>
          </a:p>
          <a:p>
            <a:pPr lvl="0">
              <a:lnSpc>
                <a:spcPct val="120000"/>
              </a:lnSpc>
              <a:buFont typeface="Calibri" pitchFamily="34" charset="0"/>
              <a:buChar char="‐"/>
            </a:pPr>
            <a:r>
              <a:rPr lang="cs-CZ" sz="3800" dirty="0" smtClean="0"/>
              <a:t>přesné a jasně vyměřené nároky na jakost</a:t>
            </a:r>
          </a:p>
          <a:p>
            <a:pPr lvl="0">
              <a:lnSpc>
                <a:spcPct val="120000"/>
              </a:lnSpc>
              <a:buFont typeface="Calibri" pitchFamily="34" charset="0"/>
              <a:buChar char="‐"/>
            </a:pPr>
            <a:r>
              <a:rPr lang="cs-CZ" sz="3800" dirty="0" smtClean="0"/>
              <a:t>předcházet vadám konstrukcí</a:t>
            </a:r>
          </a:p>
          <a:p>
            <a:pPr lvl="0">
              <a:lnSpc>
                <a:spcPct val="120000"/>
              </a:lnSpc>
              <a:buFont typeface="Calibri" pitchFamily="34" charset="0"/>
              <a:buChar char="‐"/>
            </a:pPr>
            <a:r>
              <a:rPr lang="cs-CZ" sz="3800" dirty="0" smtClean="0"/>
              <a:t>vhodný materiál (brát zřetel na využití materiálu, materiálovou strukturu, teplené zpracování, …)</a:t>
            </a:r>
          </a:p>
          <a:p>
            <a:pPr lvl="0">
              <a:lnSpc>
                <a:spcPct val="120000"/>
              </a:lnSpc>
              <a:buFont typeface="Calibri" pitchFamily="34" charset="0"/>
              <a:buChar char="‐"/>
            </a:pPr>
            <a:r>
              <a:rPr lang="cs-CZ" sz="3800" dirty="0" smtClean="0"/>
              <a:t>využití normalizovaných a hromadně vyráběných dílů a polotovarů</a:t>
            </a:r>
          </a:p>
          <a:p>
            <a:pPr lvl="0">
              <a:lnSpc>
                <a:spcPct val="120000"/>
              </a:lnSpc>
              <a:buFont typeface="Calibri" pitchFamily="34" charset="0"/>
              <a:buChar char="‐"/>
            </a:pPr>
            <a:r>
              <a:rPr lang="cs-CZ" sz="3800" dirty="0" smtClean="0"/>
              <a:t>využití výrobních podmínek daného podniku (stávajícího strojního zařízení)</a:t>
            </a:r>
          </a:p>
          <a:p>
            <a:pPr lvl="0">
              <a:lnSpc>
                <a:spcPct val="120000"/>
              </a:lnSpc>
              <a:buFont typeface="Calibri" pitchFamily="34" charset="0"/>
              <a:buChar char="‐"/>
            </a:pPr>
            <a:r>
              <a:rPr lang="cs-CZ" sz="3800" dirty="0" smtClean="0"/>
              <a:t>krátká a nenákladná příprava výroby - co nejmenší investice; minimum speciálních nástrojů, přípravků, měřidel</a:t>
            </a:r>
          </a:p>
          <a:p>
            <a:pPr lvl="0">
              <a:lnSpc>
                <a:spcPct val="120000"/>
              </a:lnSpc>
              <a:buFont typeface="Calibri" pitchFamily="34" charset="0"/>
              <a:buChar char="‐"/>
            </a:pPr>
            <a:r>
              <a:rPr lang="cs-CZ" sz="3800" dirty="0" smtClean="0"/>
              <a:t>minimální výrobní (a režijní) náklady - minimální počet a složitost operací</a:t>
            </a:r>
          </a:p>
          <a:p>
            <a:pPr lvl="0" indent="3420000">
              <a:lnSpc>
                <a:spcPct val="120000"/>
              </a:lnSpc>
              <a:buNone/>
            </a:pPr>
            <a:r>
              <a:rPr lang="cs-CZ" sz="3800" dirty="0" smtClean="0"/>
              <a:t>- minimální pracnost a průběžná doba výroby</a:t>
            </a:r>
          </a:p>
          <a:p>
            <a:pPr lvl="0">
              <a:lnSpc>
                <a:spcPct val="120000"/>
              </a:lnSpc>
              <a:buFont typeface="Calibri" pitchFamily="34" charset="0"/>
              <a:buChar char="‐"/>
            </a:pPr>
            <a:r>
              <a:rPr lang="cs-CZ" sz="3800" dirty="0" smtClean="0"/>
              <a:t>možnost mechanizace a automatizace (výroba, doprava, sklady, …)</a:t>
            </a:r>
          </a:p>
          <a:p>
            <a:pPr lvl="0">
              <a:lnSpc>
                <a:spcPct val="120000"/>
              </a:lnSpc>
              <a:buFont typeface="Calibri" pitchFamily="34" charset="0"/>
              <a:buChar char="‐"/>
            </a:pPr>
            <a:r>
              <a:rPr lang="cs-CZ" sz="3800" dirty="0" smtClean="0"/>
              <a:t>volba vhodného druhu kótování a tolerování rozměrů (absolutní, přírůstkové, …)</a:t>
            </a:r>
          </a:p>
          <a:p>
            <a:pPr lvl="0">
              <a:lnSpc>
                <a:spcPct val="120000"/>
              </a:lnSpc>
              <a:buFont typeface="Calibri" pitchFamily="34" charset="0"/>
              <a:buChar char="‐"/>
            </a:pPr>
            <a:r>
              <a:rPr lang="cs-CZ" sz="3800" dirty="0" smtClean="0"/>
              <a:t>při konstrukci brát zřetel pracnost montáže a demontáže skupin a celého výrobku </a:t>
            </a:r>
          </a:p>
          <a:p>
            <a:pPr>
              <a:buNone/>
            </a:pPr>
            <a:endParaRPr lang="cs-CZ" sz="380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500042"/>
            <a:ext cx="8229600" cy="5626121"/>
          </a:xfrm>
        </p:spPr>
        <p:txBody>
          <a:bodyPr>
            <a:normAutofit/>
          </a:bodyPr>
          <a:lstStyle/>
          <a:p>
            <a:pPr>
              <a:spcAft>
                <a:spcPts val="1200"/>
              </a:spcAft>
              <a:buNone/>
            </a:pPr>
            <a:r>
              <a:rPr lang="cs-CZ" sz="2000" u="sng" dirty="0" smtClean="0"/>
              <a:t>Konstruování zahrnuje dvě základní činnosti:</a:t>
            </a:r>
          </a:p>
          <a:p>
            <a:pPr>
              <a:buNone/>
            </a:pPr>
            <a:r>
              <a:rPr lang="cs-CZ" sz="2000" dirty="0" smtClean="0"/>
              <a:t>- modelování (skicování, rovinné dvourozměrné kreslení, trojrozměrné</a:t>
            </a:r>
          </a:p>
          <a:p>
            <a:pPr>
              <a:buNone/>
            </a:pPr>
            <a:r>
              <a:rPr lang="cs-CZ" sz="2000" dirty="0" smtClean="0"/>
              <a:t>   modelování, virtuální počítačové prototypy, technologie výroby);</a:t>
            </a:r>
          </a:p>
          <a:p>
            <a:pPr>
              <a:buNone/>
            </a:pPr>
            <a:r>
              <a:rPr lang="cs-CZ" sz="2000" dirty="0" smtClean="0"/>
              <a:t>- výpočty např. napětí, deformací, vlastních frekvencí, dynamických</a:t>
            </a:r>
          </a:p>
          <a:p>
            <a:pPr>
              <a:buNone/>
            </a:pPr>
            <a:r>
              <a:rPr lang="cs-CZ" sz="2000" dirty="0" smtClean="0"/>
              <a:t>   účinků a dalších fyzikálních hodnot;</a:t>
            </a:r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r>
              <a:rPr lang="cs-CZ" sz="2000" dirty="0" smtClean="0"/>
              <a:t>Konstruktér svým řešením ovlivňuje a předurčuje technologii výroby.</a:t>
            </a:r>
          </a:p>
          <a:p>
            <a:pPr>
              <a:spcAft>
                <a:spcPts val="1200"/>
              </a:spcAft>
              <a:buNone/>
            </a:pPr>
            <a:r>
              <a:rPr lang="cs-CZ" sz="2000" u="sng" dirty="0" smtClean="0"/>
              <a:t>Musí mít přehled o současném stavu:</a:t>
            </a:r>
          </a:p>
          <a:p>
            <a:pPr>
              <a:buNone/>
            </a:pPr>
            <a:r>
              <a:rPr lang="cs-CZ" sz="2000" dirty="0" smtClean="0"/>
              <a:t>- konkurenčních výrobků na trhu,</a:t>
            </a:r>
          </a:p>
          <a:p>
            <a:pPr>
              <a:buNone/>
            </a:pPr>
            <a:r>
              <a:rPr lang="cs-CZ" sz="2000" dirty="0" smtClean="0"/>
              <a:t>- vývoje dodávaných a nakupovaných komponent,</a:t>
            </a:r>
          </a:p>
          <a:p>
            <a:pPr>
              <a:buNone/>
            </a:pPr>
            <a:r>
              <a:rPr lang="cs-CZ" sz="2000" dirty="0" smtClean="0"/>
              <a:t>- normalizovaných dílů používaných v navrhované konstrukci,</a:t>
            </a:r>
          </a:p>
          <a:p>
            <a:pPr>
              <a:buNone/>
            </a:pPr>
            <a:r>
              <a:rPr lang="cs-CZ" sz="2000" dirty="0" smtClean="0"/>
              <a:t>- výpočetních metod, základů mechaniky, pevnosti a pružnosti,</a:t>
            </a:r>
          </a:p>
          <a:p>
            <a:pPr>
              <a:buNone/>
            </a:pPr>
            <a:r>
              <a:rPr lang="cs-CZ" sz="2000" dirty="0" smtClean="0"/>
              <a:t>- </a:t>
            </a:r>
            <a:r>
              <a:rPr lang="cs-CZ" sz="2000" b="1" dirty="0" smtClean="0"/>
              <a:t>strojírenských materiálů,</a:t>
            </a:r>
          </a:p>
          <a:p>
            <a:pPr>
              <a:buNone/>
            </a:pPr>
            <a:r>
              <a:rPr lang="cs-CZ" sz="2000" dirty="0" smtClean="0"/>
              <a:t>- progresivních technologiích výroby;</a:t>
            </a:r>
            <a:endParaRPr lang="cs-CZ" sz="200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54032"/>
          </a:xfrm>
        </p:spPr>
        <p:txBody>
          <a:bodyPr>
            <a:normAutofit/>
          </a:bodyPr>
          <a:lstStyle/>
          <a:p>
            <a:pPr algn="l"/>
            <a:r>
              <a:rPr lang="cs-CZ" sz="2800" u="sng" dirty="0" smtClean="0"/>
              <a:t>2. Kvantifikace ocele</a:t>
            </a:r>
            <a:endParaRPr lang="cs-CZ" sz="2800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71546"/>
            <a:ext cx="8229600" cy="5054617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000" dirty="0" smtClean="0"/>
              <a:t>OCELI - jsou </a:t>
            </a:r>
            <a:r>
              <a:rPr lang="cs-CZ" sz="2000" dirty="0" err="1" smtClean="0"/>
              <a:t>tech</a:t>
            </a:r>
            <a:r>
              <a:rPr lang="cs-CZ" sz="2000" dirty="0" smtClean="0"/>
              <a:t>. slitiny železa s uhlíkem a dalšími prvky, obsah uhlíku  </a:t>
            </a:r>
          </a:p>
          <a:p>
            <a:pPr>
              <a:buNone/>
            </a:pPr>
            <a:r>
              <a:rPr lang="cs-CZ" sz="2000" dirty="0"/>
              <a:t> </a:t>
            </a:r>
            <a:r>
              <a:rPr lang="cs-CZ" sz="2000" dirty="0" smtClean="0"/>
              <a:t>             je menší než 2,11 %</a:t>
            </a:r>
          </a:p>
          <a:p>
            <a:pPr>
              <a:spcBef>
                <a:spcPts val="1200"/>
              </a:spcBef>
              <a:spcAft>
                <a:spcPts val="1200"/>
              </a:spcAft>
              <a:buNone/>
            </a:pPr>
            <a:r>
              <a:rPr lang="cs-CZ" sz="2000" u="sng" dirty="0" smtClean="0"/>
              <a:t>podle </a:t>
            </a:r>
            <a:r>
              <a:rPr lang="cs-CZ" sz="2000" u="sng" dirty="0" err="1" smtClean="0"/>
              <a:t>chem</a:t>
            </a:r>
            <a:r>
              <a:rPr lang="cs-CZ" sz="2000" u="sng" dirty="0" smtClean="0"/>
              <a:t>. složení se dělí na: </a:t>
            </a:r>
          </a:p>
          <a:p>
            <a:pPr>
              <a:buNone/>
            </a:pPr>
            <a:r>
              <a:rPr lang="cs-CZ" sz="2000" dirty="0" smtClean="0"/>
              <a:t>uhlíkové – jsou slitiny železa a uhlíku; uhlík, který může mít v těchto ocelích obsah až 2,11%, má ze všech ostatních prvků (</a:t>
            </a:r>
            <a:r>
              <a:rPr lang="cs-CZ" sz="2000" dirty="0" err="1" smtClean="0"/>
              <a:t>Mn</a:t>
            </a:r>
            <a:r>
              <a:rPr lang="cs-CZ" sz="2000" dirty="0" smtClean="0"/>
              <a:t>, Si, P, S aj.) největší vliv na jejich vlastnosti, zvyšuje zejména pevnost a tvrdost;</a:t>
            </a:r>
            <a:br>
              <a:rPr lang="cs-CZ" sz="2000" dirty="0" smtClean="0"/>
            </a:br>
            <a:endParaRPr lang="cs-CZ" sz="2000" dirty="0" smtClean="0"/>
          </a:p>
          <a:p>
            <a:pPr>
              <a:buNone/>
            </a:pPr>
            <a:r>
              <a:rPr lang="cs-CZ" sz="2000" dirty="0" smtClean="0"/>
              <a:t>slitinové – obsahují kromě malého množství uhlíku větší množství jednoho nebo více slitinových prvků, které se přidávají do oceli při výrobě; vlastnosti těchto ocelí jsou dány druhem a množstvím slitinových prvků (přísad – </a:t>
            </a:r>
            <a:r>
              <a:rPr lang="cs-CZ" sz="2000" dirty="0" err="1" smtClean="0"/>
              <a:t>legur</a:t>
            </a:r>
            <a:r>
              <a:rPr lang="cs-CZ" sz="2000" dirty="0" smtClean="0"/>
              <a:t>), jsou to např. </a:t>
            </a:r>
            <a:r>
              <a:rPr lang="cs-CZ" sz="2000" dirty="0" err="1" smtClean="0"/>
              <a:t>Mn</a:t>
            </a:r>
            <a:r>
              <a:rPr lang="cs-CZ" sz="2000" dirty="0" smtClean="0"/>
              <a:t>, Si, </a:t>
            </a:r>
            <a:r>
              <a:rPr lang="cs-CZ" sz="2000" dirty="0" err="1" smtClean="0"/>
              <a:t>Cr</a:t>
            </a:r>
            <a:r>
              <a:rPr lang="cs-CZ" sz="2000" dirty="0" smtClean="0"/>
              <a:t>, Ni, W, </a:t>
            </a:r>
            <a:r>
              <a:rPr lang="cs-CZ" sz="2000" dirty="0" err="1" smtClean="0"/>
              <a:t>Al</a:t>
            </a:r>
            <a:r>
              <a:rPr lang="cs-CZ" sz="2000" dirty="0" smtClean="0"/>
              <a:t>, </a:t>
            </a:r>
            <a:r>
              <a:rPr lang="cs-CZ" sz="2000" dirty="0" err="1" smtClean="0"/>
              <a:t>Mo</a:t>
            </a:r>
            <a:r>
              <a:rPr lang="cs-CZ" sz="2000" dirty="0" smtClean="0"/>
              <a:t>, V, Ti, B aj.; ocel se pak nazývá podle prvku, kterého obsahuje nejvíc, např. ocel niklová, ocel chromniklová aj.</a:t>
            </a:r>
            <a:br>
              <a:rPr lang="cs-CZ" sz="2000" dirty="0" smtClean="0"/>
            </a:br>
            <a:endParaRPr lang="cs-CZ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28596" y="285728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cs-CZ" sz="3200" u="sng" dirty="0" smtClean="0"/>
              <a:t>Nejčastější prvky v ocelích</a:t>
            </a:r>
            <a:endParaRPr lang="cs-CZ" sz="3200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314580"/>
            <a:ext cx="8229600" cy="361475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800" dirty="0" smtClean="0"/>
              <a:t>Doprovodné: - škodlivé - S, O, P, N, H  </a:t>
            </a:r>
          </a:p>
          <a:p>
            <a:pPr indent="1620000">
              <a:spcAft>
                <a:spcPts val="1200"/>
              </a:spcAft>
              <a:buNone/>
            </a:pPr>
            <a:r>
              <a:rPr lang="cs-CZ" sz="2800" dirty="0" smtClean="0"/>
              <a:t>-  prospěšné - </a:t>
            </a:r>
            <a:r>
              <a:rPr lang="cs-CZ" sz="2800" dirty="0" err="1" smtClean="0"/>
              <a:t>Mn</a:t>
            </a:r>
            <a:r>
              <a:rPr lang="cs-CZ" sz="2800" dirty="0" smtClean="0"/>
              <a:t>, Si, </a:t>
            </a:r>
            <a:r>
              <a:rPr lang="cs-CZ" sz="2800" dirty="0" err="1" smtClean="0"/>
              <a:t>Al</a:t>
            </a:r>
            <a:r>
              <a:rPr lang="cs-CZ" sz="2800" dirty="0" smtClean="0"/>
              <a:t>, (</a:t>
            </a:r>
            <a:r>
              <a:rPr lang="cs-CZ" sz="2800" dirty="0" err="1" smtClean="0"/>
              <a:t>Cu</a:t>
            </a:r>
            <a:r>
              <a:rPr lang="cs-CZ" sz="2800" dirty="0" smtClean="0"/>
              <a:t>)</a:t>
            </a:r>
          </a:p>
          <a:p>
            <a:pPr marL="0" indent="-2160000">
              <a:buNone/>
            </a:pPr>
            <a:r>
              <a:rPr lang="cs-CZ" sz="2800" dirty="0" smtClean="0"/>
              <a:t> Přísadové: </a:t>
            </a:r>
            <a:r>
              <a:rPr lang="cs-CZ" sz="2800" dirty="0" err="1" smtClean="0"/>
              <a:t>Cr</a:t>
            </a:r>
            <a:r>
              <a:rPr lang="cs-CZ" sz="2800" dirty="0" smtClean="0"/>
              <a:t>, Ni, </a:t>
            </a:r>
            <a:r>
              <a:rPr lang="cs-CZ" sz="2800" dirty="0" err="1" smtClean="0"/>
              <a:t>Mn</a:t>
            </a:r>
            <a:r>
              <a:rPr lang="cs-CZ" sz="2800" dirty="0" smtClean="0"/>
              <a:t>, Si, </a:t>
            </a:r>
            <a:r>
              <a:rPr lang="cs-CZ" sz="2800" dirty="0" err="1" smtClean="0"/>
              <a:t>Mo</a:t>
            </a:r>
            <a:r>
              <a:rPr lang="cs-CZ" sz="2800" dirty="0" smtClean="0"/>
              <a:t>, W, V, Co, Ti, </a:t>
            </a:r>
            <a:r>
              <a:rPr lang="cs-CZ" sz="2800" dirty="0" err="1" smtClean="0"/>
              <a:t>Al</a:t>
            </a:r>
            <a:r>
              <a:rPr lang="cs-CZ" sz="2800" dirty="0" smtClean="0"/>
              <a:t>, </a:t>
            </a:r>
            <a:r>
              <a:rPr lang="cs-CZ" sz="2800" dirty="0" err="1" smtClean="0"/>
              <a:t>Cu</a:t>
            </a:r>
            <a:r>
              <a:rPr lang="cs-CZ" sz="2800" dirty="0" smtClean="0"/>
              <a:t>, </a:t>
            </a:r>
            <a:r>
              <a:rPr lang="cs-CZ" sz="2800" dirty="0" err="1" smtClean="0"/>
              <a:t>Nb</a:t>
            </a:r>
            <a:r>
              <a:rPr lang="cs-CZ" sz="2800" dirty="0" smtClean="0"/>
              <a:t>,</a:t>
            </a:r>
          </a:p>
          <a:p>
            <a:pPr marL="0" indent="1656000">
              <a:buNone/>
            </a:pPr>
            <a:r>
              <a:rPr lang="cs-CZ" sz="2800" dirty="0" smtClean="0"/>
              <a:t>Ta, </a:t>
            </a:r>
            <a:r>
              <a:rPr lang="cs-CZ" sz="2800" dirty="0" err="1" smtClean="0"/>
              <a:t>Zr</a:t>
            </a:r>
            <a:r>
              <a:rPr lang="cs-CZ" sz="2800" dirty="0" smtClean="0"/>
              <a:t>, B, </a:t>
            </a:r>
            <a:r>
              <a:rPr lang="cs-CZ" sz="2800" dirty="0" err="1" smtClean="0"/>
              <a:t>Pb</a:t>
            </a:r>
            <a:r>
              <a:rPr lang="cs-CZ" sz="2800" dirty="0" smtClean="0"/>
              <a:t>, N, </a:t>
            </a:r>
            <a:r>
              <a:rPr lang="cs-CZ" sz="2800" dirty="0" err="1" smtClean="0"/>
              <a:t>Be</a:t>
            </a:r>
            <a:r>
              <a:rPr lang="cs-CZ" sz="2800" dirty="0" smtClean="0"/>
              <a:t>  tzv. </a:t>
            </a:r>
            <a:r>
              <a:rPr lang="cs-CZ" sz="2800" dirty="0" err="1" smtClean="0"/>
              <a:t>legury</a:t>
            </a:r>
            <a:endParaRPr lang="cs-CZ" sz="2800" dirty="0" smtClean="0"/>
          </a:p>
          <a:p>
            <a:pPr>
              <a:buNone/>
            </a:pPr>
            <a:endParaRPr lang="cs-CZ" sz="2800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3200" u="sng" dirty="0" smtClean="0"/>
              <a:t>MOŽNOSTI  OVLIVŇOVÁNÍ  VLASTNOSTÍ  SLITIN</a:t>
            </a:r>
            <a:endParaRPr lang="cs-CZ" sz="3200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85720" y="1600200"/>
            <a:ext cx="8686800" cy="4525963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cs-CZ" sz="2800" dirty="0" smtClean="0"/>
              <a:t>Vlastnosti slitin lze měnit v podstatě dvěma způsoby:</a:t>
            </a:r>
          </a:p>
          <a:p>
            <a:pPr marL="540000" indent="-514350">
              <a:spcBef>
                <a:spcPts val="3600"/>
              </a:spcBef>
              <a:buFont typeface="+mj-lt"/>
              <a:buAutoNum type="alphaLcParenR"/>
            </a:pPr>
            <a:r>
              <a:rPr lang="cs-CZ" sz="2800" dirty="0" smtClean="0"/>
              <a:t>přísadovými prvky – </a:t>
            </a:r>
            <a:r>
              <a:rPr lang="cs-CZ" sz="2800" dirty="0" err="1" smtClean="0"/>
              <a:t>legurami</a:t>
            </a:r>
            <a:endParaRPr lang="cs-CZ" sz="2800" dirty="0" smtClean="0"/>
          </a:p>
          <a:p>
            <a:pPr marL="540000" indent="-514350">
              <a:spcBef>
                <a:spcPts val="2400"/>
              </a:spcBef>
              <a:buFont typeface="+mj-lt"/>
              <a:buAutoNum type="alphaLcParenR"/>
            </a:pPr>
            <a:r>
              <a:rPr lang="cs-CZ" sz="2800" dirty="0" smtClean="0"/>
              <a:t>tepelným zpracováním (bez změny chemického složení)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3200" u="sng" dirty="0" smtClean="0"/>
              <a:t>Přísadové prvky</a:t>
            </a:r>
            <a:endParaRPr lang="cs-CZ" sz="3200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sz="2800" dirty="0" smtClean="0"/>
              <a:t>Přísadové prvky mají vliv i na oblast teplotní stability feritu a austenitu</a:t>
            </a:r>
          </a:p>
          <a:p>
            <a:pPr indent="0">
              <a:spcBef>
                <a:spcPts val="1800"/>
              </a:spcBef>
              <a:buFont typeface="Calibri" pitchFamily="34" charset="0"/>
              <a:buChar char="‐"/>
            </a:pPr>
            <a:r>
              <a:rPr lang="cs-CZ" sz="2800" dirty="0" smtClean="0"/>
              <a:t> prvky </a:t>
            </a:r>
            <a:r>
              <a:rPr lang="cs-CZ" sz="2800" dirty="0" err="1" smtClean="0"/>
              <a:t>austenitotvorné</a:t>
            </a:r>
            <a:r>
              <a:rPr lang="cs-CZ" sz="2800" dirty="0" smtClean="0"/>
              <a:t> – Ni, </a:t>
            </a:r>
            <a:r>
              <a:rPr lang="cs-CZ" sz="2800" dirty="0" err="1" smtClean="0"/>
              <a:t>Mn</a:t>
            </a:r>
            <a:r>
              <a:rPr lang="cs-CZ" sz="2800" dirty="0" smtClean="0"/>
              <a:t>, Co, </a:t>
            </a:r>
            <a:r>
              <a:rPr lang="cs-CZ" sz="2800" dirty="0" err="1" smtClean="0"/>
              <a:t>Rh</a:t>
            </a:r>
            <a:r>
              <a:rPr lang="cs-CZ" sz="2800" dirty="0" smtClean="0"/>
              <a:t>, C, N, </a:t>
            </a:r>
            <a:r>
              <a:rPr lang="cs-CZ" sz="2800" dirty="0" err="1" smtClean="0"/>
              <a:t>Zn</a:t>
            </a:r>
            <a:r>
              <a:rPr lang="cs-CZ" sz="2800" dirty="0" smtClean="0"/>
              <a:t>;</a:t>
            </a:r>
          </a:p>
          <a:p>
            <a:pPr indent="0">
              <a:spcBef>
                <a:spcPts val="1800"/>
              </a:spcBef>
              <a:buFont typeface="Calibri" pitchFamily="34" charset="0"/>
              <a:buChar char="‐"/>
            </a:pPr>
            <a:r>
              <a:rPr lang="cs-CZ" sz="2800" dirty="0" smtClean="0"/>
              <a:t> prvky </a:t>
            </a:r>
            <a:r>
              <a:rPr lang="cs-CZ" sz="2800" dirty="0" err="1" smtClean="0"/>
              <a:t>feritotvorné</a:t>
            </a:r>
            <a:r>
              <a:rPr lang="cs-CZ" sz="2800" dirty="0" smtClean="0"/>
              <a:t> – </a:t>
            </a:r>
            <a:r>
              <a:rPr lang="cs-CZ" sz="2800" dirty="0" err="1" smtClean="0"/>
              <a:t>Cr</a:t>
            </a:r>
            <a:r>
              <a:rPr lang="cs-CZ" sz="2800" dirty="0" smtClean="0"/>
              <a:t>, Si, </a:t>
            </a:r>
            <a:r>
              <a:rPr lang="cs-CZ" sz="2800" dirty="0" err="1" smtClean="0"/>
              <a:t>Al</a:t>
            </a:r>
            <a:r>
              <a:rPr lang="cs-CZ" sz="2800" dirty="0" smtClean="0"/>
              <a:t>, W, V, </a:t>
            </a:r>
            <a:r>
              <a:rPr lang="cs-CZ" sz="2800" dirty="0" err="1" smtClean="0"/>
              <a:t>Mo</a:t>
            </a:r>
            <a:r>
              <a:rPr lang="cs-CZ" sz="2800" dirty="0" smtClean="0"/>
              <a:t>, Ti a další;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14290"/>
            <a:ext cx="8229600" cy="5911873"/>
          </a:xfrm>
        </p:spPr>
        <p:txBody>
          <a:bodyPr>
            <a:normAutofit/>
          </a:bodyPr>
          <a:lstStyle/>
          <a:p>
            <a:pPr marL="0" indent="0">
              <a:spcBef>
                <a:spcPts val="0"/>
              </a:spcBef>
              <a:spcAft>
                <a:spcPts val="1200"/>
              </a:spcAft>
              <a:buNone/>
            </a:pPr>
            <a:r>
              <a:rPr lang="cs-CZ" sz="2400" u="sng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3. Význam hutního zpracování pro užitné vlastnosti po tepelném zpracování</a:t>
            </a:r>
            <a:r>
              <a:rPr lang="cs-CZ" sz="2400" u="sng" dirty="0" smtClean="0">
                <a:latin typeface="Arial" pitchFamily="34" charset="0"/>
                <a:cs typeface="Arial" pitchFamily="34" charset="0"/>
              </a:rPr>
              <a:t> výroba ocele:</a:t>
            </a:r>
          </a:p>
          <a:p>
            <a:pPr>
              <a:lnSpc>
                <a:spcPct val="120000"/>
              </a:lnSpc>
              <a:buFont typeface="+mj-lt"/>
              <a:buAutoNum type="alphaLcParenR"/>
            </a:pPr>
            <a:r>
              <a:rPr lang="cs-CZ" sz="1600" dirty="0" smtClean="0">
                <a:latin typeface="Arial" pitchFamily="34" charset="0"/>
                <a:cs typeface="Arial" pitchFamily="34" charset="0"/>
              </a:rPr>
              <a:t>ze </a:t>
            </a:r>
            <a:r>
              <a:rPr lang="cs-CZ" sz="1600" u="sng" dirty="0" smtClean="0">
                <a:latin typeface="Arial" pitchFamily="34" charset="0"/>
                <a:cs typeface="Arial" pitchFamily="34" charset="0"/>
              </a:rPr>
              <a:t>surového železa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, které je po ztuhnutí křehké a nedá se tvářet. Chceme-li z něj vytvořit kujnou ocel, je nutno procesem zkujňováním snížit obsah uhlíku a odstranit přebytečné prvky (S, P), které způsobují křehkost, případně dodat i jiné prvky = </a:t>
            </a:r>
            <a:r>
              <a:rPr lang="cs-CZ" sz="1600" dirty="0" err="1" smtClean="0">
                <a:latin typeface="Arial" pitchFamily="34" charset="0"/>
                <a:cs typeface="Arial" pitchFamily="34" charset="0"/>
              </a:rPr>
              <a:t>legury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, které výrazně ovlivňují výsledné vlastnosti (</a:t>
            </a:r>
            <a:r>
              <a:rPr lang="cs-CZ" sz="1600" dirty="0" err="1" smtClean="0">
                <a:latin typeface="Arial" pitchFamily="34" charset="0"/>
                <a:cs typeface="Arial" pitchFamily="34" charset="0"/>
              </a:rPr>
              <a:t>Cr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, Ni, V, </a:t>
            </a:r>
            <a:r>
              <a:rPr lang="cs-CZ" sz="1600" dirty="0" err="1" smtClean="0">
                <a:latin typeface="Arial" pitchFamily="34" charset="0"/>
                <a:cs typeface="Arial" pitchFamily="34" charset="0"/>
              </a:rPr>
              <a:t>Mo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, W,  …);</a:t>
            </a:r>
          </a:p>
          <a:p>
            <a:pPr>
              <a:lnSpc>
                <a:spcPct val="120000"/>
              </a:lnSpc>
              <a:buNone/>
            </a:pPr>
            <a:r>
              <a:rPr lang="cs-CZ" sz="1600" dirty="0" smtClean="0">
                <a:latin typeface="Arial" pitchFamily="34" charset="0"/>
                <a:cs typeface="Arial" pitchFamily="34" charset="0"/>
              </a:rPr>
              <a:t>      konstrukční ocele obsahují ca do 0,7% C; </a:t>
            </a:r>
          </a:p>
          <a:p>
            <a:pPr>
              <a:lnSpc>
                <a:spcPct val="120000"/>
              </a:lnSpc>
              <a:buNone/>
            </a:pPr>
            <a:r>
              <a:rPr lang="cs-CZ" sz="1600" dirty="0" smtClean="0">
                <a:latin typeface="Arial" pitchFamily="34" charset="0"/>
                <a:cs typeface="Arial" pitchFamily="34" charset="0"/>
              </a:rPr>
              <a:t>      nástrojové ocele nad 0,7 hm% C;</a:t>
            </a:r>
          </a:p>
          <a:p>
            <a:pPr>
              <a:lnSpc>
                <a:spcPct val="120000"/>
              </a:lnSpc>
              <a:buNone/>
            </a:pPr>
            <a:r>
              <a:rPr lang="cs-CZ" sz="1600" dirty="0" smtClean="0">
                <a:latin typeface="Arial" pitchFamily="34" charset="0"/>
                <a:cs typeface="Arial" pitchFamily="34" charset="0"/>
              </a:rPr>
              <a:t>      nad 2,11 hm.% C jde o litinu;</a:t>
            </a:r>
          </a:p>
          <a:p>
            <a:pPr>
              <a:lnSpc>
                <a:spcPct val="120000"/>
              </a:lnSpc>
              <a:buNone/>
            </a:pPr>
            <a:r>
              <a:rPr lang="cs-CZ" sz="1600" dirty="0" smtClean="0">
                <a:latin typeface="Arial" pitchFamily="34" charset="0"/>
                <a:cs typeface="Arial" pitchFamily="34" charset="0"/>
              </a:rPr>
              <a:t>      </a:t>
            </a:r>
            <a:r>
              <a:rPr lang="cs-CZ" sz="1600" b="1" dirty="0" smtClean="0">
                <a:latin typeface="Arial" pitchFamily="34" charset="0"/>
                <a:cs typeface="Arial" pitchFamily="34" charset="0"/>
              </a:rPr>
              <a:t>Podstatou výroby oceli je tedy snížení obsahu nežádoucích příměsí a úprava chemického složení podle požadovaných vlastností.</a:t>
            </a:r>
          </a:p>
          <a:p>
            <a:pPr>
              <a:lnSpc>
                <a:spcPct val="120000"/>
              </a:lnSpc>
              <a:buFont typeface="+mj-lt"/>
              <a:buAutoNum type="alphaLcParenR" startAt="2"/>
            </a:pPr>
            <a:r>
              <a:rPr lang="cs-CZ" sz="1600" dirty="0" smtClean="0">
                <a:latin typeface="Arial" pitchFamily="34" charset="0"/>
                <a:cs typeface="Arial" pitchFamily="34" charset="0"/>
              </a:rPr>
              <a:t>z </a:t>
            </a:r>
            <a:r>
              <a:rPr lang="cs-CZ" sz="1600" u="sng" dirty="0" smtClean="0">
                <a:latin typeface="Arial" pitchFamily="34" charset="0"/>
                <a:cs typeface="Arial" pitchFamily="34" charset="0"/>
              </a:rPr>
              <a:t>kovového odpadu  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+ </a:t>
            </a:r>
            <a:r>
              <a:rPr lang="cs-CZ" sz="1600" dirty="0" err="1" smtClean="0">
                <a:latin typeface="Arial" pitchFamily="34" charset="0"/>
                <a:cs typeface="Arial" pitchFamily="34" charset="0"/>
              </a:rPr>
              <a:t>dolegováním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a rafinací na požadované jakosti;</a:t>
            </a:r>
          </a:p>
          <a:p>
            <a:pPr indent="0">
              <a:lnSpc>
                <a:spcPct val="120000"/>
              </a:lnSpc>
              <a:buNone/>
            </a:pPr>
            <a:r>
              <a:rPr lang="cs-CZ" sz="1600" dirty="0" smtClean="0">
                <a:latin typeface="Arial" pitchFamily="34" charset="0"/>
                <a:cs typeface="Arial" pitchFamily="34" charset="0"/>
              </a:rPr>
              <a:t>Tavící pece:</a:t>
            </a:r>
          </a:p>
          <a:p>
            <a:pPr marL="720000" indent="-457200">
              <a:lnSpc>
                <a:spcPct val="120000"/>
              </a:lnSpc>
              <a:buFont typeface="Calibri" pitchFamily="34" charset="0"/>
              <a:buChar char="‐"/>
            </a:pPr>
            <a:r>
              <a:rPr lang="cs-CZ" sz="1600" dirty="0" smtClean="0">
                <a:latin typeface="Arial" pitchFamily="34" charset="0"/>
                <a:cs typeface="Arial" pitchFamily="34" charset="0"/>
              </a:rPr>
              <a:t>kyslíkové konvertory (Bessemerův s </a:t>
            </a:r>
            <a:r>
              <a:rPr lang="cs-CZ" sz="1600" dirty="0" err="1" smtClean="0">
                <a:latin typeface="Arial" pitchFamily="34" charset="0"/>
                <a:cs typeface="Arial" pitchFamily="34" charset="0"/>
              </a:rPr>
              <a:t>kys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. vyzdívkou,Thomasův se </a:t>
            </a:r>
            <a:r>
              <a:rPr lang="cs-CZ" sz="1600" dirty="0" err="1" smtClean="0">
                <a:latin typeface="Arial" pitchFamily="34" charset="0"/>
                <a:cs typeface="Arial" pitchFamily="34" charset="0"/>
              </a:rPr>
              <a:t>zás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. vyz.);</a:t>
            </a:r>
          </a:p>
          <a:p>
            <a:pPr marL="720000" indent="-457200">
              <a:lnSpc>
                <a:spcPct val="120000"/>
              </a:lnSpc>
              <a:buFont typeface="Calibri" pitchFamily="34" charset="0"/>
              <a:buChar char="‐"/>
            </a:pPr>
            <a:r>
              <a:rPr lang="cs-CZ" sz="1600" dirty="0" smtClean="0">
                <a:latin typeface="Arial" pitchFamily="34" charset="0"/>
                <a:cs typeface="Arial" pitchFamily="34" charset="0"/>
              </a:rPr>
              <a:t>Siemens – Martinovy pece;</a:t>
            </a:r>
          </a:p>
          <a:p>
            <a:pPr marL="720000" indent="-457200">
              <a:lnSpc>
                <a:spcPct val="120000"/>
              </a:lnSpc>
              <a:buFont typeface="Calibri" pitchFamily="34" charset="0"/>
              <a:buChar char="‐"/>
            </a:pPr>
            <a:r>
              <a:rPr lang="cs-CZ" sz="1600" dirty="0" smtClean="0">
                <a:latin typeface="Arial" pitchFamily="34" charset="0"/>
                <a:cs typeface="Arial" pitchFamily="34" charset="0"/>
              </a:rPr>
              <a:t>el. obloukové pece; </a:t>
            </a:r>
          </a:p>
          <a:p>
            <a:pPr marL="720000" indent="-457200">
              <a:lnSpc>
                <a:spcPct val="120000"/>
              </a:lnSpc>
              <a:buFont typeface="Calibri" pitchFamily="34" charset="0"/>
              <a:buChar char="‐"/>
            </a:pPr>
            <a:r>
              <a:rPr lang="cs-CZ" sz="1600" dirty="0" smtClean="0">
                <a:latin typeface="Arial" pitchFamily="34" charset="0"/>
                <a:cs typeface="Arial" pitchFamily="34" charset="0"/>
              </a:rPr>
              <a:t>el. indukční pece;</a:t>
            </a:r>
            <a:endParaRPr lang="cs-CZ" sz="16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57166"/>
            <a:ext cx="8229600" cy="6215106"/>
          </a:xfrm>
        </p:spPr>
        <p:txBody>
          <a:bodyPr>
            <a:noAutofit/>
          </a:bodyPr>
          <a:lstStyle/>
          <a:p>
            <a:pPr marL="0" indent="0">
              <a:spcBef>
                <a:spcPts val="0"/>
              </a:spcBef>
              <a:spcAft>
                <a:spcPts val="1800"/>
              </a:spcAft>
              <a:buNone/>
            </a:pPr>
            <a:r>
              <a:rPr lang="cs-CZ" sz="2800" u="sng" dirty="0" smtClean="0">
                <a:latin typeface="Arial" pitchFamily="34" charset="0"/>
                <a:cs typeface="Arial" pitchFamily="34" charset="0"/>
              </a:rPr>
              <a:t>Rodný list ocele – záruka pro kvalitní začátek výrobního procesu:</a:t>
            </a:r>
          </a:p>
          <a:p>
            <a:pPr>
              <a:spcBef>
                <a:spcPts val="0"/>
              </a:spcBef>
              <a:spcAft>
                <a:spcPts val="600"/>
              </a:spcAft>
              <a:buAutoNum type="alphaLcParenR"/>
            </a:pPr>
            <a:r>
              <a:rPr lang="cs-CZ" sz="2000" dirty="0" err="1" smtClean="0">
                <a:latin typeface="Arial" pitchFamily="34" charset="0"/>
                <a:cs typeface="Arial" pitchFamily="34" charset="0"/>
              </a:rPr>
              <a:t>chem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. složení dané jakosti dává jen základní informaci o značce ocele;</a:t>
            </a:r>
          </a:p>
          <a:p>
            <a:pPr>
              <a:spcBef>
                <a:spcPts val="0"/>
              </a:spcBef>
              <a:spcAft>
                <a:spcPts val="600"/>
              </a:spcAft>
              <a:buAutoNum type="alphaLcParenR"/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kvalitu ocele udává zejména její původ tj. úroveň  technologie primární a sekundární technologie, dodržení uhlíkového ekvivalentu, čistota a </a:t>
            </a:r>
            <a:r>
              <a:rPr lang="cs-CZ" sz="2000" dirty="0" err="1" smtClean="0">
                <a:latin typeface="Arial" pitchFamily="34" charset="0"/>
                <a:cs typeface="Arial" pitchFamily="34" charset="0"/>
              </a:rPr>
              <a:t>mikročistota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, makro- a mikrostruktura; houževnatost, tvrdost, rozložení napěťových polí, poruch, povrchové charakteristiky, …;</a:t>
            </a:r>
          </a:p>
          <a:p>
            <a:pPr>
              <a:spcBef>
                <a:spcPts val="0"/>
              </a:spcBef>
              <a:spcAft>
                <a:spcPts val="600"/>
              </a:spcAft>
              <a:buAutoNum type="alphaLcParenR"/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ve výrobních společnostech provádět kvalifikovanou vstupní kontrolu a nespokojovat se jen s dodanými atesty;</a:t>
            </a:r>
          </a:p>
          <a:p>
            <a:pPr marL="828000" indent="-828000">
              <a:spcBef>
                <a:spcPts val="1800"/>
              </a:spcBef>
              <a:buNone/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POZN: na výkresech předepisovat výchozí stav polotovaru  tj. vyplňovat 1. číslici za tečkou včetně mech. hodnot; u namáhaných </a:t>
            </a:r>
            <a:r>
              <a:rPr lang="cs-CZ" sz="2000" dirty="0" err="1" smtClean="0">
                <a:latin typeface="Arial" pitchFamily="34" charset="0"/>
                <a:cs typeface="Arial" pitchFamily="34" charset="0"/>
              </a:rPr>
              <a:t>souč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. a nástrojů i stupeň </a:t>
            </a:r>
            <a:r>
              <a:rPr lang="cs-CZ" sz="2000" dirty="0" err="1" smtClean="0">
                <a:latin typeface="Arial" pitchFamily="34" charset="0"/>
                <a:cs typeface="Arial" pitchFamily="34" charset="0"/>
              </a:rPr>
              <a:t>karbidické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000" dirty="0" err="1" smtClean="0">
                <a:latin typeface="Arial" pitchFamily="34" charset="0"/>
                <a:cs typeface="Arial" pitchFamily="34" charset="0"/>
              </a:rPr>
              <a:t>řádkovitosti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 např. dle SEP 1615, velikost </a:t>
            </a:r>
            <a:r>
              <a:rPr lang="el-GR" sz="2000" dirty="0" smtClean="0">
                <a:latin typeface="Arial" pitchFamily="34" charset="0"/>
                <a:cs typeface="Arial" pitchFamily="34" charset="0"/>
              </a:rPr>
              <a:t>γ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 zrna dle ČSN EN ISO 643;</a:t>
            </a:r>
            <a:endParaRPr lang="cs-CZ" sz="20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28596" y="642918"/>
            <a:ext cx="8229600" cy="5483245"/>
          </a:xfrm>
        </p:spPr>
        <p:txBody>
          <a:bodyPr/>
          <a:lstStyle/>
          <a:p>
            <a:pPr>
              <a:buNone/>
            </a:pPr>
            <a:r>
              <a:rPr lang="cs-CZ" u="sng" dirty="0" smtClean="0"/>
              <a:t>Stadia výroby polotovarů :</a:t>
            </a:r>
          </a:p>
          <a:p>
            <a:pPr>
              <a:buNone/>
            </a:pPr>
            <a:endParaRPr lang="cs-CZ" sz="16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Calibri" pitchFamily="34" charset="0"/>
              <a:buChar char="‐"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tavení oceli, </a:t>
            </a:r>
          </a:p>
          <a:p>
            <a:pPr>
              <a:buFont typeface="Calibri" pitchFamily="34" charset="0"/>
              <a:buChar char="‐"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odstruskování;</a:t>
            </a:r>
          </a:p>
          <a:p>
            <a:pPr>
              <a:buFont typeface="Calibri" pitchFamily="34" charset="0"/>
              <a:buChar char="‐"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sekundární metalurgie – LF, VD, VOD  pece (rafinace);</a:t>
            </a:r>
          </a:p>
          <a:p>
            <a:pPr>
              <a:buFont typeface="Calibri" pitchFamily="34" charset="0"/>
              <a:buChar char="‐"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lití – blokové nebo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konti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(plynulé) a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mimopecní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zpracování;</a:t>
            </a:r>
          </a:p>
          <a:p>
            <a:pPr>
              <a:buFont typeface="Calibri" pitchFamily="34" charset="0"/>
              <a:buChar char="‐"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ESU, ESR technologie;</a:t>
            </a:r>
          </a:p>
          <a:p>
            <a:pPr>
              <a:buFont typeface="Calibri" pitchFamily="34" charset="0"/>
              <a:buChar char="‐"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homogenizační žíhání;</a:t>
            </a:r>
          </a:p>
          <a:p>
            <a:pPr>
              <a:buFont typeface="Calibri" pitchFamily="34" charset="0"/>
              <a:buChar char="‐"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technologie překování ingotů na polotovary popř.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bramy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;</a:t>
            </a:r>
          </a:p>
          <a:p>
            <a:pPr>
              <a:buFont typeface="Calibri" pitchFamily="34" charset="0"/>
              <a:buChar char="‐"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tepelné zpracování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– např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. normalizační žíhání;</a:t>
            </a:r>
          </a:p>
          <a:p>
            <a:pPr>
              <a:buNone/>
            </a:pPr>
            <a:endParaRPr lang="cs-CZ" sz="16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 descr="tok materialu_2-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28596" y="292424"/>
            <a:ext cx="8215370" cy="6136972"/>
          </a:xfrm>
        </p:spPr>
      </p:pic>
      <p:sp>
        <p:nvSpPr>
          <p:cNvPr id="5" name="TextovéPole 4"/>
          <p:cNvSpPr txBox="1"/>
          <p:nvPr/>
        </p:nvSpPr>
        <p:spPr>
          <a:xfrm>
            <a:off x="6572264" y="6429396"/>
            <a:ext cx="307183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/>
              <a:t>pokračování na další straně →</a:t>
            </a:r>
            <a:endParaRPr lang="cs-CZ" sz="1400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tok materialu_celek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1472" y="500042"/>
            <a:ext cx="8001056" cy="5980366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642910" y="214290"/>
            <a:ext cx="764386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/>
              <a:t>Tok materiálu - dokončení</a:t>
            </a:r>
            <a:endParaRPr lang="cs-CZ" sz="1400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Grp="1" noChangeArrowheads="1"/>
          </p:cNvSpPr>
          <p:nvPr>
            <p:ph idx="1"/>
          </p:nvPr>
        </p:nvSpPr>
        <p:spPr bwMode="auto">
          <a:xfrm>
            <a:off x="472523" y="214290"/>
            <a:ext cx="2242089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>
              <a:buNone/>
            </a:pPr>
            <a:r>
              <a:rPr lang="cs-CZ" sz="2400" dirty="0" smtClean="0"/>
              <a:t>Diagram </a:t>
            </a:r>
            <a:r>
              <a:rPr lang="cs-CZ" sz="2400" dirty="0" err="1"/>
              <a:t>Fe</a:t>
            </a:r>
            <a:r>
              <a:rPr lang="cs-CZ" sz="2400" dirty="0"/>
              <a:t>-Fe</a:t>
            </a:r>
            <a:r>
              <a:rPr lang="cs-CZ" sz="2400" baseline="-25000" dirty="0"/>
              <a:t>3</a:t>
            </a:r>
            <a:r>
              <a:rPr lang="cs-CZ" sz="2400" dirty="0"/>
              <a:t>C</a:t>
            </a: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836635"/>
            <a:ext cx="8629650" cy="524827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pic>
      <p:sp>
        <p:nvSpPr>
          <p:cNvPr id="7" name="Line 4"/>
          <p:cNvSpPr>
            <a:spLocks noChangeShapeType="1"/>
          </p:cNvSpPr>
          <p:nvPr/>
        </p:nvSpPr>
        <p:spPr bwMode="auto">
          <a:xfrm>
            <a:off x="3382933" y="5949973"/>
            <a:ext cx="0" cy="765175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8" name="Line 5"/>
          <p:cNvSpPr>
            <a:spLocks noChangeShapeType="1"/>
          </p:cNvSpPr>
          <p:nvPr/>
        </p:nvSpPr>
        <p:spPr bwMode="auto">
          <a:xfrm>
            <a:off x="1150908" y="5949973"/>
            <a:ext cx="0" cy="765175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9" name="Line 6"/>
          <p:cNvSpPr>
            <a:spLocks noChangeShapeType="1"/>
          </p:cNvSpPr>
          <p:nvPr/>
        </p:nvSpPr>
        <p:spPr bwMode="auto">
          <a:xfrm>
            <a:off x="1116013" y="6643710"/>
            <a:ext cx="2232025" cy="0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 type="triangle" w="lg" len="lg"/>
            <a:tailEnd type="triangle" w="lg" len="lg"/>
          </a:ln>
        </p:spPr>
        <p:txBody>
          <a:bodyPr/>
          <a:lstStyle/>
          <a:p>
            <a:endParaRPr lang="cs-CZ"/>
          </a:p>
        </p:txBody>
      </p:sp>
      <p:sp>
        <p:nvSpPr>
          <p:cNvPr id="10" name="Rectangle 7"/>
          <p:cNvSpPr>
            <a:spLocks noChangeArrowheads="1"/>
          </p:cNvSpPr>
          <p:nvPr/>
        </p:nvSpPr>
        <p:spPr bwMode="auto">
          <a:xfrm>
            <a:off x="1271580" y="6286520"/>
            <a:ext cx="22288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cs-CZ" dirty="0">
                <a:solidFill>
                  <a:srgbClr val="FF3300"/>
                </a:solidFill>
              </a:rPr>
              <a:t>%C určují druh oceli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00232" y="1058959"/>
            <a:ext cx="5072098" cy="572762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642910" y="214290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cs-CZ" sz="2800" dirty="0" smtClean="0">
                <a:latin typeface="+mn-lt"/>
              </a:rPr>
              <a:t>Vertikální řez rovnovážným diagramem  </a:t>
            </a:r>
            <a:r>
              <a:rPr lang="cs-CZ" sz="2800" dirty="0" err="1" smtClean="0">
                <a:latin typeface="+mn-lt"/>
              </a:rPr>
              <a:t>Fe</a:t>
            </a:r>
            <a:r>
              <a:rPr lang="cs-CZ" sz="2800" dirty="0" smtClean="0">
                <a:latin typeface="+mn-lt"/>
              </a:rPr>
              <a:t>-C-W-</a:t>
            </a:r>
            <a:r>
              <a:rPr lang="cs-CZ" sz="2800" dirty="0" err="1" smtClean="0">
                <a:latin typeface="+mn-lt"/>
              </a:rPr>
              <a:t>Mo</a:t>
            </a:r>
            <a:r>
              <a:rPr lang="cs-CZ" sz="2800" dirty="0" smtClean="0">
                <a:latin typeface="+mn-lt"/>
              </a:rPr>
              <a:t/>
            </a:r>
            <a:br>
              <a:rPr lang="cs-CZ" sz="2800" dirty="0" smtClean="0">
                <a:latin typeface="+mn-lt"/>
              </a:rPr>
            </a:br>
            <a:r>
              <a:rPr lang="cs-CZ" sz="2800" dirty="0" smtClean="0">
                <a:latin typeface="+mn-lt"/>
              </a:rPr>
              <a:t>(ocel 19 830)</a:t>
            </a:r>
            <a:endParaRPr lang="cs-CZ" sz="2800" dirty="0">
              <a:latin typeface="+mn-lt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028" descr="RBDFeC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lum bright="-64000" contrast="86000"/>
          </a:blip>
          <a:srcRect/>
          <a:stretch>
            <a:fillRect/>
          </a:stretch>
        </p:blipFill>
        <p:spPr bwMode="auto">
          <a:xfrm>
            <a:off x="-71470" y="214290"/>
            <a:ext cx="9286940" cy="64124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4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lum bright="-78000" contrast="92000"/>
          </a:blip>
          <a:srcRect/>
          <a:stretch>
            <a:fillRect/>
          </a:stretch>
        </p:blipFill>
        <p:spPr>
          <a:xfrm>
            <a:off x="785786" y="1213895"/>
            <a:ext cx="7572428" cy="5072625"/>
          </a:xfrm>
          <a:noFill/>
          <a:ln/>
        </p:spPr>
      </p:pic>
      <p:sp>
        <p:nvSpPr>
          <p:cNvPr id="5" name="Obdélník 4"/>
          <p:cNvSpPr/>
          <p:nvPr/>
        </p:nvSpPr>
        <p:spPr>
          <a:xfrm>
            <a:off x="500034" y="571480"/>
            <a:ext cx="828680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 smtClean="0"/>
              <a:t>Železo je polymorfní kov, který se vyskytuje ve více modifikacích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642918"/>
            <a:ext cx="8229600" cy="5483245"/>
          </a:xfrm>
        </p:spPr>
        <p:txBody>
          <a:bodyPr/>
          <a:lstStyle/>
          <a:p>
            <a:pPr>
              <a:buNone/>
            </a:pPr>
            <a:r>
              <a:rPr lang="cs-CZ" sz="2800" u="sng" dirty="0" smtClean="0"/>
              <a:t>Volné prostory v mřížkách</a:t>
            </a:r>
          </a:p>
          <a:p>
            <a:pPr>
              <a:buNone/>
            </a:pPr>
            <a:endParaRPr lang="cs-CZ" dirty="0"/>
          </a:p>
        </p:txBody>
      </p:sp>
      <p:pic>
        <p:nvPicPr>
          <p:cNvPr id="5734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71604" y="1833835"/>
            <a:ext cx="6000298" cy="3452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030" descr="ParametrFe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lum bright="-62000" contrast="84000"/>
          </a:blip>
          <a:srcRect/>
          <a:stretch>
            <a:fillRect/>
          </a:stretch>
        </p:blipFill>
        <p:spPr>
          <a:xfrm>
            <a:off x="1928794" y="1000108"/>
            <a:ext cx="5143536" cy="5498623"/>
          </a:xfrm>
          <a:noFill/>
          <a:ln/>
        </p:spPr>
      </p:pic>
      <p:sp>
        <p:nvSpPr>
          <p:cNvPr id="7" name="Obdélník 6"/>
          <p:cNvSpPr/>
          <p:nvPr/>
        </p:nvSpPr>
        <p:spPr>
          <a:xfrm>
            <a:off x="2928926" y="1214422"/>
            <a:ext cx="392907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600" dirty="0" smtClean="0"/>
              <a:t>.</a:t>
            </a:r>
            <a:endParaRPr lang="cs-CZ" sz="1600" dirty="0"/>
          </a:p>
        </p:txBody>
      </p:sp>
      <p:sp>
        <p:nvSpPr>
          <p:cNvPr id="8" name="Obdélník 7"/>
          <p:cNvSpPr/>
          <p:nvPr/>
        </p:nvSpPr>
        <p:spPr>
          <a:xfrm>
            <a:off x="571472" y="538443"/>
            <a:ext cx="735811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 smtClean="0"/>
              <a:t>Změna mřížkového parametru </a:t>
            </a:r>
            <a:r>
              <a:rPr lang="cs-CZ" sz="2400" dirty="0" err="1" smtClean="0"/>
              <a:t>Fe</a:t>
            </a:r>
            <a:r>
              <a:rPr lang="cs-CZ" sz="2400" dirty="0" smtClean="0"/>
              <a:t> v závislosti na teplotě</a:t>
            </a:r>
            <a:endParaRPr lang="cs-CZ" sz="2400" dirty="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981200"/>
            <a:ext cx="8329642" cy="4114800"/>
          </a:xfrm>
        </p:spPr>
        <p:txBody>
          <a:bodyPr/>
          <a:lstStyle/>
          <a:p>
            <a:pPr marL="360000" lvl="1" eaLnBrk="1" hangingPunct="1">
              <a:spcAft>
                <a:spcPts val="1200"/>
              </a:spcAft>
              <a:buFont typeface="Calibri" pitchFamily="34" charset="0"/>
              <a:buChar char="‐"/>
              <a:defRPr/>
            </a:pPr>
            <a:r>
              <a:rPr lang="cs-CZ" sz="2400" u="sng" dirty="0" smtClean="0"/>
              <a:t>rozpad</a:t>
            </a:r>
            <a:r>
              <a:rPr lang="cs-CZ" sz="2400" dirty="0" smtClean="0"/>
              <a:t> – homogenní soustava </a:t>
            </a:r>
            <a:r>
              <a:rPr lang="cs-CZ" sz="2400" dirty="0" smtClean="0">
                <a:sym typeface="Symbol" pitchFamily="18" charset="2"/>
              </a:rPr>
              <a:t></a:t>
            </a:r>
            <a:r>
              <a:rPr lang="cs-CZ" sz="2400" dirty="0" smtClean="0"/>
              <a:t> </a:t>
            </a:r>
            <a:r>
              <a:rPr lang="cs-CZ" sz="2400" dirty="0" err="1" smtClean="0"/>
              <a:t>soustava</a:t>
            </a:r>
            <a:r>
              <a:rPr lang="cs-CZ" sz="2400" dirty="0" smtClean="0"/>
              <a:t> heterogenní (precipitační rozpad, </a:t>
            </a:r>
            <a:r>
              <a:rPr lang="cs-CZ" sz="2400" dirty="0" err="1" smtClean="0"/>
              <a:t>eutektoidní</a:t>
            </a:r>
            <a:r>
              <a:rPr lang="cs-CZ" sz="2400" dirty="0" smtClean="0"/>
              <a:t> rozpad = </a:t>
            </a:r>
            <a:r>
              <a:rPr lang="cs-CZ" sz="2400" dirty="0" err="1" smtClean="0"/>
              <a:t>perlitická</a:t>
            </a:r>
            <a:r>
              <a:rPr lang="cs-CZ" sz="2400" dirty="0" smtClean="0"/>
              <a:t> přeměna, </a:t>
            </a:r>
            <a:r>
              <a:rPr lang="cs-CZ" sz="2400" dirty="0" err="1" smtClean="0"/>
              <a:t>bainitická</a:t>
            </a:r>
            <a:r>
              <a:rPr lang="cs-CZ" sz="2400" dirty="0" smtClean="0"/>
              <a:t> přeměna ?)</a:t>
            </a:r>
          </a:p>
          <a:p>
            <a:pPr marL="360000" lvl="1" eaLnBrk="1" hangingPunct="1">
              <a:buFont typeface="Calibri" pitchFamily="34" charset="0"/>
              <a:buChar char="‐"/>
              <a:defRPr/>
            </a:pPr>
            <a:r>
              <a:rPr lang="cs-CZ" sz="2400" u="sng" dirty="0" smtClean="0"/>
              <a:t>přeměna</a:t>
            </a:r>
            <a:r>
              <a:rPr lang="cs-CZ" sz="2400" dirty="0" smtClean="0"/>
              <a:t> – homogenní soustava </a:t>
            </a:r>
            <a:r>
              <a:rPr lang="cs-CZ" sz="2400" dirty="0" smtClean="0">
                <a:sym typeface="Symbol" pitchFamily="18" charset="2"/>
              </a:rPr>
              <a:t></a:t>
            </a:r>
            <a:r>
              <a:rPr lang="cs-CZ" sz="2400" dirty="0" smtClean="0"/>
              <a:t> jiná soustava homogenní (polymorfní přeměny, uspořádanost v TR, </a:t>
            </a:r>
            <a:r>
              <a:rPr lang="cs-CZ" sz="2400" dirty="0" err="1" smtClean="0"/>
              <a:t>martensitická</a:t>
            </a:r>
            <a:r>
              <a:rPr lang="cs-CZ" sz="2400" dirty="0" smtClean="0"/>
              <a:t> přeměna)	</a:t>
            </a:r>
            <a:r>
              <a:rPr lang="cs-CZ" sz="2400" dirty="0" smtClean="0">
                <a:solidFill>
                  <a:srgbClr val="503D08"/>
                </a:solidFill>
              </a:rPr>
              <a:t>	</a:t>
            </a:r>
            <a:endParaRPr lang="cs-CZ" sz="2400" dirty="0" smtClean="0">
              <a:solidFill>
                <a:schemeClr val="hlink"/>
              </a:solidFill>
            </a:endParaRPr>
          </a:p>
        </p:txBody>
      </p:sp>
      <p:sp>
        <p:nvSpPr>
          <p:cNvPr id="75780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1322387"/>
          </a:xfrm>
        </p:spPr>
        <p:txBody>
          <a:bodyPr>
            <a:normAutofit/>
          </a:bodyPr>
          <a:lstStyle/>
          <a:p>
            <a:pPr algn="l" eaLnBrk="1" hangingPunct="1">
              <a:defRPr/>
            </a:pPr>
            <a:r>
              <a:rPr lang="cs-CZ" sz="3200" u="sng" dirty="0" smtClean="0"/>
              <a:t>Dělení fázových přeměn (FP) v kovech a slitinách v tuhém stavu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688DCBE-1EE8-41AE-AF74-F076BC2E4A4E}" type="slidenum">
              <a:rPr lang="cs-CZ"/>
              <a:pPr>
                <a:defRPr/>
              </a:pPr>
              <a:t>31</a:t>
            </a:fld>
            <a:endParaRPr lang="cs-CZ"/>
          </a:p>
        </p:txBody>
      </p:sp>
      <p:sp>
        <p:nvSpPr>
          <p:cNvPr id="624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285860"/>
            <a:ext cx="8229600" cy="4840303"/>
          </a:xfrm>
        </p:spPr>
        <p:txBody>
          <a:bodyPr/>
          <a:lstStyle/>
          <a:p>
            <a:pPr eaLnBrk="1" hangingPunct="1">
              <a:spcBef>
                <a:spcPts val="0"/>
              </a:spcBef>
              <a:spcAft>
                <a:spcPts val="1200"/>
              </a:spcAft>
              <a:buFont typeface="Wingdings" pitchFamily="2" charset="2"/>
              <a:buNone/>
              <a:defRPr/>
            </a:pPr>
            <a:r>
              <a:rPr lang="cs-CZ" sz="2400" u="sng" dirty="0" smtClean="0">
                <a:sym typeface="Symbol" pitchFamily="18" charset="2"/>
              </a:rPr>
              <a:t>austenit (0,77%C)  ferit (0,02%C) + cementit (6,67%C) = perlit (strukturní složka)</a:t>
            </a:r>
          </a:p>
          <a:p>
            <a:pPr eaLnBrk="1" hangingPunct="1">
              <a:buFont typeface="Calibri" pitchFamily="34" charset="0"/>
              <a:buChar char="‐"/>
              <a:defRPr/>
            </a:pPr>
            <a:r>
              <a:rPr lang="cs-CZ" sz="2000" dirty="0" smtClean="0">
                <a:sym typeface="Symbol" pitchFamily="18" charset="2"/>
              </a:rPr>
              <a:t>ferit a cementit mají výrazně odlišné chemické složení  C difunduje do cementitu a </a:t>
            </a:r>
            <a:r>
              <a:rPr lang="cs-CZ" sz="2000" dirty="0" err="1" smtClean="0">
                <a:sym typeface="Symbol" pitchFamily="18" charset="2"/>
              </a:rPr>
              <a:t>Fe</a:t>
            </a:r>
            <a:r>
              <a:rPr lang="cs-CZ" sz="2000" dirty="0" smtClean="0">
                <a:sym typeface="Symbol" pitchFamily="18" charset="2"/>
              </a:rPr>
              <a:t> do feritu   minimalizace vzdálenosti  </a:t>
            </a:r>
            <a:r>
              <a:rPr lang="cs-CZ" sz="2000" dirty="0" err="1" smtClean="0">
                <a:sym typeface="Symbol" pitchFamily="18" charset="2"/>
              </a:rPr>
              <a:t>lamelární</a:t>
            </a:r>
            <a:r>
              <a:rPr lang="cs-CZ" sz="2000" dirty="0" smtClean="0">
                <a:sym typeface="Symbol" pitchFamily="18" charset="2"/>
              </a:rPr>
              <a:t> morfologie, povrchová energie ?</a:t>
            </a:r>
          </a:p>
          <a:p>
            <a:pPr eaLnBrk="1" hangingPunct="1">
              <a:buFont typeface="Calibri" pitchFamily="34" charset="0"/>
              <a:buChar char="‐"/>
              <a:defRPr/>
            </a:pPr>
            <a:r>
              <a:rPr lang="cs-CZ" sz="2000" dirty="0" smtClean="0">
                <a:sym typeface="Symbol" pitchFamily="18" charset="2"/>
              </a:rPr>
              <a:t>klesá teplota přeměny  klesají hodnoty difuzivit  klesá </a:t>
            </a:r>
            <a:r>
              <a:rPr lang="cs-CZ" sz="2000" dirty="0" err="1" smtClean="0">
                <a:sym typeface="Symbol" pitchFamily="18" charset="2"/>
              </a:rPr>
              <a:t>mezilamelární</a:t>
            </a:r>
            <a:r>
              <a:rPr lang="cs-CZ" sz="2000" dirty="0" smtClean="0">
                <a:sym typeface="Symbol" pitchFamily="18" charset="2"/>
              </a:rPr>
              <a:t> vzdálenost </a:t>
            </a:r>
            <a:r>
              <a:rPr lang="el-GR" sz="2000" dirty="0" smtClean="0">
                <a:sym typeface="Symbol" pitchFamily="18" charset="2"/>
              </a:rPr>
              <a:t>λ</a:t>
            </a:r>
            <a:r>
              <a:rPr lang="cs-CZ" sz="2000" dirty="0" smtClean="0">
                <a:sym typeface="Symbol" pitchFamily="18" charset="2"/>
              </a:rPr>
              <a:t>  mění se mechanické vlast.</a:t>
            </a:r>
          </a:p>
          <a:p>
            <a:pPr eaLnBrk="1" hangingPunct="1">
              <a:buFont typeface="Calibri" pitchFamily="34" charset="0"/>
              <a:buChar char="‐"/>
              <a:defRPr/>
            </a:pPr>
            <a:r>
              <a:rPr lang="cs-CZ" sz="2000" dirty="0" smtClean="0">
                <a:sym typeface="Symbol" pitchFamily="18" charset="2"/>
              </a:rPr>
              <a:t>přirozený kompozitní materiál</a:t>
            </a:r>
          </a:p>
          <a:p>
            <a:pPr eaLnBrk="1" hangingPunct="1">
              <a:buFont typeface="Calibri" pitchFamily="34" charset="0"/>
              <a:buChar char="‐"/>
              <a:defRPr/>
            </a:pPr>
            <a:r>
              <a:rPr lang="cs-CZ" sz="2000" dirty="0" smtClean="0">
                <a:sym typeface="Symbol" pitchFamily="18" charset="2"/>
              </a:rPr>
              <a:t>precipitační zpevnění feritu lamelami cementitu</a:t>
            </a:r>
          </a:p>
          <a:p>
            <a:pPr eaLnBrk="1" hangingPunct="1">
              <a:buFont typeface="Calibri" pitchFamily="34" charset="0"/>
              <a:buChar char="‐"/>
              <a:defRPr/>
            </a:pPr>
            <a:r>
              <a:rPr lang="cs-CZ" sz="2000" dirty="0" smtClean="0">
                <a:sym typeface="Symbol" pitchFamily="18" charset="2"/>
              </a:rPr>
              <a:t>kinetika - viz. S a C křivky</a:t>
            </a:r>
          </a:p>
          <a:p>
            <a:pPr eaLnBrk="1" hangingPunct="1">
              <a:buFont typeface="Calibri" pitchFamily="34" charset="0"/>
              <a:buChar char="‐"/>
              <a:defRPr/>
            </a:pPr>
            <a:r>
              <a:rPr lang="cs-CZ" sz="2000" dirty="0" smtClean="0">
                <a:sym typeface="Symbol" pitchFamily="18" charset="2"/>
              </a:rPr>
              <a:t>nukleace - zpravidla na hranicích zrn (jeden zárodek-kolonie)</a:t>
            </a:r>
          </a:p>
        </p:txBody>
      </p:sp>
      <p:sp>
        <p:nvSpPr>
          <p:cNvPr id="62468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71414"/>
            <a:ext cx="8229600" cy="1143000"/>
          </a:xfrm>
        </p:spPr>
        <p:txBody>
          <a:bodyPr>
            <a:normAutofit/>
          </a:bodyPr>
          <a:lstStyle/>
          <a:p>
            <a:pPr algn="l" eaLnBrk="1" hangingPunct="1">
              <a:defRPr/>
            </a:pPr>
            <a:r>
              <a:rPr lang="cs-CZ" sz="3200" u="sng" dirty="0" err="1" smtClean="0">
                <a:latin typeface="+mn-lt"/>
              </a:rPr>
              <a:t>Eutektoidní</a:t>
            </a:r>
            <a:r>
              <a:rPr lang="cs-CZ" sz="3200" u="sng" dirty="0" smtClean="0">
                <a:latin typeface="+mn-lt"/>
              </a:rPr>
              <a:t> rozpad - </a:t>
            </a:r>
            <a:r>
              <a:rPr lang="cs-CZ" sz="3200" u="sng" dirty="0" err="1" smtClean="0">
                <a:latin typeface="+mn-lt"/>
              </a:rPr>
              <a:t>perlitická</a:t>
            </a:r>
            <a:r>
              <a:rPr lang="cs-CZ" sz="3200" u="sng" dirty="0" smtClean="0">
                <a:latin typeface="+mn-lt"/>
              </a:rPr>
              <a:t> přeměna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lum bright="-38000" contrast="66000"/>
          </a:blip>
          <a:srcRect/>
          <a:stretch>
            <a:fillRect/>
          </a:stretch>
        </p:blipFill>
        <p:spPr bwMode="auto">
          <a:xfrm>
            <a:off x="357158" y="490189"/>
            <a:ext cx="4357718" cy="60106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Obdélník 4"/>
          <p:cNvSpPr/>
          <p:nvPr/>
        </p:nvSpPr>
        <p:spPr>
          <a:xfrm>
            <a:off x="5000628" y="1655754"/>
            <a:ext cx="3786214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>
                <a:latin typeface="Arial" charset="0"/>
              </a:rPr>
              <a:t>V oblasti pod solidem na straně železa (omezená rozpustnost v tuhém stavu), se nachází </a:t>
            </a:r>
            <a:r>
              <a:rPr lang="cs-CZ" b="1" dirty="0" smtClean="0">
                <a:latin typeface="Arial" charset="0"/>
              </a:rPr>
              <a:t>segregační čára, </a:t>
            </a:r>
            <a:r>
              <a:rPr lang="cs-CZ" dirty="0" smtClean="0">
                <a:latin typeface="Arial" charset="0"/>
              </a:rPr>
              <a:t>která vyjadřuje pokles rozpustnosti uhlíku v  austenitu s klesající teplotou. „přebytečný“ uhlík segreguje po hranicích zrn austenitu jako </a:t>
            </a:r>
            <a:r>
              <a:rPr lang="cs-CZ" b="1" dirty="0" smtClean="0">
                <a:latin typeface="Arial" charset="0"/>
              </a:rPr>
              <a:t>sekundární cementit</a:t>
            </a:r>
            <a:r>
              <a:rPr lang="cs-CZ" dirty="0" smtClean="0">
                <a:latin typeface="Arial" charset="0"/>
              </a:rPr>
              <a:t> a koncentrace uhlíku v austenitu postupně klesá až při teplotě 727</a:t>
            </a:r>
            <a:r>
              <a:rPr lang="cs-CZ" dirty="0" smtClean="0">
                <a:latin typeface="Arial" charset="0"/>
                <a:cs typeface="Arial" charset="0"/>
              </a:rPr>
              <a:t>°</a:t>
            </a:r>
            <a:r>
              <a:rPr lang="cs-CZ" dirty="0" smtClean="0">
                <a:latin typeface="Arial" charset="0"/>
              </a:rPr>
              <a:t>C dosáhne hodnoty 0,77 %</a:t>
            </a:r>
            <a:endParaRPr lang="cs-CZ" dirty="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25470"/>
          </a:xfrm>
        </p:spPr>
        <p:txBody>
          <a:bodyPr>
            <a:normAutofit/>
          </a:bodyPr>
          <a:lstStyle/>
          <a:p>
            <a:pPr algn="l"/>
            <a:r>
              <a:rPr lang="cs-CZ" sz="2400" u="sng" dirty="0" smtClean="0">
                <a:latin typeface="Arial" pitchFamily="34" charset="0"/>
                <a:cs typeface="Arial" pitchFamily="34" charset="0"/>
              </a:rPr>
              <a:t>Transformace austenitu na perlit</a:t>
            </a:r>
            <a:endParaRPr lang="cs-CZ" sz="2400" u="sng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766391" y="1214422"/>
            <a:ext cx="7877575" cy="4810655"/>
          </a:xfrm>
          <a:noFill/>
          <a:ln/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295400"/>
            <a:ext cx="8382000" cy="39624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spcBef>
                <a:spcPts val="0"/>
              </a:spcBef>
              <a:spcAft>
                <a:spcPts val="1200"/>
              </a:spcAft>
              <a:buFont typeface="Wingdings" pitchFamily="2" charset="2"/>
              <a:buNone/>
              <a:defRPr/>
            </a:pPr>
            <a:r>
              <a:rPr lang="cs-CZ" sz="2000" dirty="0" smtClean="0">
                <a:sym typeface="Symbol" pitchFamily="18" charset="2"/>
              </a:rPr>
              <a:t>Řízení </a:t>
            </a:r>
            <a:r>
              <a:rPr lang="cs-CZ" sz="2000" dirty="0" err="1" smtClean="0">
                <a:sym typeface="Symbol" pitchFamily="18" charset="2"/>
              </a:rPr>
              <a:t>perlitické</a:t>
            </a:r>
            <a:r>
              <a:rPr lang="cs-CZ" sz="2000" dirty="0" smtClean="0">
                <a:sym typeface="Symbol" pitchFamily="18" charset="2"/>
              </a:rPr>
              <a:t> přeměny – ovlivňování vlastností ocelí</a:t>
            </a:r>
          </a:p>
          <a:p>
            <a:pPr eaLnBrk="1" hangingPunct="1">
              <a:lnSpc>
                <a:spcPct val="90000"/>
              </a:lnSpc>
              <a:buFont typeface="Calibri" pitchFamily="34" charset="0"/>
              <a:buChar char="‐"/>
              <a:defRPr/>
            </a:pPr>
            <a:r>
              <a:rPr lang="cs-CZ" sz="2000" dirty="0" smtClean="0">
                <a:sym typeface="Symbol" pitchFamily="18" charset="2"/>
              </a:rPr>
              <a:t>zkušenosti – zmenšení velikosti austenitických zrn  zmenšení velikosti </a:t>
            </a:r>
            <a:r>
              <a:rPr lang="cs-CZ" sz="2000" dirty="0" err="1" smtClean="0">
                <a:sym typeface="Symbol" pitchFamily="18" charset="2"/>
              </a:rPr>
              <a:t>perlitických</a:t>
            </a:r>
            <a:r>
              <a:rPr lang="cs-CZ" sz="2000" dirty="0" smtClean="0">
                <a:sym typeface="Symbol" pitchFamily="18" charset="2"/>
              </a:rPr>
              <a:t> kolonií + zmenšení </a:t>
            </a:r>
            <a:r>
              <a:rPr lang="cs-CZ" sz="2000" dirty="0" err="1" smtClean="0">
                <a:sym typeface="Symbol" pitchFamily="18" charset="2"/>
              </a:rPr>
              <a:t>mezilamelární</a:t>
            </a:r>
            <a:r>
              <a:rPr lang="cs-CZ" sz="2000" dirty="0" smtClean="0">
                <a:sym typeface="Symbol" pitchFamily="18" charset="2"/>
              </a:rPr>
              <a:t> vzdálenosti </a:t>
            </a:r>
            <a:r>
              <a:rPr lang="el-GR" sz="2000" dirty="0" smtClean="0">
                <a:sym typeface="Symbol" pitchFamily="18" charset="2"/>
              </a:rPr>
              <a:t>λ</a:t>
            </a:r>
            <a:r>
              <a:rPr lang="cs-CZ" sz="2000" dirty="0" smtClean="0">
                <a:sym typeface="Symbol" pitchFamily="18" charset="2"/>
              </a:rPr>
              <a:t> </a:t>
            </a:r>
            <a:r>
              <a:rPr lang="el-GR" sz="2000" dirty="0" smtClean="0">
                <a:sym typeface="Symbol" pitchFamily="18" charset="2"/>
              </a:rPr>
              <a:t></a:t>
            </a:r>
            <a:r>
              <a:rPr lang="cs-CZ" sz="2000" dirty="0" smtClean="0">
                <a:sym typeface="Symbol" pitchFamily="18" charset="2"/>
              </a:rPr>
              <a:t> vzrůst pevnosti a zpravidla i houževnatosti</a:t>
            </a:r>
          </a:p>
          <a:p>
            <a:pPr eaLnBrk="1" hangingPunct="1">
              <a:lnSpc>
                <a:spcPct val="90000"/>
              </a:lnSpc>
              <a:buFont typeface="Calibri" pitchFamily="34" charset="0"/>
              <a:buChar char="‐"/>
              <a:defRPr/>
            </a:pPr>
            <a:r>
              <a:rPr lang="cs-CZ" sz="2000" dirty="0" smtClean="0">
                <a:sym typeface="Symbol" pitchFamily="18" charset="2"/>
              </a:rPr>
              <a:t>roste obsah C  roste pevnost až na hodnoty 900 -1000 </a:t>
            </a:r>
            <a:r>
              <a:rPr lang="cs-CZ" sz="2000" dirty="0" err="1" smtClean="0">
                <a:sym typeface="Symbol" pitchFamily="18" charset="2"/>
              </a:rPr>
              <a:t>MPa</a:t>
            </a:r>
            <a:r>
              <a:rPr lang="cs-CZ" sz="2000" dirty="0" smtClean="0">
                <a:sym typeface="Symbol" pitchFamily="18" charset="2"/>
              </a:rPr>
              <a:t>, ale existuje maximum (předčasné lomy)</a:t>
            </a:r>
          </a:p>
          <a:p>
            <a:pPr eaLnBrk="1" hangingPunct="1">
              <a:lnSpc>
                <a:spcPct val="90000"/>
              </a:lnSpc>
              <a:buFont typeface="Calibri" pitchFamily="34" charset="0"/>
              <a:buChar char="‐"/>
              <a:defRPr/>
            </a:pPr>
            <a:r>
              <a:rPr lang="cs-CZ" sz="2000" dirty="0" smtClean="0">
                <a:sym typeface="Symbol" pitchFamily="18" charset="2"/>
              </a:rPr>
              <a:t>roste rychlost ochlazování (klesá teplota přeměny)  klesá </a:t>
            </a:r>
            <a:r>
              <a:rPr lang="el-GR" sz="2000" dirty="0" smtClean="0">
                <a:sym typeface="Symbol" pitchFamily="18" charset="2"/>
              </a:rPr>
              <a:t>λ</a:t>
            </a:r>
            <a:endParaRPr lang="cs-CZ" sz="2000" dirty="0" smtClean="0">
              <a:sym typeface="Symbol" pitchFamily="18" charset="2"/>
            </a:endParaRPr>
          </a:p>
          <a:p>
            <a:pPr eaLnBrk="1" hangingPunct="1">
              <a:lnSpc>
                <a:spcPct val="90000"/>
              </a:lnSpc>
              <a:buFont typeface="Calibri" pitchFamily="34" charset="0"/>
              <a:buChar char="‐"/>
              <a:defRPr/>
            </a:pPr>
            <a:endParaRPr lang="cs-CZ" sz="2000" dirty="0" smtClean="0">
              <a:sym typeface="Symbol" pitchFamily="18" charset="2"/>
            </a:endParaRPr>
          </a:p>
          <a:p>
            <a:pPr>
              <a:lnSpc>
                <a:spcPct val="90000"/>
              </a:lnSpc>
              <a:buNone/>
              <a:defRPr/>
            </a:pPr>
            <a:r>
              <a:rPr lang="cs-CZ" sz="2000" dirty="0" smtClean="0">
                <a:sym typeface="Symbol" pitchFamily="18" charset="2"/>
              </a:rPr>
              <a:t>Otázka – pokles teploty pod 550 °C (prakticky nelze uvažovat difuzi </a:t>
            </a:r>
            <a:r>
              <a:rPr lang="cs-CZ" sz="2000" dirty="0" err="1" smtClean="0">
                <a:sym typeface="Symbol" pitchFamily="18" charset="2"/>
              </a:rPr>
              <a:t>Fe</a:t>
            </a:r>
            <a:r>
              <a:rPr lang="cs-CZ" sz="2000" dirty="0" smtClean="0">
                <a:sym typeface="Symbol" pitchFamily="18" charset="2"/>
              </a:rPr>
              <a:t>)  </a:t>
            </a:r>
          </a:p>
          <a:p>
            <a:pPr indent="342900">
              <a:lnSpc>
                <a:spcPct val="90000"/>
              </a:lnSpc>
              <a:buNone/>
              <a:defRPr/>
            </a:pPr>
            <a:r>
              <a:rPr lang="cs-CZ" sz="2000" dirty="0" smtClean="0">
                <a:sym typeface="Symbol" pitchFamily="18" charset="2"/>
              </a:rPr>
              <a:t> </a:t>
            </a:r>
            <a:r>
              <a:rPr lang="cs-CZ" sz="2000" u="sng" dirty="0" smtClean="0">
                <a:sym typeface="Symbol" pitchFamily="18" charset="2"/>
              </a:rPr>
              <a:t>BAINIT</a:t>
            </a:r>
            <a:endParaRPr lang="el-GR" sz="2000" u="sng" dirty="0" smtClean="0">
              <a:sym typeface="Symbol" pitchFamily="18" charset="2"/>
            </a:endParaRPr>
          </a:p>
        </p:txBody>
      </p:sp>
      <p:sp>
        <p:nvSpPr>
          <p:cNvPr id="66564" name="Rectangle 4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 eaLnBrk="1" hangingPunct="1">
              <a:defRPr/>
            </a:pPr>
            <a:r>
              <a:rPr lang="cs-CZ" sz="3200" u="sng" dirty="0" smtClean="0"/>
              <a:t>Řízení </a:t>
            </a:r>
            <a:r>
              <a:rPr lang="cs-CZ" sz="3200" u="sng" dirty="0" err="1" smtClean="0"/>
              <a:t>perlitické</a:t>
            </a:r>
            <a:r>
              <a:rPr lang="cs-CZ" sz="3200" u="sng" dirty="0" smtClean="0"/>
              <a:t> přeměny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5" name="Picture 1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>
            <a:lum bright="-16000" contrast="34000"/>
          </a:blip>
          <a:srcRect/>
          <a:stretch>
            <a:fillRect/>
          </a:stretch>
        </p:blipFill>
        <p:spPr>
          <a:xfrm>
            <a:off x="1857356" y="857232"/>
            <a:ext cx="5286412" cy="5783545"/>
          </a:xfrm>
          <a:noFill/>
        </p:spPr>
      </p:pic>
      <p:sp>
        <p:nvSpPr>
          <p:cNvPr id="87053" name="Rectangle 13"/>
          <p:cNvSpPr>
            <a:spLocks noGrp="1" noChangeArrowheads="1"/>
          </p:cNvSpPr>
          <p:nvPr>
            <p:ph type="title"/>
          </p:nvPr>
        </p:nvSpPr>
        <p:spPr>
          <a:xfrm>
            <a:off x="457200" y="142852"/>
            <a:ext cx="8401080" cy="712787"/>
          </a:xfrm>
        </p:spPr>
        <p:txBody>
          <a:bodyPr>
            <a:noAutofit/>
          </a:bodyPr>
          <a:lstStyle/>
          <a:p>
            <a:pPr algn="l" eaLnBrk="1" hangingPunct="1">
              <a:defRPr/>
            </a:pPr>
            <a:r>
              <a:rPr lang="en-US" sz="3200" u="sng" dirty="0" err="1" smtClean="0"/>
              <a:t>Vliv</a:t>
            </a:r>
            <a:r>
              <a:rPr lang="en-US" sz="3200" u="sng" dirty="0" smtClean="0"/>
              <a:t> </a:t>
            </a:r>
            <a:r>
              <a:rPr lang="en-US" sz="3200" u="sng" dirty="0" err="1" smtClean="0"/>
              <a:t>obsahu</a:t>
            </a:r>
            <a:r>
              <a:rPr lang="en-US" sz="3200" u="sng" dirty="0" smtClean="0"/>
              <a:t> </a:t>
            </a:r>
            <a:r>
              <a:rPr lang="en-US" sz="3200" u="sng" dirty="0" err="1" smtClean="0"/>
              <a:t>uhl</a:t>
            </a:r>
            <a:r>
              <a:rPr lang="cs-CZ" sz="3200" u="sng" dirty="0" smtClean="0"/>
              <a:t>í</a:t>
            </a:r>
            <a:r>
              <a:rPr lang="en-US" sz="3200" u="sng" dirty="0" err="1" smtClean="0"/>
              <a:t>ku</a:t>
            </a:r>
            <a:r>
              <a:rPr lang="en-US" sz="3200" u="sng" dirty="0" smtClean="0"/>
              <a:t> </a:t>
            </a:r>
            <a:r>
              <a:rPr lang="cs-CZ" sz="3200" u="sng" dirty="0" smtClean="0"/>
              <a:t>na mechanické vlastnosti oceli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Ferit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285728"/>
            <a:ext cx="3143272" cy="3269003"/>
          </a:xfrm>
          <a:prstGeom prst="rect">
            <a:avLst/>
          </a:prstGeom>
          <a:noFill/>
        </p:spPr>
      </p:pic>
      <p:pic>
        <p:nvPicPr>
          <p:cNvPr id="5" name="Picture 3" descr="feritaperlit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42651" y="357166"/>
            <a:ext cx="3201315" cy="3214710"/>
          </a:xfrm>
          <a:prstGeom prst="rect">
            <a:avLst/>
          </a:prstGeom>
          <a:noFill/>
        </p:spPr>
      </p:pic>
      <p:pic>
        <p:nvPicPr>
          <p:cNvPr id="6" name="Picture 4" descr="Austenit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000364" y="3725056"/>
            <a:ext cx="3110261" cy="299009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571480"/>
            <a:ext cx="8401080" cy="5554683"/>
          </a:xfrm>
        </p:spPr>
        <p:txBody>
          <a:bodyPr>
            <a:normAutofit/>
          </a:bodyPr>
          <a:lstStyle/>
          <a:p>
            <a:pPr>
              <a:spcBef>
                <a:spcPts val="0"/>
              </a:spcBef>
              <a:spcAft>
                <a:spcPts val="1200"/>
              </a:spcAft>
              <a:buNone/>
            </a:pPr>
            <a:r>
              <a:rPr lang="cs-CZ" u="sng" dirty="0" smtClean="0"/>
              <a:t>Základní reakce v diagramu železo – uhlík</a:t>
            </a:r>
          </a:p>
          <a:p>
            <a:pPr>
              <a:spcBef>
                <a:spcPts val="1800"/>
              </a:spcBef>
              <a:buFont typeface="Calibri" pitchFamily="34" charset="0"/>
              <a:buChar char="‐"/>
            </a:pPr>
            <a:r>
              <a:rPr lang="cs-CZ" dirty="0" smtClean="0"/>
              <a:t> </a:t>
            </a:r>
            <a:r>
              <a:rPr lang="cs-CZ" sz="2800" u="sng" dirty="0" err="1" smtClean="0"/>
              <a:t>peritektická</a:t>
            </a:r>
            <a:r>
              <a:rPr lang="cs-CZ" sz="2800" u="sng" dirty="0" smtClean="0"/>
              <a:t> reakce </a:t>
            </a:r>
            <a:r>
              <a:rPr lang="cs-CZ" sz="2800" dirty="0" smtClean="0"/>
              <a:t>při teplotě 1499 °C:</a:t>
            </a:r>
          </a:p>
          <a:p>
            <a:pPr marL="720000" indent="0">
              <a:buNone/>
            </a:pPr>
            <a:r>
              <a:rPr lang="cs-CZ" sz="2800" dirty="0" smtClean="0"/>
              <a:t> tuhý roztok </a:t>
            </a:r>
            <a:r>
              <a:rPr lang="el-GR" sz="2800" dirty="0" smtClean="0"/>
              <a:t>δ</a:t>
            </a:r>
            <a:r>
              <a:rPr lang="cs-CZ" sz="2800" dirty="0" smtClean="0"/>
              <a:t> + tavenina </a:t>
            </a:r>
            <a:r>
              <a:rPr lang="cs-CZ" sz="2800" dirty="0" smtClean="0">
                <a:sym typeface="Symbol"/>
              </a:rPr>
              <a:t></a:t>
            </a:r>
            <a:r>
              <a:rPr lang="cs-CZ" sz="2800" dirty="0" smtClean="0"/>
              <a:t> tuhý roztok </a:t>
            </a:r>
            <a:r>
              <a:rPr lang="el-GR" sz="2800" dirty="0" smtClean="0"/>
              <a:t>γ</a:t>
            </a:r>
            <a:r>
              <a:rPr lang="cs-CZ" sz="2800" dirty="0" smtClean="0"/>
              <a:t> (austenit)</a:t>
            </a:r>
          </a:p>
          <a:p>
            <a:pPr lvl="0">
              <a:spcBef>
                <a:spcPts val="1800"/>
              </a:spcBef>
              <a:buFont typeface="Calibri" pitchFamily="34" charset="0"/>
              <a:buChar char="‐"/>
            </a:pPr>
            <a:r>
              <a:rPr lang="cs-CZ" sz="2800" u="sng" dirty="0" smtClean="0"/>
              <a:t>eutektická reakce </a:t>
            </a:r>
            <a:r>
              <a:rPr lang="cs-CZ" sz="2800" dirty="0" smtClean="0"/>
              <a:t>při teplotě 1147 °C:</a:t>
            </a:r>
          </a:p>
          <a:p>
            <a:pPr indent="720000">
              <a:buNone/>
            </a:pPr>
            <a:r>
              <a:rPr lang="cs-CZ" sz="2800" dirty="0" smtClean="0"/>
              <a:t>tavenina </a:t>
            </a:r>
            <a:r>
              <a:rPr lang="cs-CZ" sz="2800" dirty="0" smtClean="0">
                <a:sym typeface="Symbol"/>
              </a:rPr>
              <a:t></a:t>
            </a:r>
            <a:r>
              <a:rPr lang="cs-CZ" sz="2800" dirty="0" smtClean="0"/>
              <a:t> tuhý roztok </a:t>
            </a:r>
            <a:r>
              <a:rPr lang="cs-CZ" sz="2800" dirty="0" smtClean="0">
                <a:sym typeface="Symbol"/>
              </a:rPr>
              <a:t></a:t>
            </a:r>
            <a:r>
              <a:rPr lang="cs-CZ" sz="2800" dirty="0" smtClean="0"/>
              <a:t> ( austenit) + Fe</a:t>
            </a:r>
            <a:r>
              <a:rPr lang="cs-CZ" sz="2800" baseline="-25000" dirty="0" smtClean="0"/>
              <a:t>3</a:t>
            </a:r>
            <a:r>
              <a:rPr lang="cs-CZ" sz="2800" dirty="0" smtClean="0"/>
              <a:t>C =</a:t>
            </a:r>
          </a:p>
          <a:p>
            <a:pPr indent="720000">
              <a:buNone/>
            </a:pPr>
            <a:r>
              <a:rPr lang="cs-CZ" sz="2800" dirty="0" smtClean="0"/>
              <a:t>= </a:t>
            </a:r>
            <a:r>
              <a:rPr lang="cs-CZ" sz="2800" b="1" dirty="0" err="1" smtClean="0"/>
              <a:t>ledeburit</a:t>
            </a:r>
            <a:endParaRPr lang="cs-CZ" sz="2800" b="1" u="sng" dirty="0" smtClean="0"/>
          </a:p>
          <a:p>
            <a:pPr lvl="0">
              <a:spcBef>
                <a:spcPts val="1800"/>
              </a:spcBef>
              <a:buFont typeface="Calibri" pitchFamily="34" charset="0"/>
              <a:buChar char="‐"/>
            </a:pPr>
            <a:r>
              <a:rPr lang="cs-CZ" sz="2800" u="sng" dirty="0" err="1" smtClean="0"/>
              <a:t>eutektoidní</a:t>
            </a:r>
            <a:r>
              <a:rPr lang="cs-CZ" sz="2800" u="sng" dirty="0" smtClean="0"/>
              <a:t> reakce</a:t>
            </a:r>
            <a:r>
              <a:rPr lang="cs-CZ" sz="2800" dirty="0" smtClean="0"/>
              <a:t> při teplotě 727 °C:</a:t>
            </a:r>
          </a:p>
          <a:p>
            <a:pPr indent="720000">
              <a:buNone/>
            </a:pPr>
            <a:r>
              <a:rPr lang="cs-CZ" sz="2800" dirty="0" smtClean="0"/>
              <a:t>tuhý roztok </a:t>
            </a:r>
            <a:r>
              <a:rPr lang="cs-CZ" sz="2800" dirty="0" smtClean="0">
                <a:sym typeface="Symbol"/>
              </a:rPr>
              <a:t></a:t>
            </a:r>
            <a:r>
              <a:rPr lang="cs-CZ" sz="2800" dirty="0" smtClean="0"/>
              <a:t> </a:t>
            </a:r>
            <a:r>
              <a:rPr lang="cs-CZ" sz="2800" dirty="0" smtClean="0">
                <a:sym typeface="Symbol"/>
              </a:rPr>
              <a:t></a:t>
            </a:r>
            <a:r>
              <a:rPr lang="cs-CZ" sz="2800" dirty="0" smtClean="0"/>
              <a:t> tuhý roztok </a:t>
            </a:r>
            <a:r>
              <a:rPr lang="cs-CZ" sz="2800" dirty="0" smtClean="0">
                <a:sym typeface="Symbol"/>
              </a:rPr>
              <a:t></a:t>
            </a:r>
            <a:r>
              <a:rPr lang="cs-CZ" sz="2800" dirty="0" smtClean="0"/>
              <a:t> (ferit) + Fe</a:t>
            </a:r>
            <a:r>
              <a:rPr lang="cs-CZ" sz="2800" baseline="-25000" dirty="0" smtClean="0"/>
              <a:t>3</a:t>
            </a:r>
            <a:r>
              <a:rPr lang="cs-CZ" sz="2800" dirty="0" smtClean="0"/>
              <a:t>C = </a:t>
            </a:r>
          </a:p>
          <a:p>
            <a:pPr indent="720000">
              <a:buNone/>
            </a:pPr>
            <a:r>
              <a:rPr lang="cs-CZ" sz="2800" dirty="0" smtClean="0"/>
              <a:t>=</a:t>
            </a:r>
            <a:r>
              <a:rPr lang="cs-CZ" sz="2800" b="1" dirty="0" smtClean="0"/>
              <a:t> perlit</a:t>
            </a:r>
          </a:p>
          <a:p>
            <a:pPr>
              <a:buFont typeface="Calibri" pitchFamily="34" charset="0"/>
              <a:buChar char="‐"/>
            </a:pPr>
            <a:endParaRPr lang="cs-CZ" dirty="0"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571480"/>
            <a:ext cx="8229600" cy="5929354"/>
          </a:xfrm>
        </p:spPr>
        <p:txBody>
          <a:bodyPr>
            <a:normAutofit fontScale="55000" lnSpcReduction="20000"/>
          </a:bodyPr>
          <a:lstStyle/>
          <a:p>
            <a:pPr>
              <a:spcBef>
                <a:spcPts val="0"/>
              </a:spcBef>
              <a:spcAft>
                <a:spcPts val="1200"/>
              </a:spcAft>
              <a:buNone/>
            </a:pPr>
            <a:r>
              <a:rPr lang="cs-CZ" sz="4500" u="sng" dirty="0" smtClean="0"/>
              <a:t>Složky diagramu železo-uhlík:</a:t>
            </a:r>
            <a:r>
              <a:rPr lang="cs-CZ" sz="4500" dirty="0" smtClean="0"/>
              <a:t> </a:t>
            </a:r>
            <a:r>
              <a:rPr lang="cs-CZ" dirty="0" smtClean="0"/>
              <a:t>(tuhé roztoky,směsi, sloučeniny)</a:t>
            </a:r>
          </a:p>
          <a:p>
            <a:pPr>
              <a:spcBef>
                <a:spcPts val="1200"/>
              </a:spcBef>
              <a:buNone/>
            </a:pPr>
            <a:r>
              <a:rPr lang="cs-CZ" dirty="0" smtClean="0"/>
              <a:t> 1. Tuhé roztoky</a:t>
            </a:r>
          </a:p>
          <a:p>
            <a:pPr>
              <a:buFont typeface="Calibri" pitchFamily="34" charset="0"/>
              <a:buChar char="‐"/>
            </a:pPr>
            <a:r>
              <a:rPr lang="cs-CZ" b="1" dirty="0" smtClean="0"/>
              <a:t>ferit</a:t>
            </a:r>
            <a:r>
              <a:rPr lang="cs-CZ" dirty="0" smtClean="0"/>
              <a:t>: intersticiální </a:t>
            </a:r>
            <a:r>
              <a:rPr lang="cs-CZ" dirty="0" err="1" smtClean="0"/>
              <a:t>t.r</a:t>
            </a:r>
            <a:r>
              <a:rPr lang="cs-CZ" dirty="0" smtClean="0"/>
              <a:t>. uhlíku v železe </a:t>
            </a:r>
            <a:r>
              <a:rPr lang="el-GR" dirty="0" smtClean="0"/>
              <a:t>α</a:t>
            </a:r>
            <a:r>
              <a:rPr lang="cs-CZ" dirty="0" smtClean="0"/>
              <a:t>, má krychlovou prostorově centrovanou mřížku = kubickou </a:t>
            </a:r>
            <a:r>
              <a:rPr lang="cs-CZ" dirty="0" err="1" smtClean="0"/>
              <a:t>stereocentrickou</a:t>
            </a:r>
            <a:r>
              <a:rPr lang="cs-CZ" dirty="0" smtClean="0"/>
              <a:t> mřížku KSC</a:t>
            </a:r>
          </a:p>
          <a:p>
            <a:pPr>
              <a:buFont typeface="Calibri" pitchFamily="34" charset="0"/>
              <a:buChar char="‐"/>
            </a:pPr>
            <a:r>
              <a:rPr lang="cs-CZ" b="1" dirty="0" smtClean="0"/>
              <a:t>austenit</a:t>
            </a:r>
            <a:r>
              <a:rPr lang="cs-CZ" dirty="0" smtClean="0"/>
              <a:t>: intersticiální </a:t>
            </a:r>
            <a:r>
              <a:rPr lang="cs-CZ" dirty="0" err="1" smtClean="0"/>
              <a:t>t.r</a:t>
            </a:r>
            <a:r>
              <a:rPr lang="cs-CZ" dirty="0" smtClean="0"/>
              <a:t>. uhlíku v </a:t>
            </a:r>
            <a:r>
              <a:rPr lang="cs-CZ" dirty="0" err="1" smtClean="0"/>
              <a:t>Fe</a:t>
            </a:r>
            <a:r>
              <a:rPr lang="cs-CZ" dirty="0" smtClean="0"/>
              <a:t> </a:t>
            </a:r>
            <a:r>
              <a:rPr lang="el-GR" dirty="0" smtClean="0"/>
              <a:t>γ</a:t>
            </a:r>
            <a:r>
              <a:rPr lang="cs-CZ" dirty="0" smtClean="0"/>
              <a:t>, má krychlovou plošně centrovanou mřížku = kubickou </a:t>
            </a:r>
            <a:r>
              <a:rPr lang="cs-CZ" dirty="0" err="1" smtClean="0"/>
              <a:t>planicentrickou</a:t>
            </a:r>
            <a:r>
              <a:rPr lang="cs-CZ" dirty="0" smtClean="0"/>
              <a:t> mřížku KPC</a:t>
            </a:r>
          </a:p>
          <a:p>
            <a:pPr>
              <a:buFont typeface="Calibri" pitchFamily="34" charset="0"/>
              <a:buChar char="‐"/>
            </a:pPr>
            <a:r>
              <a:rPr lang="el-GR" dirty="0" smtClean="0"/>
              <a:t>δ</a:t>
            </a:r>
            <a:r>
              <a:rPr lang="cs-CZ" b="1" dirty="0" smtClean="0"/>
              <a:t> ferit</a:t>
            </a:r>
            <a:r>
              <a:rPr lang="cs-CZ" dirty="0" smtClean="0"/>
              <a:t>: intersticiální tuhý roztok v železe </a:t>
            </a:r>
            <a:r>
              <a:rPr lang="el-GR" dirty="0" smtClean="0"/>
              <a:t>δ</a:t>
            </a:r>
            <a:r>
              <a:rPr lang="cs-CZ" dirty="0" smtClean="0"/>
              <a:t>, má KSC mřížku s odlišným mřížkovým parametrem než ferit </a:t>
            </a:r>
            <a:r>
              <a:rPr lang="el-GR" dirty="0" smtClean="0"/>
              <a:t>α</a:t>
            </a:r>
            <a:endParaRPr lang="cs-CZ" dirty="0" smtClean="0"/>
          </a:p>
          <a:p>
            <a:pPr>
              <a:spcBef>
                <a:spcPts val="1200"/>
              </a:spcBef>
              <a:buNone/>
            </a:pPr>
            <a:r>
              <a:rPr lang="cs-CZ" dirty="0" smtClean="0"/>
              <a:t> 2. Chemické sloučeniny</a:t>
            </a:r>
          </a:p>
          <a:p>
            <a:pPr>
              <a:buFont typeface="Calibri" pitchFamily="34" charset="0"/>
              <a:buChar char="‐"/>
            </a:pPr>
            <a:r>
              <a:rPr lang="cs-CZ" b="1" dirty="0" smtClean="0"/>
              <a:t>cementit Fe</a:t>
            </a:r>
            <a:r>
              <a:rPr lang="cs-CZ" b="1" baseline="-25000" dirty="0" smtClean="0"/>
              <a:t>3</a:t>
            </a:r>
            <a:r>
              <a:rPr lang="cs-CZ" b="1" dirty="0" smtClean="0"/>
              <a:t>C </a:t>
            </a:r>
            <a:r>
              <a:rPr lang="cs-CZ" dirty="0" smtClean="0"/>
              <a:t>má kosočtverečnou  (</a:t>
            </a:r>
            <a:r>
              <a:rPr lang="cs-CZ" dirty="0" err="1" smtClean="0"/>
              <a:t>ortorombickou</a:t>
            </a:r>
            <a:r>
              <a:rPr lang="cs-CZ" dirty="0" smtClean="0"/>
              <a:t> ) krystalickou mřížku, je to tvrdá magnetická struktura. Podle způsobu vzniku rozlišujeme cementit na primární  - vyloučený z  taveniny, sekundární – vyloučený při ochlazování z austenitu a terciární – vyloučený při ochlazování z feritu a dále </a:t>
            </a:r>
            <a:r>
              <a:rPr lang="cs-CZ" dirty="0" err="1" smtClean="0"/>
              <a:t>perlitický</a:t>
            </a:r>
            <a:r>
              <a:rPr lang="cs-CZ" dirty="0" smtClean="0"/>
              <a:t> a </a:t>
            </a:r>
            <a:r>
              <a:rPr lang="cs-CZ" dirty="0" err="1" smtClean="0"/>
              <a:t>ledeburitický</a:t>
            </a:r>
            <a:r>
              <a:rPr lang="cs-CZ" dirty="0" smtClean="0"/>
              <a:t>.</a:t>
            </a:r>
          </a:p>
          <a:p>
            <a:pPr>
              <a:spcBef>
                <a:spcPts val="1200"/>
              </a:spcBef>
              <a:buNone/>
            </a:pPr>
            <a:r>
              <a:rPr lang="cs-CZ" dirty="0" smtClean="0"/>
              <a:t>3. Směsi </a:t>
            </a:r>
          </a:p>
          <a:p>
            <a:pPr>
              <a:buFont typeface="Calibri" pitchFamily="34" charset="0"/>
              <a:buChar char="‐"/>
            </a:pPr>
            <a:r>
              <a:rPr lang="cs-CZ" b="1" dirty="0" smtClean="0"/>
              <a:t>perlit: </a:t>
            </a:r>
            <a:r>
              <a:rPr lang="cs-CZ" dirty="0" err="1" smtClean="0"/>
              <a:t>eutektoidní</a:t>
            </a:r>
            <a:r>
              <a:rPr lang="cs-CZ" b="1" dirty="0" smtClean="0"/>
              <a:t> </a:t>
            </a:r>
            <a:r>
              <a:rPr lang="cs-CZ" dirty="0" smtClean="0"/>
              <a:t>směs feritu a cementitu;</a:t>
            </a:r>
          </a:p>
          <a:p>
            <a:pPr>
              <a:buFont typeface="Calibri" pitchFamily="34" charset="0"/>
              <a:buChar char="‐"/>
            </a:pPr>
            <a:r>
              <a:rPr lang="cs-CZ" b="1" dirty="0" err="1" smtClean="0"/>
              <a:t>ledeburit</a:t>
            </a:r>
            <a:r>
              <a:rPr lang="cs-CZ" b="1" dirty="0" smtClean="0"/>
              <a:t>: </a:t>
            </a:r>
            <a:r>
              <a:rPr lang="cs-CZ" dirty="0" smtClean="0"/>
              <a:t>eutektická směs austenitu a cementitu, resp. </a:t>
            </a:r>
            <a:r>
              <a:rPr lang="cs-CZ" dirty="0" err="1" smtClean="0"/>
              <a:t>perlitu</a:t>
            </a:r>
            <a:r>
              <a:rPr lang="cs-CZ" dirty="0" smtClean="0"/>
              <a:t> a cementitu</a:t>
            </a:r>
          </a:p>
          <a:p>
            <a:pPr>
              <a:spcBef>
                <a:spcPts val="1200"/>
              </a:spcBef>
              <a:buNone/>
            </a:pPr>
            <a:r>
              <a:rPr lang="cs-CZ" dirty="0" smtClean="0"/>
              <a:t>4. Grafit</a:t>
            </a: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32019" y="1071546"/>
            <a:ext cx="8626261" cy="45985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ovéPole 3"/>
          <p:cNvSpPr txBox="1"/>
          <p:nvPr/>
        </p:nvSpPr>
        <p:spPr>
          <a:xfrm>
            <a:off x="642910" y="571480"/>
            <a:ext cx="73581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u="sng" dirty="0" smtClean="0"/>
              <a:t>4. Rozdělení ocelí</a:t>
            </a:r>
            <a:endParaRPr lang="cs-CZ" sz="2400" u="sng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71472" y="142852"/>
            <a:ext cx="8072494" cy="65244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900" name="Obdélník 3"/>
          <p:cNvSpPr>
            <a:spLocks noChangeArrowheads="1"/>
          </p:cNvSpPr>
          <p:nvPr/>
        </p:nvSpPr>
        <p:spPr bwMode="auto">
          <a:xfrm>
            <a:off x="612789" y="214290"/>
            <a:ext cx="595947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400" u="sng" dirty="0"/>
              <a:t>Příklady symbolů pro tepelné zpracování</a:t>
            </a:r>
          </a:p>
        </p:txBody>
      </p:sp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642910" y="699227"/>
          <a:ext cx="8001057" cy="5947013"/>
        </p:xfrm>
        <a:graphic>
          <a:graphicData uri="http://schemas.openxmlformats.org/drawingml/2006/table">
            <a:tbl>
              <a:tblPr/>
              <a:tblGrid>
                <a:gridCol w="1714512"/>
                <a:gridCol w="4857784"/>
                <a:gridCol w="1428761"/>
              </a:tblGrid>
              <a:tr h="573750"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solidFill>
                            <a:schemeClr val="tx1"/>
                          </a:solidFill>
                        </a:rPr>
                        <a:t>Symbol </a:t>
                      </a:r>
                      <a:r>
                        <a:rPr lang="cs-CZ" sz="1800" baseline="30000" dirty="0" smtClean="0">
                          <a:solidFill>
                            <a:schemeClr val="tx1"/>
                          </a:solidFill>
                        </a:rPr>
                        <a:t>k)</a:t>
                      </a:r>
                      <a:endParaRPr lang="cs-CZ" sz="1800" baseline="30000" dirty="0">
                        <a:solidFill>
                          <a:schemeClr val="tx1"/>
                        </a:solidFill>
                      </a:endParaRPr>
                    </a:p>
                  </a:txBody>
                  <a:tcPr marL="40238" marR="40238" marT="20119" marB="2011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dirty="0">
                          <a:solidFill>
                            <a:schemeClr val="tx1"/>
                          </a:solidFill>
                        </a:rPr>
                        <a:t>Význam</a:t>
                      </a:r>
                    </a:p>
                  </a:txBody>
                  <a:tcPr marL="40238" marR="40238" marT="20119" marB="2011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solidFill>
                            <a:schemeClr val="tx1"/>
                          </a:solidFill>
                        </a:rPr>
                        <a:t>Odpovídající</a:t>
                      </a:r>
                    </a:p>
                    <a:p>
                      <a:r>
                        <a:rPr lang="cs-CZ" sz="1800" dirty="0" smtClean="0">
                          <a:solidFill>
                            <a:schemeClr val="tx1"/>
                          </a:solidFill>
                        </a:rPr>
                        <a:t>ČSN </a:t>
                      </a:r>
                      <a:r>
                        <a:rPr lang="cs-CZ" sz="1800" dirty="0">
                          <a:solidFill>
                            <a:schemeClr val="tx1"/>
                          </a:solidFill>
                        </a:rPr>
                        <a:t>42 0002</a:t>
                      </a:r>
                    </a:p>
                  </a:txBody>
                  <a:tcPr marL="40238" marR="40238" marT="20119" marB="2011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6146">
                <a:tc>
                  <a:txBody>
                    <a:bodyPr/>
                    <a:lstStyle/>
                    <a:p>
                      <a:r>
                        <a:rPr lang="cs-CZ" sz="1600" dirty="0">
                          <a:solidFill>
                            <a:schemeClr val="tx1"/>
                          </a:solidFill>
                        </a:rPr>
                        <a:t>+A</a:t>
                      </a:r>
                    </a:p>
                  </a:txBody>
                  <a:tcPr marL="40238" marR="40238" marT="20119" marB="2011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>
                          <a:solidFill>
                            <a:schemeClr val="tx1"/>
                          </a:solidFill>
                        </a:rPr>
                        <a:t>žíhaný na měkko</a:t>
                      </a:r>
                    </a:p>
                  </a:txBody>
                  <a:tcPr marL="40238" marR="40238" marT="20119" marB="2011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>
                          <a:solidFill>
                            <a:schemeClr val="tx1"/>
                          </a:solidFill>
                        </a:rPr>
                        <a:t>.3</a:t>
                      </a:r>
                    </a:p>
                  </a:txBody>
                  <a:tcPr marL="40238" marR="40238" marT="20119" marB="2011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286146">
                <a:tc>
                  <a:txBody>
                    <a:bodyPr/>
                    <a:lstStyle/>
                    <a:p>
                      <a:r>
                        <a:rPr lang="cs-CZ" sz="1600" dirty="0">
                          <a:solidFill>
                            <a:schemeClr val="tx1"/>
                          </a:solidFill>
                        </a:rPr>
                        <a:t>+AC</a:t>
                      </a:r>
                    </a:p>
                  </a:txBody>
                  <a:tcPr marL="40238" marR="40238" marT="20119" marB="2011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600">
                          <a:solidFill>
                            <a:schemeClr val="tx1"/>
                          </a:solidFill>
                        </a:rPr>
                        <a:t>žíhaný na globulární karbidy</a:t>
                      </a:r>
                    </a:p>
                  </a:txBody>
                  <a:tcPr marL="40238" marR="40238" marT="20119" marB="2011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>
                          <a:solidFill>
                            <a:schemeClr val="tx1"/>
                          </a:solidFill>
                        </a:rPr>
                        <a:t>.2</a:t>
                      </a:r>
                    </a:p>
                  </a:txBody>
                  <a:tcPr marL="40238" marR="40238" marT="20119" marB="2011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777375">
                <a:tc>
                  <a:txBody>
                    <a:bodyPr/>
                    <a:lstStyle/>
                    <a:p>
                      <a:r>
                        <a:rPr lang="cs-CZ" sz="1600" dirty="0">
                          <a:solidFill>
                            <a:schemeClr val="tx1"/>
                          </a:solidFill>
                        </a:rPr>
                        <a:t>+AR</a:t>
                      </a:r>
                    </a:p>
                  </a:txBody>
                  <a:tcPr marL="40238" marR="40238" marT="20119" marB="2011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>
                          <a:solidFill>
                            <a:schemeClr val="tx1"/>
                          </a:solidFill>
                        </a:rPr>
                        <a:t>válcovaný (bez zvláštních podmínek na válcování nebo tepelné zpracování)</a:t>
                      </a:r>
                    </a:p>
                  </a:txBody>
                  <a:tcPr marL="40238" marR="40238" marT="20119" marB="2011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>
                          <a:solidFill>
                            <a:schemeClr val="tx1"/>
                          </a:solidFill>
                        </a:rPr>
                        <a:t>.0</a:t>
                      </a:r>
                    </a:p>
                  </a:txBody>
                  <a:tcPr marL="40238" marR="40238" marT="20119" marB="2011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286146">
                <a:tc>
                  <a:txBody>
                    <a:bodyPr/>
                    <a:lstStyle/>
                    <a:p>
                      <a:r>
                        <a:rPr lang="cs-CZ" sz="1600" dirty="0">
                          <a:solidFill>
                            <a:schemeClr val="tx1"/>
                          </a:solidFill>
                        </a:rPr>
                        <a:t>+AT</a:t>
                      </a:r>
                    </a:p>
                  </a:txBody>
                  <a:tcPr marL="40238" marR="40238" marT="20119" marB="2011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>
                          <a:solidFill>
                            <a:schemeClr val="tx1"/>
                          </a:solidFill>
                        </a:rPr>
                        <a:t>rozpouštěcí žíhání</a:t>
                      </a:r>
                    </a:p>
                  </a:txBody>
                  <a:tcPr marL="40238" marR="40238" marT="20119" marB="2011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solidFill>
                            <a:schemeClr val="tx1"/>
                          </a:solidFill>
                        </a:rPr>
                        <a:t>.2</a:t>
                      </a:r>
                      <a:endParaRPr lang="cs-CZ" sz="1600" dirty="0">
                        <a:solidFill>
                          <a:schemeClr val="tx1"/>
                        </a:solidFill>
                      </a:endParaRPr>
                    </a:p>
                  </a:txBody>
                  <a:tcPr marL="40238" marR="40238" marT="20119" marB="2011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531760">
                <a:tc>
                  <a:txBody>
                    <a:bodyPr/>
                    <a:lstStyle/>
                    <a:p>
                      <a:r>
                        <a:rPr lang="cs-CZ" sz="1600" dirty="0">
                          <a:solidFill>
                            <a:schemeClr val="tx1"/>
                          </a:solidFill>
                        </a:rPr>
                        <a:t>+C</a:t>
                      </a:r>
                    </a:p>
                  </a:txBody>
                  <a:tcPr marL="40238" marR="40238" marT="20119" marB="2011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>
                          <a:solidFill>
                            <a:schemeClr val="tx1"/>
                          </a:solidFill>
                        </a:rPr>
                        <a:t>zpevněný zpracováním za studena</a:t>
                      </a:r>
                    </a:p>
                  </a:txBody>
                  <a:tcPr marL="40238" marR="40238" marT="20119" marB="2011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>
                          <a:solidFill>
                            <a:schemeClr val="tx1"/>
                          </a:solidFill>
                        </a:rPr>
                        <a:t>.x1 až 6</a:t>
                      </a:r>
                    </a:p>
                  </a:txBody>
                  <a:tcPr marL="40238" marR="40238" marT="20119" marB="2011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777375">
                <a:tc>
                  <a:txBody>
                    <a:bodyPr/>
                    <a:lstStyle/>
                    <a:p>
                      <a:r>
                        <a:rPr lang="cs-CZ" sz="1600" dirty="0">
                          <a:solidFill>
                            <a:schemeClr val="tx1"/>
                          </a:solidFill>
                        </a:rPr>
                        <a:t>+</a:t>
                      </a:r>
                      <a:r>
                        <a:rPr lang="cs-CZ" sz="1600" dirty="0" err="1">
                          <a:solidFill>
                            <a:schemeClr val="tx1"/>
                          </a:solidFill>
                        </a:rPr>
                        <a:t>Cxxx</a:t>
                      </a:r>
                      <a:endParaRPr lang="cs-CZ" sz="1600" dirty="0">
                        <a:solidFill>
                          <a:schemeClr val="tx1"/>
                        </a:solidFill>
                      </a:endParaRPr>
                    </a:p>
                  </a:txBody>
                  <a:tcPr marL="40238" marR="40238" marT="20119" marB="2011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pl-PL" sz="1600" dirty="0">
                          <a:solidFill>
                            <a:schemeClr val="tx1"/>
                          </a:solidFill>
                        </a:rPr>
                        <a:t>zpevněný zpracováním za studena na minimální pevnost </a:t>
                      </a:r>
                      <a:endParaRPr lang="pl-PL" sz="1600" dirty="0" smtClean="0">
                        <a:solidFill>
                          <a:schemeClr val="tx1"/>
                        </a:solidFill>
                      </a:endParaRPr>
                    </a:p>
                    <a:p>
                      <a:r>
                        <a:rPr lang="pl-PL" sz="1600" dirty="0" smtClean="0">
                          <a:solidFill>
                            <a:schemeClr val="tx1"/>
                          </a:solidFill>
                        </a:rPr>
                        <a:t>v tahu </a:t>
                      </a:r>
                      <a:r>
                        <a:rPr lang="pl-PL" sz="1600" dirty="0">
                          <a:solidFill>
                            <a:schemeClr val="tx1"/>
                          </a:solidFill>
                        </a:rPr>
                        <a:t>od xxx [MPa]</a:t>
                      </a:r>
                    </a:p>
                  </a:txBody>
                  <a:tcPr marL="40238" marR="40238" marT="20119" marB="2011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>
                          <a:solidFill>
                            <a:schemeClr val="tx1"/>
                          </a:solidFill>
                        </a:rPr>
                        <a:t>.x1 až 6</a:t>
                      </a:r>
                    </a:p>
                  </a:txBody>
                  <a:tcPr marL="40238" marR="40238" marT="20119" marB="2011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777375">
                <a:tc>
                  <a:txBody>
                    <a:bodyPr/>
                    <a:lstStyle/>
                    <a:p>
                      <a:r>
                        <a:rPr lang="cs-CZ" sz="1600">
                          <a:solidFill>
                            <a:schemeClr val="tx1"/>
                          </a:solidFill>
                        </a:rPr>
                        <a:t>+Cpxxx</a:t>
                      </a:r>
                    </a:p>
                  </a:txBody>
                  <a:tcPr marL="40238" marR="40238" marT="20119" marB="2011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pl-PL" sz="1600" dirty="0">
                          <a:solidFill>
                            <a:schemeClr val="tx1"/>
                          </a:solidFill>
                        </a:rPr>
                        <a:t>zpevněný zpracováním za studena na minimální tažnost 0,2 % od xxx [MPa]</a:t>
                      </a:r>
                    </a:p>
                  </a:txBody>
                  <a:tcPr marL="40238" marR="40238" marT="20119" marB="2011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>
                          <a:solidFill>
                            <a:schemeClr val="tx1"/>
                          </a:solidFill>
                        </a:rPr>
                        <a:t>-</a:t>
                      </a:r>
                    </a:p>
                  </a:txBody>
                  <a:tcPr marL="40238" marR="40238" marT="20119" marB="2011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286146">
                <a:tc>
                  <a:txBody>
                    <a:bodyPr/>
                    <a:lstStyle/>
                    <a:p>
                      <a:r>
                        <a:rPr lang="cs-CZ" sz="1600">
                          <a:solidFill>
                            <a:schemeClr val="tx1"/>
                          </a:solidFill>
                        </a:rPr>
                        <a:t>+CR</a:t>
                      </a:r>
                    </a:p>
                  </a:txBody>
                  <a:tcPr marL="40238" marR="40238" marT="20119" marB="2011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>
                          <a:solidFill>
                            <a:schemeClr val="tx1"/>
                          </a:solidFill>
                        </a:rPr>
                        <a:t>válcovaný za studena</a:t>
                      </a:r>
                    </a:p>
                  </a:txBody>
                  <a:tcPr marL="40238" marR="40238" marT="20119" marB="2011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>
                          <a:solidFill>
                            <a:schemeClr val="tx1"/>
                          </a:solidFill>
                        </a:rPr>
                        <a:t>.0</a:t>
                      </a:r>
                    </a:p>
                  </a:txBody>
                  <a:tcPr marL="40238" marR="40238" marT="20119" marB="2011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286146">
                <a:tc>
                  <a:txBody>
                    <a:bodyPr/>
                    <a:lstStyle/>
                    <a:p>
                      <a:r>
                        <a:rPr lang="cs-CZ" sz="1600">
                          <a:solidFill>
                            <a:schemeClr val="tx1"/>
                          </a:solidFill>
                        </a:rPr>
                        <a:t>+DC</a:t>
                      </a:r>
                    </a:p>
                  </a:txBody>
                  <a:tcPr marL="40238" marR="40238" marT="20119" marB="2011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>
                          <a:solidFill>
                            <a:schemeClr val="tx1"/>
                          </a:solidFill>
                        </a:rPr>
                        <a:t>dodávaný stav podle výrobce</a:t>
                      </a:r>
                    </a:p>
                  </a:txBody>
                  <a:tcPr marL="40238" marR="40238" marT="20119" marB="2011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>
                          <a:solidFill>
                            <a:schemeClr val="tx1"/>
                          </a:solidFill>
                        </a:rPr>
                        <a:t>-</a:t>
                      </a:r>
                    </a:p>
                  </a:txBody>
                  <a:tcPr marL="40238" marR="40238" marT="20119" marB="2011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531760">
                <a:tc>
                  <a:txBody>
                    <a:bodyPr/>
                    <a:lstStyle/>
                    <a:p>
                      <a:r>
                        <a:rPr lang="cs-CZ" sz="1600">
                          <a:solidFill>
                            <a:schemeClr val="tx1"/>
                          </a:solidFill>
                        </a:rPr>
                        <a:t>+FP</a:t>
                      </a:r>
                    </a:p>
                  </a:txBody>
                  <a:tcPr marL="40238" marR="40238" marT="20119" marB="2011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pt-BR" sz="1600" dirty="0">
                          <a:solidFill>
                            <a:schemeClr val="tx1"/>
                          </a:solidFill>
                        </a:rPr>
                        <a:t>zpracovaný žíháním na ferit-perlit a rozsah tvrdosti</a:t>
                      </a:r>
                    </a:p>
                  </a:txBody>
                  <a:tcPr marL="40238" marR="40238" marT="20119" marB="2011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>
                          <a:solidFill>
                            <a:schemeClr val="tx1"/>
                          </a:solidFill>
                        </a:rPr>
                        <a:t>.9</a:t>
                      </a:r>
                    </a:p>
                  </a:txBody>
                  <a:tcPr marL="40238" marR="40238" marT="20119" marB="2011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531760">
                <a:tc>
                  <a:txBody>
                    <a:bodyPr/>
                    <a:lstStyle/>
                    <a:p>
                      <a:r>
                        <a:rPr lang="cs-CZ" sz="1600" dirty="0">
                          <a:solidFill>
                            <a:schemeClr val="tx1"/>
                          </a:solidFill>
                        </a:rPr>
                        <a:t>+HC</a:t>
                      </a:r>
                    </a:p>
                  </a:txBody>
                  <a:tcPr marL="40238" marR="40238" marT="20119" marB="2011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>
                          <a:solidFill>
                            <a:schemeClr val="tx1"/>
                          </a:solidFill>
                        </a:rPr>
                        <a:t>válcovaný za tepla a zpevněný za studena</a:t>
                      </a:r>
                    </a:p>
                  </a:txBody>
                  <a:tcPr marL="40238" marR="40238" marT="20119" marB="2011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>
                          <a:solidFill>
                            <a:schemeClr val="tx1"/>
                          </a:solidFill>
                        </a:rPr>
                        <a:t>-</a:t>
                      </a:r>
                    </a:p>
                  </a:txBody>
                  <a:tcPr marL="40238" marR="40238" marT="20119" marB="2011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752974" y="561868"/>
          <a:ext cx="7819554" cy="6081842"/>
        </p:xfrm>
        <a:graphic>
          <a:graphicData uri="http://schemas.openxmlformats.org/drawingml/2006/table">
            <a:tbl>
              <a:tblPr/>
              <a:tblGrid>
                <a:gridCol w="1489964"/>
                <a:gridCol w="4939456"/>
                <a:gridCol w="1390134"/>
              </a:tblGrid>
              <a:tr h="107300"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solidFill>
                            <a:schemeClr val="tx1"/>
                          </a:solidFill>
                        </a:rPr>
                        <a:t>Symbol</a:t>
                      </a:r>
                      <a:r>
                        <a:rPr lang="cs-CZ" sz="1800" dirty="0">
                          <a:solidFill>
                            <a:schemeClr val="tx1"/>
                          </a:solidFill>
                        </a:rPr>
                        <a:t> </a:t>
                      </a:r>
                      <a:r>
                        <a:rPr lang="cs-CZ" sz="1800" baseline="30000" dirty="0">
                          <a:solidFill>
                            <a:schemeClr val="tx1"/>
                          </a:solidFill>
                        </a:rPr>
                        <a:t>k)</a:t>
                      </a:r>
                      <a:endParaRPr lang="cs-CZ" sz="1800" dirty="0">
                        <a:solidFill>
                          <a:schemeClr val="tx1"/>
                        </a:solidFill>
                      </a:endParaRPr>
                    </a:p>
                  </a:txBody>
                  <a:tcPr marL="40238" marR="40238" marT="20119" marB="2011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dirty="0">
                          <a:solidFill>
                            <a:schemeClr val="tx1"/>
                          </a:solidFill>
                        </a:rPr>
                        <a:t>Význam</a:t>
                      </a:r>
                    </a:p>
                  </a:txBody>
                  <a:tcPr marL="40238" marR="40238" marT="20119" marB="2011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dirty="0">
                          <a:solidFill>
                            <a:schemeClr val="tx1"/>
                          </a:solidFill>
                        </a:rPr>
                        <a:t>Odpovídající </a:t>
                      </a:r>
                      <a:endParaRPr lang="cs-CZ" sz="1800" dirty="0" smtClean="0">
                        <a:solidFill>
                          <a:schemeClr val="tx1"/>
                        </a:solidFill>
                      </a:endParaRPr>
                    </a:p>
                    <a:p>
                      <a:r>
                        <a:rPr lang="cs-CZ" sz="1800" dirty="0" smtClean="0">
                          <a:solidFill>
                            <a:schemeClr val="tx1"/>
                          </a:solidFill>
                        </a:rPr>
                        <a:t>ČSN </a:t>
                      </a:r>
                      <a:r>
                        <a:rPr lang="cs-CZ" sz="1800" dirty="0">
                          <a:solidFill>
                            <a:schemeClr val="tx1"/>
                          </a:solidFill>
                        </a:rPr>
                        <a:t>42 0002</a:t>
                      </a:r>
                    </a:p>
                  </a:txBody>
                  <a:tcPr marL="40238" marR="40238" marT="20119" marB="2011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07300">
                <a:tc>
                  <a:txBody>
                    <a:bodyPr/>
                    <a:lstStyle/>
                    <a:p>
                      <a:r>
                        <a:rPr lang="cs-CZ" sz="1600" dirty="0">
                          <a:solidFill>
                            <a:schemeClr val="tx1"/>
                          </a:solidFill>
                        </a:rPr>
                        <a:t>+I</a:t>
                      </a:r>
                    </a:p>
                  </a:txBody>
                  <a:tcPr marL="40238" marR="40238" marT="20119" marB="2011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>
                          <a:solidFill>
                            <a:schemeClr val="tx1"/>
                          </a:solidFill>
                        </a:rPr>
                        <a:t>isotermicky zpracovaný</a:t>
                      </a:r>
                    </a:p>
                  </a:txBody>
                  <a:tcPr marL="40238" marR="40238" marT="20119" marB="2011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>
                          <a:solidFill>
                            <a:schemeClr val="tx1"/>
                          </a:solidFill>
                        </a:rPr>
                        <a:t>.</a:t>
                      </a:r>
                      <a:r>
                        <a:rPr lang="cs-CZ" sz="1600" dirty="0" smtClean="0">
                          <a:solidFill>
                            <a:schemeClr val="tx1"/>
                          </a:solidFill>
                        </a:rPr>
                        <a:t>9</a:t>
                      </a:r>
                    </a:p>
                  </a:txBody>
                  <a:tcPr marL="40238" marR="40238" marT="20119" marB="2011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174363">
                <a:tc>
                  <a:txBody>
                    <a:bodyPr/>
                    <a:lstStyle/>
                    <a:p>
                      <a:r>
                        <a:rPr lang="cs-CZ" sz="1600" dirty="0">
                          <a:solidFill>
                            <a:schemeClr val="tx1"/>
                          </a:solidFill>
                        </a:rPr>
                        <a:t>+LC</a:t>
                      </a:r>
                    </a:p>
                  </a:txBody>
                  <a:tcPr marL="40238" marR="40238" marT="20119" marB="2011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>
                          <a:solidFill>
                            <a:schemeClr val="tx1"/>
                          </a:solidFill>
                        </a:rPr>
                        <a:t>lehce přetažený za studena případně lehce převálcovaný</a:t>
                      </a:r>
                    </a:p>
                  </a:txBody>
                  <a:tcPr marL="40238" marR="40238" marT="20119" marB="2011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>
                          <a:solidFill>
                            <a:schemeClr val="tx1"/>
                          </a:solidFill>
                        </a:rPr>
                        <a:t>.21, .31</a:t>
                      </a:r>
                    </a:p>
                  </a:txBody>
                  <a:tcPr marL="40238" marR="40238" marT="20119" marB="2011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107300">
                <a:tc>
                  <a:txBody>
                    <a:bodyPr/>
                    <a:lstStyle/>
                    <a:p>
                      <a:r>
                        <a:rPr lang="cs-CZ" sz="1600" dirty="0">
                          <a:solidFill>
                            <a:schemeClr val="tx1"/>
                          </a:solidFill>
                        </a:rPr>
                        <a:t>+M</a:t>
                      </a:r>
                    </a:p>
                  </a:txBody>
                  <a:tcPr marL="40238" marR="40238" marT="20119" marB="2011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>
                          <a:solidFill>
                            <a:schemeClr val="tx1"/>
                          </a:solidFill>
                        </a:rPr>
                        <a:t>termomechanicky tvářený</a:t>
                      </a:r>
                    </a:p>
                  </a:txBody>
                  <a:tcPr marL="40238" marR="40238" marT="20119" marB="2011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>
                          <a:solidFill>
                            <a:schemeClr val="tx1"/>
                          </a:solidFill>
                        </a:rPr>
                        <a:t>.9</a:t>
                      </a:r>
                    </a:p>
                  </a:txBody>
                  <a:tcPr marL="40238" marR="40238" marT="20119" marB="2011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174363">
                <a:tc>
                  <a:txBody>
                    <a:bodyPr/>
                    <a:lstStyle/>
                    <a:p>
                      <a:r>
                        <a:rPr lang="cs-CZ" sz="1600" dirty="0">
                          <a:solidFill>
                            <a:schemeClr val="tx1"/>
                          </a:solidFill>
                        </a:rPr>
                        <a:t>+N</a:t>
                      </a:r>
                    </a:p>
                  </a:txBody>
                  <a:tcPr marL="40238" marR="40238" marT="20119" marB="2011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>
                          <a:solidFill>
                            <a:schemeClr val="tx1"/>
                          </a:solidFill>
                        </a:rPr>
                        <a:t>normalizačně žíhaný nebo normalizačně válcovaný</a:t>
                      </a:r>
                    </a:p>
                  </a:txBody>
                  <a:tcPr marL="40238" marR="40238" marT="20119" marB="2011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>
                          <a:solidFill>
                            <a:schemeClr val="tx1"/>
                          </a:solidFill>
                        </a:rPr>
                        <a:t>.1</a:t>
                      </a:r>
                    </a:p>
                  </a:txBody>
                  <a:tcPr marL="40238" marR="40238" marT="20119" marB="2011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107300">
                <a:tc>
                  <a:txBody>
                    <a:bodyPr/>
                    <a:lstStyle/>
                    <a:p>
                      <a:r>
                        <a:rPr lang="cs-CZ" sz="1600">
                          <a:solidFill>
                            <a:schemeClr val="tx1"/>
                          </a:solidFill>
                        </a:rPr>
                        <a:t>+NT</a:t>
                      </a:r>
                    </a:p>
                  </a:txBody>
                  <a:tcPr marL="40238" marR="40238" marT="20119" marB="2011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>
                          <a:solidFill>
                            <a:schemeClr val="tx1"/>
                          </a:solidFill>
                        </a:rPr>
                        <a:t>normalizačně žíhaný a popouštěný</a:t>
                      </a:r>
                    </a:p>
                  </a:txBody>
                  <a:tcPr marL="40238" marR="40238" marT="20119" marB="2011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>
                          <a:solidFill>
                            <a:schemeClr val="tx1"/>
                          </a:solidFill>
                        </a:rPr>
                        <a:t>.5</a:t>
                      </a:r>
                    </a:p>
                  </a:txBody>
                  <a:tcPr marL="40238" marR="40238" marT="20119" marB="2011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107300">
                <a:tc>
                  <a:txBody>
                    <a:bodyPr/>
                    <a:lstStyle/>
                    <a:p>
                      <a:r>
                        <a:rPr lang="cs-CZ" sz="1600">
                          <a:solidFill>
                            <a:schemeClr val="tx1"/>
                          </a:solidFill>
                        </a:rPr>
                        <a:t>+P</a:t>
                      </a:r>
                    </a:p>
                  </a:txBody>
                  <a:tcPr marL="40238" marR="40238" marT="20119" marB="2011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>
                          <a:solidFill>
                            <a:schemeClr val="tx1"/>
                          </a:solidFill>
                        </a:rPr>
                        <a:t>precipitačně vytvrzený</a:t>
                      </a:r>
                    </a:p>
                  </a:txBody>
                  <a:tcPr marL="40238" marR="40238" marT="20119" marB="2011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>
                          <a:solidFill>
                            <a:schemeClr val="tx1"/>
                          </a:solidFill>
                        </a:rPr>
                        <a:t>.9</a:t>
                      </a:r>
                    </a:p>
                  </a:txBody>
                  <a:tcPr marL="40238" marR="40238" marT="20119" marB="2011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107300">
                <a:tc>
                  <a:txBody>
                    <a:bodyPr/>
                    <a:lstStyle/>
                    <a:p>
                      <a:r>
                        <a:rPr lang="cs-CZ" sz="1600">
                          <a:solidFill>
                            <a:schemeClr val="tx1"/>
                          </a:solidFill>
                        </a:rPr>
                        <a:t>+Q</a:t>
                      </a:r>
                    </a:p>
                  </a:txBody>
                  <a:tcPr marL="40238" marR="40238" marT="20119" marB="2011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>
                          <a:solidFill>
                            <a:schemeClr val="tx1"/>
                          </a:solidFill>
                        </a:rPr>
                        <a:t>kalený</a:t>
                      </a:r>
                    </a:p>
                  </a:txBody>
                  <a:tcPr marL="40238" marR="40238" marT="20119" marB="2011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>
                          <a:solidFill>
                            <a:schemeClr val="tx1"/>
                          </a:solidFill>
                        </a:rPr>
                        <a:t>.4</a:t>
                      </a:r>
                    </a:p>
                  </a:txBody>
                  <a:tcPr marL="40238" marR="40238" marT="20119" marB="2011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107300">
                <a:tc>
                  <a:txBody>
                    <a:bodyPr/>
                    <a:lstStyle/>
                    <a:p>
                      <a:r>
                        <a:rPr lang="cs-CZ" sz="1600">
                          <a:solidFill>
                            <a:schemeClr val="tx1"/>
                          </a:solidFill>
                        </a:rPr>
                        <a:t>+QA</a:t>
                      </a:r>
                    </a:p>
                  </a:txBody>
                  <a:tcPr marL="40238" marR="40238" marT="20119" marB="2011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>
                          <a:solidFill>
                            <a:schemeClr val="tx1"/>
                          </a:solidFill>
                        </a:rPr>
                        <a:t>kalený na vzduchu</a:t>
                      </a:r>
                    </a:p>
                  </a:txBody>
                  <a:tcPr marL="40238" marR="40238" marT="20119" marB="2011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>
                          <a:solidFill>
                            <a:schemeClr val="tx1"/>
                          </a:solidFill>
                        </a:rPr>
                        <a:t>.4</a:t>
                      </a:r>
                    </a:p>
                  </a:txBody>
                  <a:tcPr marL="40238" marR="40238" marT="20119" marB="2011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107300">
                <a:tc>
                  <a:txBody>
                    <a:bodyPr/>
                    <a:lstStyle/>
                    <a:p>
                      <a:r>
                        <a:rPr lang="cs-CZ" sz="1600">
                          <a:solidFill>
                            <a:schemeClr val="tx1"/>
                          </a:solidFill>
                        </a:rPr>
                        <a:t>+QO</a:t>
                      </a:r>
                    </a:p>
                  </a:txBody>
                  <a:tcPr marL="40238" marR="40238" marT="20119" marB="2011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>
                          <a:solidFill>
                            <a:schemeClr val="tx1"/>
                          </a:solidFill>
                        </a:rPr>
                        <a:t>kalený do oleje</a:t>
                      </a:r>
                    </a:p>
                  </a:txBody>
                  <a:tcPr marL="40238" marR="40238" marT="20119" marB="2011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>
                          <a:solidFill>
                            <a:schemeClr val="tx1"/>
                          </a:solidFill>
                        </a:rPr>
                        <a:t>.4</a:t>
                      </a:r>
                    </a:p>
                  </a:txBody>
                  <a:tcPr marL="40238" marR="40238" marT="20119" marB="2011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107300">
                <a:tc>
                  <a:txBody>
                    <a:bodyPr/>
                    <a:lstStyle/>
                    <a:p>
                      <a:r>
                        <a:rPr lang="cs-CZ" sz="1600">
                          <a:solidFill>
                            <a:schemeClr val="tx1"/>
                          </a:solidFill>
                        </a:rPr>
                        <a:t>+QT</a:t>
                      </a:r>
                    </a:p>
                  </a:txBody>
                  <a:tcPr marL="40238" marR="40238" marT="20119" marB="2011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>
                          <a:solidFill>
                            <a:schemeClr val="tx1"/>
                          </a:solidFill>
                        </a:rPr>
                        <a:t>zušlechtěný</a:t>
                      </a:r>
                    </a:p>
                  </a:txBody>
                  <a:tcPr marL="40238" marR="40238" marT="20119" marB="2011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>
                          <a:solidFill>
                            <a:schemeClr val="tx1"/>
                          </a:solidFill>
                        </a:rPr>
                        <a:t>.6</a:t>
                      </a:r>
                    </a:p>
                  </a:txBody>
                  <a:tcPr marL="40238" marR="40238" marT="20119" marB="2011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107300">
                <a:tc>
                  <a:txBody>
                    <a:bodyPr/>
                    <a:lstStyle/>
                    <a:p>
                      <a:r>
                        <a:rPr lang="cs-CZ" sz="1600">
                          <a:solidFill>
                            <a:schemeClr val="tx1"/>
                          </a:solidFill>
                        </a:rPr>
                        <a:t>+QW</a:t>
                      </a:r>
                    </a:p>
                  </a:txBody>
                  <a:tcPr marL="40238" marR="40238" marT="20119" marB="2011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>
                          <a:solidFill>
                            <a:schemeClr val="tx1"/>
                          </a:solidFill>
                        </a:rPr>
                        <a:t>kalený do vody</a:t>
                      </a:r>
                    </a:p>
                  </a:txBody>
                  <a:tcPr marL="40238" marR="40238" marT="20119" marB="2011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>
                          <a:solidFill>
                            <a:schemeClr val="tx1"/>
                          </a:solidFill>
                        </a:rPr>
                        <a:t>.4</a:t>
                      </a:r>
                    </a:p>
                  </a:txBody>
                  <a:tcPr marL="40238" marR="40238" marT="20119" marB="2011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107300">
                <a:tc>
                  <a:txBody>
                    <a:bodyPr/>
                    <a:lstStyle/>
                    <a:p>
                      <a:r>
                        <a:rPr lang="cs-CZ" sz="1600">
                          <a:solidFill>
                            <a:schemeClr val="tx1"/>
                          </a:solidFill>
                        </a:rPr>
                        <a:t>+RA</a:t>
                      </a:r>
                    </a:p>
                  </a:txBody>
                  <a:tcPr marL="40238" marR="40238" marT="20119" marB="2011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600">
                          <a:solidFill>
                            <a:schemeClr val="tx1"/>
                          </a:solidFill>
                        </a:rPr>
                        <a:t>rekrystalizačně žíhaný</a:t>
                      </a:r>
                    </a:p>
                  </a:txBody>
                  <a:tcPr marL="40238" marR="40238" marT="20119" marB="2011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>
                          <a:solidFill>
                            <a:schemeClr val="tx1"/>
                          </a:solidFill>
                        </a:rPr>
                        <a:t>.2</a:t>
                      </a:r>
                    </a:p>
                  </a:txBody>
                  <a:tcPr marL="40238" marR="40238" marT="20119" marB="2011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174363">
                <a:tc>
                  <a:txBody>
                    <a:bodyPr/>
                    <a:lstStyle/>
                    <a:p>
                      <a:r>
                        <a:rPr lang="cs-CZ" sz="1600">
                          <a:solidFill>
                            <a:schemeClr val="tx1"/>
                          </a:solidFill>
                        </a:rPr>
                        <a:t>+S</a:t>
                      </a:r>
                    </a:p>
                  </a:txBody>
                  <a:tcPr marL="40238" marR="40238" marT="20119" marB="2011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pl-PL" sz="1600" dirty="0">
                          <a:solidFill>
                            <a:schemeClr val="tx1"/>
                          </a:solidFill>
                        </a:rPr>
                        <a:t>zpracovaný na střihatelnost za studena</a:t>
                      </a:r>
                    </a:p>
                  </a:txBody>
                  <a:tcPr marL="40238" marR="40238" marT="20119" marB="2011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>
                          <a:solidFill>
                            <a:schemeClr val="tx1"/>
                          </a:solidFill>
                        </a:rPr>
                        <a:t>-</a:t>
                      </a:r>
                    </a:p>
                  </a:txBody>
                  <a:tcPr marL="40238" marR="40238" marT="20119" marB="2011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107300">
                <a:tc>
                  <a:txBody>
                    <a:bodyPr/>
                    <a:lstStyle/>
                    <a:p>
                      <a:r>
                        <a:rPr lang="cs-CZ" sz="1600">
                          <a:solidFill>
                            <a:schemeClr val="tx1"/>
                          </a:solidFill>
                        </a:rPr>
                        <a:t>+SR</a:t>
                      </a:r>
                    </a:p>
                  </a:txBody>
                  <a:tcPr marL="40238" marR="40238" marT="20119" marB="2011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>
                          <a:solidFill>
                            <a:schemeClr val="tx1"/>
                          </a:solidFill>
                        </a:rPr>
                        <a:t>žíhaný na snížení pnutí</a:t>
                      </a:r>
                    </a:p>
                  </a:txBody>
                  <a:tcPr marL="40238" marR="40238" marT="20119" marB="2011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>
                          <a:solidFill>
                            <a:schemeClr val="tx1"/>
                          </a:solidFill>
                        </a:rPr>
                        <a:t>-</a:t>
                      </a:r>
                    </a:p>
                  </a:txBody>
                  <a:tcPr marL="40238" marR="40238" marT="20119" marB="2011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107300">
                <a:tc>
                  <a:txBody>
                    <a:bodyPr/>
                    <a:lstStyle/>
                    <a:p>
                      <a:r>
                        <a:rPr lang="cs-CZ" sz="1600">
                          <a:solidFill>
                            <a:schemeClr val="tx1"/>
                          </a:solidFill>
                        </a:rPr>
                        <a:t>+T</a:t>
                      </a:r>
                    </a:p>
                  </a:txBody>
                  <a:tcPr marL="40238" marR="40238" marT="20119" marB="2011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>
                          <a:solidFill>
                            <a:schemeClr val="tx1"/>
                          </a:solidFill>
                        </a:rPr>
                        <a:t>popouštěný</a:t>
                      </a:r>
                    </a:p>
                  </a:txBody>
                  <a:tcPr marL="40238" marR="40238" marT="20119" marB="2011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>
                          <a:solidFill>
                            <a:schemeClr val="tx1"/>
                          </a:solidFill>
                        </a:rPr>
                        <a:t>-</a:t>
                      </a:r>
                    </a:p>
                  </a:txBody>
                  <a:tcPr marL="40238" marR="40238" marT="20119" marB="2011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107300">
                <a:tc>
                  <a:txBody>
                    <a:bodyPr/>
                    <a:lstStyle/>
                    <a:p>
                      <a:r>
                        <a:rPr lang="cs-CZ" sz="1600">
                          <a:solidFill>
                            <a:schemeClr val="tx1"/>
                          </a:solidFill>
                        </a:rPr>
                        <a:t>+TH</a:t>
                      </a:r>
                    </a:p>
                  </a:txBody>
                  <a:tcPr marL="40238" marR="40238" marT="20119" marB="2011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>
                          <a:solidFill>
                            <a:schemeClr val="tx1"/>
                          </a:solidFill>
                        </a:rPr>
                        <a:t>zpracovaný na rozsah tvrdosti</a:t>
                      </a:r>
                    </a:p>
                  </a:txBody>
                  <a:tcPr marL="40238" marR="40238" marT="20119" marB="2011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>
                          <a:solidFill>
                            <a:schemeClr val="tx1"/>
                          </a:solidFill>
                        </a:rPr>
                        <a:t>-</a:t>
                      </a:r>
                    </a:p>
                  </a:txBody>
                  <a:tcPr marL="40238" marR="40238" marT="20119" marB="2011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107300">
                <a:tc>
                  <a:txBody>
                    <a:bodyPr/>
                    <a:lstStyle/>
                    <a:p>
                      <a:r>
                        <a:rPr lang="cs-CZ" sz="1600">
                          <a:solidFill>
                            <a:schemeClr val="tx1"/>
                          </a:solidFill>
                        </a:rPr>
                        <a:t>+U</a:t>
                      </a:r>
                    </a:p>
                  </a:txBody>
                  <a:tcPr marL="40238" marR="40238" marT="20119" marB="2011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>
                          <a:solidFill>
                            <a:schemeClr val="tx1"/>
                          </a:solidFill>
                        </a:rPr>
                        <a:t>nezpracovaný</a:t>
                      </a:r>
                    </a:p>
                  </a:txBody>
                  <a:tcPr marL="40238" marR="40238" marT="20119" marB="2011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>
                          <a:solidFill>
                            <a:schemeClr val="tx1"/>
                          </a:solidFill>
                        </a:rPr>
                        <a:t>.6</a:t>
                      </a:r>
                    </a:p>
                  </a:txBody>
                  <a:tcPr marL="40238" marR="40238" marT="20119" marB="2011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107300">
                <a:tc>
                  <a:txBody>
                    <a:bodyPr/>
                    <a:lstStyle/>
                    <a:p>
                      <a:r>
                        <a:rPr lang="cs-CZ" sz="1600">
                          <a:solidFill>
                            <a:schemeClr val="tx1"/>
                          </a:solidFill>
                        </a:rPr>
                        <a:t>+WW</a:t>
                      </a:r>
                    </a:p>
                  </a:txBody>
                  <a:tcPr marL="40238" marR="40238" marT="20119" marB="2011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>
                          <a:solidFill>
                            <a:schemeClr val="tx1"/>
                          </a:solidFill>
                        </a:rPr>
                        <a:t>zpevněný zpracováním za tepla</a:t>
                      </a:r>
                    </a:p>
                  </a:txBody>
                  <a:tcPr marL="40238" marR="40238" marT="20119" marB="2011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>
                          <a:solidFill>
                            <a:schemeClr val="tx1"/>
                          </a:solidFill>
                        </a:rPr>
                        <a:t>-</a:t>
                      </a:r>
                    </a:p>
                  </a:txBody>
                  <a:tcPr marL="40238" marR="40238" marT="20119" marB="2011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379560">
                <a:tc gridSpan="3">
                  <a:txBody>
                    <a:bodyPr/>
                    <a:lstStyle/>
                    <a:p>
                      <a:r>
                        <a:rPr lang="cs-CZ" sz="1400" baseline="30000" dirty="0">
                          <a:solidFill>
                            <a:schemeClr val="tx1"/>
                          </a:solidFill>
                        </a:rPr>
                        <a:t>k)</a:t>
                      </a:r>
                      <a:r>
                        <a:rPr lang="cs-CZ" sz="1400" dirty="0">
                          <a:solidFill>
                            <a:schemeClr val="tx1"/>
                          </a:solidFill>
                        </a:rPr>
                        <a:t> Tyto symboly jsou od předchozích odděleny znaménkem (</a:t>
                      </a:r>
                      <a:r>
                        <a:rPr lang="cs-CZ" sz="1400" b="1" dirty="0">
                          <a:solidFill>
                            <a:schemeClr val="tx1"/>
                          </a:solidFill>
                        </a:rPr>
                        <a:t>+</a:t>
                      </a:r>
                      <a:r>
                        <a:rPr lang="cs-CZ" sz="1400" dirty="0">
                          <a:solidFill>
                            <a:schemeClr val="tx1"/>
                          </a:solidFill>
                        </a:rPr>
                        <a:t>).</a:t>
                      </a:r>
                    </a:p>
                  </a:txBody>
                  <a:tcPr marL="40238" marR="40238" marT="20119" marB="2011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81983" name="Obdélník 4"/>
          <p:cNvSpPr>
            <a:spLocks noChangeArrowheads="1"/>
          </p:cNvSpPr>
          <p:nvPr/>
        </p:nvSpPr>
        <p:spPr bwMode="auto">
          <a:xfrm>
            <a:off x="285752" y="109815"/>
            <a:ext cx="850109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cs-CZ" sz="2400" u="sng" dirty="0" smtClean="0"/>
              <a:t>Příklady </a:t>
            </a:r>
            <a:r>
              <a:rPr lang="cs-CZ" sz="2400" u="sng" dirty="0"/>
              <a:t>symbolů pro tepelné zpracování – </a:t>
            </a:r>
            <a:r>
              <a:rPr lang="cs-CZ" sz="2400" u="sng" dirty="0" smtClean="0"/>
              <a:t>pokračování</a:t>
            </a:r>
            <a:endParaRPr lang="cs-CZ" sz="2400" u="sng" dirty="0"/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8662" y="142852"/>
            <a:ext cx="7228194" cy="64907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ChangeArrowheads="1"/>
          </p:cNvSpPr>
          <p:nvPr/>
        </p:nvSpPr>
        <p:spPr bwMode="auto">
          <a:xfrm>
            <a:off x="214283" y="189723"/>
            <a:ext cx="8572560" cy="27392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eaLnBrk="1" hangingPunct="1"/>
            <a:r>
              <a:rPr lang="cs-CZ" sz="2800" u="sng" dirty="0"/>
              <a:t>Oceli třídy 11</a:t>
            </a:r>
          </a:p>
          <a:p>
            <a:pPr algn="ctr" eaLnBrk="1" hangingPunct="1"/>
            <a:endParaRPr lang="cs-CZ" dirty="0"/>
          </a:p>
          <a:p>
            <a:pPr eaLnBrk="1" hangingPunct="1"/>
            <a:r>
              <a:rPr lang="cs-CZ" dirty="0"/>
              <a:t>U těchto ocelí je zaručen určitý obsah fosforu a síry (kromě ocelí automatových).  Tyto oceli se vyrábí s obsahem uhlíku do 0,65% a jsou v jakostech vhodných pro tváření. Jejich vlastnosti jsou odstupňovány v závislosti na obsahu uhlíku od nejmenší pevnosti v normalizačně žíhaném stavu 340 </a:t>
            </a:r>
            <a:r>
              <a:rPr lang="cs-CZ" dirty="0" err="1"/>
              <a:t>MPa</a:t>
            </a:r>
            <a:r>
              <a:rPr lang="cs-CZ" dirty="0"/>
              <a:t> (</a:t>
            </a:r>
            <a:r>
              <a:rPr lang="cs-CZ" i="1" dirty="0"/>
              <a:t>11 340</a:t>
            </a:r>
            <a:r>
              <a:rPr lang="cs-CZ" dirty="0"/>
              <a:t> – obsah 0,1%C) do 900 </a:t>
            </a:r>
            <a:r>
              <a:rPr lang="cs-CZ" dirty="0" err="1"/>
              <a:t>MPa</a:t>
            </a:r>
            <a:r>
              <a:rPr lang="cs-CZ" dirty="0"/>
              <a:t> (</a:t>
            </a:r>
            <a:r>
              <a:rPr lang="cs-CZ" i="1" dirty="0"/>
              <a:t>11 901</a:t>
            </a:r>
            <a:r>
              <a:rPr lang="cs-CZ" dirty="0"/>
              <a:t>)</a:t>
            </a:r>
          </a:p>
          <a:p>
            <a:pPr eaLnBrk="1" hangingPunct="1"/>
            <a:endParaRPr lang="cs-CZ" dirty="0"/>
          </a:p>
          <a:p>
            <a:pPr eaLnBrk="1" hangingPunct="1"/>
            <a:r>
              <a:rPr lang="cs-CZ" dirty="0"/>
              <a:t>Ocel </a:t>
            </a:r>
            <a:r>
              <a:rPr lang="cs-CZ" i="1" dirty="0"/>
              <a:t>11 340</a:t>
            </a:r>
            <a:r>
              <a:rPr lang="cs-CZ" dirty="0"/>
              <a:t> je dobře svařitelná, tvárná za tepla i za studena. Dodává se jako hlubokotažné plechy. Tuto ocel lze cementovat.</a:t>
            </a:r>
          </a:p>
        </p:txBody>
      </p:sp>
      <p:sp>
        <p:nvSpPr>
          <p:cNvPr id="33795" name="Rectangle 3"/>
          <p:cNvSpPr>
            <a:spLocks noChangeArrowheads="1"/>
          </p:cNvSpPr>
          <p:nvPr/>
        </p:nvSpPr>
        <p:spPr bwMode="auto">
          <a:xfrm>
            <a:off x="214282" y="2857496"/>
            <a:ext cx="8642381" cy="3416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eaLnBrk="1" hangingPunct="1"/>
            <a:r>
              <a:rPr lang="cs-CZ" dirty="0"/>
              <a:t>Od hranice 0,3%C je možno oceli zušlechťovat, přičemž dosahovaná pevnost s obsahem uhlíku stoupá. Nejběžnějšími ocelemi pro strojní součásti jsou ze zušlechtitelných ocelí třídy 11 právě oceli s 0,3%C a min. pevností v normalizačně žíhaném stavu 500 </a:t>
            </a:r>
            <a:r>
              <a:rPr lang="cs-CZ" dirty="0" err="1"/>
              <a:t>MPa</a:t>
            </a:r>
            <a:r>
              <a:rPr lang="cs-CZ" dirty="0"/>
              <a:t> (</a:t>
            </a:r>
            <a:r>
              <a:rPr lang="cs-CZ" i="1" dirty="0"/>
              <a:t>11 500</a:t>
            </a:r>
            <a:r>
              <a:rPr lang="cs-CZ" dirty="0"/>
              <a:t>). Zušlechťují se nejvýše  na pevnost okolo 700 </a:t>
            </a:r>
            <a:r>
              <a:rPr lang="cs-CZ" dirty="0" err="1"/>
              <a:t>MPa</a:t>
            </a:r>
            <a:r>
              <a:rPr lang="cs-CZ" dirty="0"/>
              <a:t>. Užívají se na svorníky, ozubená kola, hřídele. Oceli </a:t>
            </a:r>
            <a:r>
              <a:rPr lang="cs-CZ" i="1" dirty="0"/>
              <a:t>11 600, 11 700, 11 800</a:t>
            </a:r>
            <a:r>
              <a:rPr lang="cs-CZ" dirty="0"/>
              <a:t> se používají na části vystavené značným měrným tlakům a opotřebení (klíny, vodící hřídele, vřetena lisů). </a:t>
            </a:r>
          </a:p>
          <a:p>
            <a:pPr eaLnBrk="1" hangingPunct="1"/>
            <a:r>
              <a:rPr lang="cs-CZ" dirty="0"/>
              <a:t>Oceli </a:t>
            </a:r>
            <a:r>
              <a:rPr lang="cs-CZ" i="1" dirty="0"/>
              <a:t>11 378, 11 483, 11 523</a:t>
            </a:r>
            <a:r>
              <a:rPr lang="cs-CZ" dirty="0"/>
              <a:t> a </a:t>
            </a:r>
            <a:r>
              <a:rPr lang="cs-CZ" i="1" dirty="0"/>
              <a:t>11 583</a:t>
            </a:r>
            <a:r>
              <a:rPr lang="cs-CZ" dirty="0"/>
              <a:t> jsou označeny jako oceli jemnozrnné. Mají zvýšenou mez kluzu. </a:t>
            </a:r>
          </a:p>
          <a:p>
            <a:pPr eaLnBrk="1" hangingPunct="1"/>
            <a:r>
              <a:rPr lang="cs-CZ" dirty="0"/>
              <a:t>Zvláštní oceli jsou tzv. automatové (</a:t>
            </a:r>
            <a:r>
              <a:rPr lang="cs-CZ" i="1" dirty="0"/>
              <a:t>11 109, 11 110, 11 120, 11 121, 11 140</a:t>
            </a:r>
            <a:r>
              <a:rPr lang="cs-CZ" dirty="0"/>
              <a:t>), které obsahují až 0,2 %S. Síra je vázána zvýšeným obsahem manganu (kolem 1%) na </a:t>
            </a:r>
            <a:r>
              <a:rPr lang="cs-CZ" dirty="0" err="1"/>
              <a:t>MnS</a:t>
            </a:r>
            <a:r>
              <a:rPr lang="cs-CZ" dirty="0"/>
              <a:t>. Tyto oceli dosahují dobré obrobitelnosti  s kvalitním povrchem při velké řezné rychlosti a snadné lámavosti třísky. </a:t>
            </a: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4"/>
            <a:ext cx="6416375" cy="41434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19" name="Picture 3" descr="vybrus2S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24525" y="0"/>
            <a:ext cx="3419475" cy="3148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20" name="Picture 4" descr="vybrus1S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24525" y="3284538"/>
            <a:ext cx="3419475" cy="314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821" name="Oval 5"/>
          <p:cNvSpPr>
            <a:spLocks noChangeArrowheads="1"/>
          </p:cNvSpPr>
          <p:nvPr/>
        </p:nvSpPr>
        <p:spPr bwMode="auto">
          <a:xfrm>
            <a:off x="6804025" y="4868863"/>
            <a:ext cx="863600" cy="936625"/>
          </a:xfrm>
          <a:prstGeom prst="ellipse">
            <a:avLst/>
          </a:prstGeom>
          <a:noFill/>
          <a:ln w="2540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34822" name="Rectangle 6"/>
          <p:cNvSpPr>
            <a:spLocks noChangeArrowheads="1"/>
          </p:cNvSpPr>
          <p:nvPr/>
        </p:nvSpPr>
        <p:spPr bwMode="auto">
          <a:xfrm>
            <a:off x="6084888" y="5084763"/>
            <a:ext cx="6540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cs-CZ">
                <a:solidFill>
                  <a:srgbClr val="FF0000"/>
                </a:solidFill>
              </a:rPr>
              <a:t>MnS</a:t>
            </a:r>
          </a:p>
        </p:txBody>
      </p:sp>
      <p:sp>
        <p:nvSpPr>
          <p:cNvPr id="34823" name="Rectangle 7"/>
          <p:cNvSpPr>
            <a:spLocks noChangeArrowheads="1"/>
          </p:cNvSpPr>
          <p:nvPr/>
        </p:nvSpPr>
        <p:spPr bwMode="auto">
          <a:xfrm>
            <a:off x="7308850" y="3644900"/>
            <a:ext cx="704850" cy="36671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cs-CZ">
                <a:solidFill>
                  <a:srgbClr val="FF0000"/>
                </a:solidFill>
              </a:rPr>
              <a:t>Perlit</a:t>
            </a:r>
          </a:p>
        </p:txBody>
      </p:sp>
      <p:sp>
        <p:nvSpPr>
          <p:cNvPr id="34824" name="Rectangle 8"/>
          <p:cNvSpPr>
            <a:spLocks noChangeArrowheads="1"/>
          </p:cNvSpPr>
          <p:nvPr/>
        </p:nvSpPr>
        <p:spPr bwMode="auto">
          <a:xfrm>
            <a:off x="8027988" y="5734050"/>
            <a:ext cx="6413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cs-CZ">
                <a:solidFill>
                  <a:srgbClr val="FF0000"/>
                </a:solidFill>
              </a:rPr>
              <a:t>Ferit</a:t>
            </a:r>
          </a:p>
        </p:txBody>
      </p:sp>
      <p:sp>
        <p:nvSpPr>
          <p:cNvPr id="34825" name="Rectangle 9"/>
          <p:cNvSpPr>
            <a:spLocks noChangeArrowheads="1"/>
          </p:cNvSpPr>
          <p:nvPr/>
        </p:nvSpPr>
        <p:spPr bwMode="auto">
          <a:xfrm>
            <a:off x="3968750" y="6491288"/>
            <a:ext cx="51752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cs-CZ" dirty="0"/>
              <a:t>Snímek z řádkovacího elektronového mikroskopu</a:t>
            </a:r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78" name="AutoShape 2" descr="CID:%7b3A197242-C3DA-4C04-98FC-D3C00A9C35B6%7d/nk709434a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26980" name="AutoShape 4" descr="CID:%7b3A197242-C3DA-4C04-98FC-D3C00A9C35B6%7d/nk709434a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126981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85913" y="71439"/>
            <a:ext cx="5915045" cy="67151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ChangeArrowheads="1"/>
          </p:cNvSpPr>
          <p:nvPr/>
        </p:nvSpPr>
        <p:spPr bwMode="auto">
          <a:xfrm>
            <a:off x="179388" y="36513"/>
            <a:ext cx="8785225" cy="1785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eaLnBrk="1" hangingPunct="1">
              <a:spcAft>
                <a:spcPts val="1200"/>
              </a:spcAft>
            </a:pPr>
            <a:r>
              <a:rPr lang="cs-CZ" sz="2800" u="sng" dirty="0"/>
              <a:t>Oceli třídy </a:t>
            </a:r>
            <a:r>
              <a:rPr lang="cs-CZ" sz="2800" u="sng" dirty="0" smtClean="0"/>
              <a:t>12</a:t>
            </a:r>
            <a:endParaRPr lang="cs-CZ" sz="2800" dirty="0">
              <a:solidFill>
                <a:schemeClr val="bg2"/>
              </a:solidFill>
            </a:endParaRPr>
          </a:p>
          <a:p>
            <a:pPr algn="just" eaLnBrk="1" hangingPunct="1"/>
            <a:r>
              <a:rPr lang="cs-CZ" dirty="0"/>
              <a:t>Oceli určené k cementování mají 0,06 až 0,2 %C a dodávají se ve stavu přírodním (pouze válcované popř. kované). </a:t>
            </a:r>
          </a:p>
          <a:p>
            <a:pPr algn="just" eaLnBrk="1" hangingPunct="1"/>
            <a:r>
              <a:rPr lang="cs-CZ" dirty="0"/>
              <a:t>Oceli k zušlechťování mají 0,25 až 0,7 %C. Jsou prokalitelné až do průměru 40 mm. Hřídele pro elektromotory a dynama se vyrábějí z normalizačně žíhané oceli </a:t>
            </a:r>
            <a:r>
              <a:rPr lang="cs-CZ" i="1" dirty="0"/>
              <a:t>12 050</a:t>
            </a:r>
            <a:r>
              <a:rPr lang="cs-CZ" dirty="0"/>
              <a:t>.</a:t>
            </a:r>
          </a:p>
        </p:txBody>
      </p:sp>
      <p:sp>
        <p:nvSpPr>
          <p:cNvPr id="36867" name="Rectangle 3"/>
          <p:cNvSpPr>
            <a:spLocks noChangeArrowheads="1"/>
          </p:cNvSpPr>
          <p:nvPr/>
        </p:nvSpPr>
        <p:spPr bwMode="auto">
          <a:xfrm>
            <a:off x="214282" y="1857364"/>
            <a:ext cx="8715436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just" eaLnBrk="1" hangingPunct="1"/>
            <a:r>
              <a:rPr lang="cs-CZ" dirty="0"/>
              <a:t>Rotory pro turbogenerátory malých průměrů se zhotovují z oceli </a:t>
            </a:r>
            <a:r>
              <a:rPr lang="cs-CZ" i="1" dirty="0"/>
              <a:t>12 040</a:t>
            </a:r>
            <a:r>
              <a:rPr lang="cs-CZ" dirty="0"/>
              <a:t> nebo </a:t>
            </a:r>
            <a:r>
              <a:rPr lang="cs-CZ" i="1" dirty="0"/>
              <a:t>12 140</a:t>
            </a:r>
            <a:r>
              <a:rPr lang="cs-CZ" dirty="0"/>
              <a:t> 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(</a:t>
            </a:r>
            <a:r>
              <a:rPr lang="cs-CZ" dirty="0"/>
              <a:t>s malou přísadou vanadu). Z oceli </a:t>
            </a:r>
            <a:r>
              <a:rPr lang="cs-CZ" i="1" dirty="0"/>
              <a:t>12 062</a:t>
            </a:r>
            <a:r>
              <a:rPr lang="cs-CZ" dirty="0"/>
              <a:t> (0,55%C) se vyrábějí velká ozubená kola, ozubené tyče, věnce, šneky, hnací soukolí…</a:t>
            </a:r>
          </a:p>
        </p:txBody>
      </p:sp>
      <p:pic>
        <p:nvPicPr>
          <p:cNvPr id="36868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789363"/>
            <a:ext cx="4270375" cy="2673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69" name="Picture 5" descr="znaceni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75000" y="3086100"/>
            <a:ext cx="5969000" cy="377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517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6857" y="214290"/>
            <a:ext cx="8169986" cy="63579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ocel2.jpg"/>
          <p:cNvPicPr>
            <a:picLocks noChangeAspect="1" noChangeArrowheads="1"/>
          </p:cNvPicPr>
          <p:nvPr/>
        </p:nvPicPr>
        <p:blipFill>
          <a:blip r:embed="rId2" r:link="rId3"/>
          <a:srcRect/>
          <a:stretch>
            <a:fillRect/>
          </a:stretch>
        </p:blipFill>
        <p:spPr bwMode="auto">
          <a:xfrm>
            <a:off x="250825" y="188913"/>
            <a:ext cx="4595813" cy="6408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891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932363" y="476250"/>
            <a:ext cx="3889375" cy="3030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892" name="Rectangle 4"/>
          <p:cNvSpPr>
            <a:spLocks noChangeArrowheads="1"/>
          </p:cNvSpPr>
          <p:nvPr/>
        </p:nvSpPr>
        <p:spPr bwMode="auto">
          <a:xfrm>
            <a:off x="4859338" y="3573463"/>
            <a:ext cx="410527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cs-CZ" dirty="0"/>
              <a:t>Ocel ČSN 12 050 – </a:t>
            </a:r>
            <a:r>
              <a:rPr lang="cs-CZ" dirty="0" err="1"/>
              <a:t>perliticko</a:t>
            </a:r>
            <a:r>
              <a:rPr lang="cs-CZ" dirty="0"/>
              <a:t>-feritická struktura</a:t>
            </a:r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4414" y="58472"/>
            <a:ext cx="6478611" cy="67281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ChangeArrowheads="1"/>
          </p:cNvSpPr>
          <p:nvPr/>
        </p:nvSpPr>
        <p:spPr bwMode="auto">
          <a:xfrm>
            <a:off x="107950" y="127000"/>
            <a:ext cx="8856663" cy="37087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eaLnBrk="1" hangingPunct="1">
              <a:spcAft>
                <a:spcPts val="1800"/>
              </a:spcAft>
            </a:pPr>
            <a:r>
              <a:rPr lang="cs-CZ" sz="2800" u="sng" dirty="0"/>
              <a:t>Oceli třídy </a:t>
            </a:r>
            <a:r>
              <a:rPr lang="cs-CZ" sz="2800" u="sng" dirty="0" smtClean="0"/>
              <a:t>13</a:t>
            </a:r>
            <a:endParaRPr lang="cs-CZ" sz="1600" b="1" u="sng" dirty="0">
              <a:solidFill>
                <a:schemeClr val="bg2"/>
              </a:solidFill>
            </a:endParaRPr>
          </a:p>
          <a:p>
            <a:pPr eaLnBrk="1" hangingPunct="1">
              <a:spcAft>
                <a:spcPts val="1200"/>
              </a:spcAft>
            </a:pPr>
            <a:r>
              <a:rPr lang="cs-CZ" dirty="0"/>
              <a:t>Tyto oceli jsou legovány manganem nebo křemíkem popř. oběma prvky. Používají se tam, kde svými vlastnostmi nevyhovuje ušlechtilá uhlíková a kde by ocel chromová nebo chromniklová byla zbytečně nákladná. Mangan je často levnou a dobrou náhradou niklu. </a:t>
            </a:r>
          </a:p>
          <a:p>
            <a:pPr eaLnBrk="1" hangingPunct="1">
              <a:spcAft>
                <a:spcPts val="1200"/>
              </a:spcAft>
            </a:pPr>
            <a:r>
              <a:rPr lang="cs-CZ" dirty="0"/>
              <a:t>Oceli třídy 13 lze zušlechťovat, avšak k cementování se tyto oceli nehodí, neboť dlouhým ohřevem při cementování hrubnou a při kalení je nebezpečí vzniku trhlin. </a:t>
            </a:r>
          </a:p>
          <a:p>
            <a:pPr eaLnBrk="1" hangingPunct="1">
              <a:spcAft>
                <a:spcPts val="1200"/>
              </a:spcAft>
            </a:pPr>
            <a:r>
              <a:rPr lang="cs-CZ" dirty="0" smtClean="0"/>
              <a:t>Oceli </a:t>
            </a:r>
            <a:r>
              <a:rPr lang="cs-CZ" dirty="0"/>
              <a:t>třídy 13 jsou známy jako pružinové oceli, které jsou určeny pro výrobu velmi namáhaných pružin s vysokou pružností a dostatečnou houževnatostí a velkou mezí únavy.</a:t>
            </a:r>
          </a:p>
          <a:p>
            <a:pPr eaLnBrk="1" hangingPunct="1">
              <a:spcAft>
                <a:spcPts val="1200"/>
              </a:spcAft>
            </a:pPr>
            <a:r>
              <a:rPr lang="cs-CZ" dirty="0" smtClean="0"/>
              <a:t>Pro </a:t>
            </a:r>
            <a:r>
              <a:rPr lang="cs-CZ" dirty="0"/>
              <a:t>elektrotechniku jsou zvláště důležité křemíkové oceli, používané na dynamové plechy a transformátorové plechy. </a:t>
            </a:r>
          </a:p>
        </p:txBody>
      </p:sp>
      <p:pic>
        <p:nvPicPr>
          <p:cNvPr id="39939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4357694"/>
            <a:ext cx="2740059" cy="2071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40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917319" y="4357694"/>
            <a:ext cx="2465914" cy="2071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41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326108" y="4365624"/>
            <a:ext cx="3629025" cy="20637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ChangeArrowheads="1"/>
          </p:cNvSpPr>
          <p:nvPr/>
        </p:nvSpPr>
        <p:spPr bwMode="auto">
          <a:xfrm>
            <a:off x="287337" y="214290"/>
            <a:ext cx="8642381" cy="36009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eaLnBrk="1" hangingPunct="1"/>
            <a:r>
              <a:rPr lang="cs-CZ" sz="2800" u="sng" dirty="0"/>
              <a:t>Oceli třídy 14</a:t>
            </a:r>
          </a:p>
          <a:p>
            <a:pPr algn="ctr" eaLnBrk="1" hangingPunct="1"/>
            <a:endParaRPr lang="cs-CZ" sz="1000" dirty="0">
              <a:solidFill>
                <a:schemeClr val="bg2"/>
              </a:solidFill>
            </a:endParaRPr>
          </a:p>
          <a:p>
            <a:pPr eaLnBrk="1" hangingPunct="1"/>
            <a:r>
              <a:rPr lang="cs-CZ" dirty="0"/>
              <a:t>Tyto oceli jsou legovány chrómem, popř. chrómem a manganem či křemíkem </a:t>
            </a:r>
            <a:br>
              <a:rPr lang="cs-CZ" dirty="0"/>
            </a:br>
            <a:r>
              <a:rPr lang="cs-CZ" dirty="0"/>
              <a:t>a hliníkem. </a:t>
            </a:r>
          </a:p>
          <a:p>
            <a:pPr eaLnBrk="1" hangingPunct="1"/>
            <a:r>
              <a:rPr lang="cs-CZ" dirty="0"/>
              <a:t>Jsou to nejvíce používané slitinové oceli, které umožňují dosáhnout velmi dobrých vlastností bez použití nedostatkových prvků. Obvykle se cementují, zušlechťují, kalí, některé jsou určeny k nitridování např. </a:t>
            </a:r>
            <a:r>
              <a:rPr lang="cs-CZ" i="1" dirty="0"/>
              <a:t>14 340</a:t>
            </a:r>
            <a:r>
              <a:rPr lang="cs-CZ" dirty="0"/>
              <a:t>. </a:t>
            </a:r>
          </a:p>
          <a:p>
            <a:pPr eaLnBrk="1" hangingPunct="1">
              <a:spcBef>
                <a:spcPts val="1200"/>
              </a:spcBef>
            </a:pPr>
            <a:r>
              <a:rPr lang="cs-CZ" dirty="0" smtClean="0"/>
              <a:t>Chrómové </a:t>
            </a:r>
            <a:r>
              <a:rPr lang="cs-CZ" dirty="0"/>
              <a:t>oceli jsou vhodným materiálem na součásti kuličkových </a:t>
            </a:r>
            <a:br>
              <a:rPr lang="cs-CZ" dirty="0"/>
            </a:br>
            <a:r>
              <a:rPr lang="cs-CZ" dirty="0"/>
              <a:t>a válečkových ložisek. Na tyto oceli (</a:t>
            </a:r>
            <a:r>
              <a:rPr lang="cs-CZ" i="1" dirty="0"/>
              <a:t>14 109</a:t>
            </a:r>
            <a:r>
              <a:rPr lang="cs-CZ" dirty="0"/>
              <a:t>) je kladen velký požadavek, co se týká </a:t>
            </a:r>
            <a:r>
              <a:rPr lang="cs-CZ" dirty="0" err="1"/>
              <a:t>mikročistoty</a:t>
            </a:r>
            <a:r>
              <a:rPr lang="cs-CZ" dirty="0"/>
              <a:t> materiálu. Sleduje se hlavně velikost a tvar nekovových vměstků, zejména sirníků a oxidů, hlavně Al</a:t>
            </a:r>
            <a:r>
              <a:rPr lang="cs-CZ" baseline="-25000" dirty="0"/>
              <a:t>2</a:t>
            </a:r>
            <a:r>
              <a:rPr lang="cs-CZ" dirty="0"/>
              <a:t>O</a:t>
            </a:r>
            <a:r>
              <a:rPr lang="cs-CZ" baseline="-25000" dirty="0"/>
              <a:t>3</a:t>
            </a:r>
            <a:r>
              <a:rPr lang="cs-CZ" dirty="0"/>
              <a:t>. </a:t>
            </a:r>
          </a:p>
          <a:p>
            <a:pPr algn="just" eaLnBrk="1" hangingPunct="1"/>
            <a:endParaRPr lang="cs-CZ" dirty="0">
              <a:solidFill>
                <a:schemeClr val="bg2"/>
              </a:solidFill>
            </a:endParaRPr>
          </a:p>
        </p:txBody>
      </p:sp>
      <p:pic>
        <p:nvPicPr>
          <p:cNvPr id="40963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42988" y="3544912"/>
            <a:ext cx="7058025" cy="3384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029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19" y="0"/>
            <a:ext cx="87154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257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3999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619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285728"/>
            <a:ext cx="8358278" cy="64294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ChangeArrowheads="1"/>
          </p:cNvSpPr>
          <p:nvPr/>
        </p:nvSpPr>
        <p:spPr bwMode="auto">
          <a:xfrm>
            <a:off x="214282" y="214290"/>
            <a:ext cx="8661400" cy="37548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eaLnBrk="1" hangingPunct="1"/>
            <a:r>
              <a:rPr lang="cs-CZ" sz="2800" u="sng" dirty="0"/>
              <a:t>Oceli třídy 15</a:t>
            </a:r>
          </a:p>
          <a:p>
            <a:pPr algn="ctr" eaLnBrk="1" hangingPunct="1"/>
            <a:endParaRPr lang="cs-CZ" sz="1000" dirty="0">
              <a:solidFill>
                <a:schemeClr val="bg2"/>
              </a:solidFill>
            </a:endParaRPr>
          </a:p>
          <a:p>
            <a:pPr algn="just" eaLnBrk="1" hangingPunct="1">
              <a:spcAft>
                <a:spcPts val="1200"/>
              </a:spcAft>
            </a:pPr>
            <a:r>
              <a:rPr lang="cs-CZ" dirty="0"/>
              <a:t>Jsou legovány kombinací chrómu s vanadem nebo molybdenem popř. wolframem. </a:t>
            </a:r>
          </a:p>
          <a:p>
            <a:pPr algn="just" eaLnBrk="1" hangingPunct="1">
              <a:spcAft>
                <a:spcPts val="1200"/>
              </a:spcAft>
            </a:pPr>
            <a:r>
              <a:rPr lang="cs-CZ" dirty="0" smtClean="0"/>
              <a:t>Používají </a:t>
            </a:r>
            <a:r>
              <a:rPr lang="cs-CZ" dirty="0"/>
              <a:t>se hlavně na vysokotlaké kotle a trubky, na součásti parních turbin a jiné součásti namáhané za tepla, neboť tyto oceli jsou žáropevné, tj. mají vysokou mez tečení. Kromě toho se tyto oceli používají pro velmi namáhané strojní součásti, a to buď jako oceli cementované, zušlechtěné, povrchově kalené nebo nitridované, zejména ve stavbě motorových vozidel, letadel, aj. </a:t>
            </a:r>
          </a:p>
          <a:p>
            <a:pPr algn="just" eaLnBrk="1" hangingPunct="1"/>
            <a:r>
              <a:rPr lang="cs-CZ" i="1" dirty="0" smtClean="0"/>
              <a:t>15 </a:t>
            </a:r>
            <a:r>
              <a:rPr lang="cs-CZ" i="1" dirty="0"/>
              <a:t>124</a:t>
            </a:r>
            <a:r>
              <a:rPr lang="cs-CZ" dirty="0"/>
              <a:t> se hodí k cementování</a:t>
            </a:r>
          </a:p>
          <a:p>
            <a:pPr algn="just" eaLnBrk="1" hangingPunct="1"/>
            <a:r>
              <a:rPr lang="cs-CZ" i="1" dirty="0"/>
              <a:t>15 230, 15 241, 15 261</a:t>
            </a:r>
            <a:r>
              <a:rPr lang="cs-CZ" dirty="0"/>
              <a:t>  jsou vhodné pro povrchové kalení</a:t>
            </a:r>
          </a:p>
          <a:p>
            <a:pPr algn="just" eaLnBrk="1" hangingPunct="1"/>
            <a:r>
              <a:rPr lang="cs-CZ" i="1" dirty="0"/>
              <a:t>15 330, 15 340</a:t>
            </a:r>
            <a:r>
              <a:rPr lang="cs-CZ" dirty="0"/>
              <a:t> – oceli k nitridování</a:t>
            </a:r>
          </a:p>
          <a:p>
            <a:pPr algn="just" eaLnBrk="1" hangingPunct="1"/>
            <a:r>
              <a:rPr lang="cs-CZ" i="1" dirty="0"/>
              <a:t>15 230, 15 231</a:t>
            </a:r>
            <a:r>
              <a:rPr lang="cs-CZ" dirty="0"/>
              <a:t> jsou dobře svařitelné a používají se na svařované součásti letadel</a:t>
            </a:r>
          </a:p>
        </p:txBody>
      </p:sp>
      <p:pic>
        <p:nvPicPr>
          <p:cNvPr id="44035" name="Picture 3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428596" y="4357694"/>
            <a:ext cx="2657401" cy="2071702"/>
          </a:xfrm>
          <a:noFill/>
        </p:spPr>
      </p:pic>
      <p:pic>
        <p:nvPicPr>
          <p:cNvPr id="44036" name="Picture 4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3"/>
          <a:srcRect/>
          <a:stretch>
            <a:fillRect/>
          </a:stretch>
        </p:blipFill>
        <p:spPr>
          <a:xfrm>
            <a:off x="6156325" y="4364039"/>
            <a:ext cx="2760663" cy="2065357"/>
          </a:xfrm>
          <a:noFill/>
        </p:spPr>
      </p:pic>
      <p:pic>
        <p:nvPicPr>
          <p:cNvPr id="44037" name="Picture 5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4"/>
          <a:srcRect/>
          <a:stretch>
            <a:fillRect/>
          </a:stretch>
        </p:blipFill>
        <p:spPr>
          <a:xfrm>
            <a:off x="3240097" y="4360883"/>
            <a:ext cx="2760663" cy="2068513"/>
          </a:xfrm>
          <a:noFill/>
        </p:spPr>
      </p:pic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3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37218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3200" y="71438"/>
            <a:ext cx="8655080" cy="67151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3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3824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57222" y="1"/>
            <a:ext cx="950122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ChangeArrowheads="1"/>
          </p:cNvSpPr>
          <p:nvPr/>
        </p:nvSpPr>
        <p:spPr bwMode="auto">
          <a:xfrm>
            <a:off x="214282" y="0"/>
            <a:ext cx="8713787" cy="41088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eaLnBrk="1" hangingPunct="1">
              <a:spcAft>
                <a:spcPts val="1800"/>
              </a:spcAft>
            </a:pPr>
            <a:r>
              <a:rPr lang="cs-CZ" sz="2800" u="sng" dirty="0"/>
              <a:t>Oceli třídy </a:t>
            </a:r>
            <a:r>
              <a:rPr lang="cs-CZ" sz="2800" u="sng" dirty="0" smtClean="0"/>
              <a:t>16</a:t>
            </a:r>
            <a:endParaRPr lang="cs-CZ" sz="2800" dirty="0">
              <a:solidFill>
                <a:schemeClr val="bg2"/>
              </a:solidFill>
            </a:endParaRPr>
          </a:p>
          <a:p>
            <a:pPr eaLnBrk="1" hangingPunct="1">
              <a:spcAft>
                <a:spcPts val="1200"/>
              </a:spcAft>
            </a:pPr>
            <a:r>
              <a:rPr lang="cs-CZ" dirty="0"/>
              <a:t>Jsou legovány niklem a chrómem popř. wolframem, vanadem, molybdenem. </a:t>
            </a:r>
          </a:p>
          <a:p>
            <a:pPr eaLnBrk="1" hangingPunct="1">
              <a:spcAft>
                <a:spcPts val="1200"/>
              </a:spcAft>
            </a:pPr>
            <a:r>
              <a:rPr lang="cs-CZ" dirty="0" smtClean="0"/>
              <a:t>Jsou </a:t>
            </a:r>
            <a:r>
              <a:rPr lang="cs-CZ" dirty="0"/>
              <a:t>to nejjakostnější oceli na vysoce namáhané strojní součásti menší  a střední velikosti. Jsou dobře prokalitelné  a umožňují dosáhnout největší meze kluzu a pevnosti při dobré houževnatosti. </a:t>
            </a:r>
          </a:p>
          <a:p>
            <a:pPr eaLnBrk="1" hangingPunct="1"/>
            <a:r>
              <a:rPr lang="cs-CZ" dirty="0" smtClean="0"/>
              <a:t>Oceli </a:t>
            </a:r>
            <a:r>
              <a:rPr lang="cs-CZ" dirty="0"/>
              <a:t>k cementování – </a:t>
            </a:r>
            <a:r>
              <a:rPr lang="cs-CZ" i="1" dirty="0"/>
              <a:t>16 121, 16 220, 16 320, 16 420, 16 520</a:t>
            </a:r>
            <a:endParaRPr lang="cs-CZ" dirty="0"/>
          </a:p>
          <a:p>
            <a:pPr eaLnBrk="1" hangingPunct="1"/>
            <a:r>
              <a:rPr lang="cs-CZ" dirty="0"/>
              <a:t>Oceli  zušlechtitelné – </a:t>
            </a:r>
            <a:r>
              <a:rPr lang="cs-CZ" i="1" dirty="0"/>
              <a:t>16 250, 16 720</a:t>
            </a:r>
            <a:endParaRPr lang="cs-CZ" dirty="0"/>
          </a:p>
          <a:p>
            <a:pPr eaLnBrk="1" hangingPunct="1"/>
            <a:r>
              <a:rPr lang="cs-CZ" dirty="0"/>
              <a:t>Ocel pro nízké teploty </a:t>
            </a:r>
            <a:r>
              <a:rPr lang="cs-CZ" i="1" dirty="0"/>
              <a:t>16 320</a:t>
            </a:r>
            <a:r>
              <a:rPr lang="cs-CZ" dirty="0"/>
              <a:t> (velmi pomalý pokles vrubové houževnatosti s poklesem teploty)</a:t>
            </a:r>
          </a:p>
          <a:p>
            <a:pPr eaLnBrk="1" hangingPunct="1"/>
            <a:r>
              <a:rPr lang="cs-CZ" dirty="0"/>
              <a:t>Oceli pro povrchové kalení </a:t>
            </a:r>
            <a:r>
              <a:rPr lang="cs-CZ" i="1" dirty="0"/>
              <a:t>16 250, 16 440</a:t>
            </a:r>
            <a:endParaRPr lang="cs-CZ" dirty="0"/>
          </a:p>
          <a:p>
            <a:pPr eaLnBrk="1" hangingPunct="1"/>
            <a:r>
              <a:rPr lang="cs-CZ" dirty="0"/>
              <a:t>Oceli </a:t>
            </a:r>
            <a:r>
              <a:rPr lang="cs-CZ" i="1" dirty="0"/>
              <a:t>16 341</a:t>
            </a:r>
            <a:r>
              <a:rPr lang="cs-CZ" dirty="0"/>
              <a:t> a </a:t>
            </a:r>
            <a:r>
              <a:rPr lang="cs-CZ" i="1" dirty="0"/>
              <a:t>16 640</a:t>
            </a:r>
            <a:r>
              <a:rPr lang="cs-CZ" dirty="0"/>
              <a:t> se používají jen ve stavu kaleném na součásti, které mají být velmi tvrdé, pevné a odolné proti opotřebení.</a:t>
            </a:r>
          </a:p>
        </p:txBody>
      </p:sp>
      <p:pic>
        <p:nvPicPr>
          <p:cNvPr id="45059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4868863"/>
            <a:ext cx="2917825" cy="135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060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29190" y="4508500"/>
            <a:ext cx="3992563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061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76600" y="4941888"/>
            <a:ext cx="1609725" cy="1268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926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2430" y="285728"/>
            <a:ext cx="8575850" cy="63579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ChangeArrowheads="1"/>
          </p:cNvSpPr>
          <p:nvPr/>
        </p:nvSpPr>
        <p:spPr bwMode="auto">
          <a:xfrm>
            <a:off x="179388" y="-36513"/>
            <a:ext cx="8796337" cy="26468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eaLnBrk="1" hangingPunct="1">
              <a:spcAft>
                <a:spcPts val="1800"/>
              </a:spcAft>
            </a:pPr>
            <a:r>
              <a:rPr lang="cs-CZ" sz="2800" u="sng" dirty="0"/>
              <a:t>Oceli třídy 17 </a:t>
            </a:r>
            <a:endParaRPr lang="cs-CZ" sz="2800" u="sng" dirty="0" smtClean="0"/>
          </a:p>
          <a:p>
            <a:pPr eaLnBrk="1" hangingPunct="1">
              <a:spcAft>
                <a:spcPts val="1800"/>
              </a:spcAft>
            </a:pPr>
            <a:r>
              <a:rPr lang="cs-CZ" dirty="0" smtClean="0"/>
              <a:t>Tyto </a:t>
            </a:r>
            <a:r>
              <a:rPr lang="cs-CZ" dirty="0"/>
              <a:t>oceli jsou vysokolegované, zejména </a:t>
            </a:r>
            <a:r>
              <a:rPr lang="cs-CZ" dirty="0" smtClean="0"/>
              <a:t>chromem, případně chromem </a:t>
            </a:r>
            <a:r>
              <a:rPr lang="cs-CZ" dirty="0"/>
              <a:t>a niklem. Nejdůležitější z těchto ocelí jsou oceli korozivzdorné neboli „nerezavějící“ a oceli žáruvzdorné. Obsahují obvykle přes 12 % chrómu, který pasivuje ocel tím, že na jejím povrchu vytváří </a:t>
            </a:r>
            <a:r>
              <a:rPr lang="cs-CZ" dirty="0" err="1"/>
              <a:t>ochraný</a:t>
            </a:r>
            <a:r>
              <a:rPr lang="cs-CZ" dirty="0"/>
              <a:t> </a:t>
            </a:r>
            <a:r>
              <a:rPr lang="cs-CZ" dirty="0" err="1"/>
              <a:t>oxidický</a:t>
            </a:r>
            <a:r>
              <a:rPr lang="cs-CZ" dirty="0"/>
              <a:t>  film, a rovněž zaplňuje valenční sféru a tím je materiál inertní vůči iontům kyslíku. </a:t>
            </a:r>
          </a:p>
          <a:p>
            <a:pPr algn="just"/>
            <a:endParaRPr lang="cs-CZ" dirty="0">
              <a:solidFill>
                <a:schemeClr val="bg2"/>
              </a:solidFill>
            </a:endParaRPr>
          </a:p>
        </p:txBody>
      </p:sp>
      <p:sp>
        <p:nvSpPr>
          <p:cNvPr id="46083" name="Rectangle 3"/>
          <p:cNvSpPr>
            <a:spLocks noChangeArrowheads="1"/>
          </p:cNvSpPr>
          <p:nvPr/>
        </p:nvSpPr>
        <p:spPr bwMode="auto">
          <a:xfrm>
            <a:off x="0" y="2071678"/>
            <a:ext cx="8785225" cy="24468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just" eaLnBrk="1" hangingPunct="1">
              <a:spcAft>
                <a:spcPts val="1800"/>
              </a:spcAft>
              <a:tabLst>
                <a:tab pos="228600" algn="l"/>
              </a:tabLst>
            </a:pPr>
            <a:r>
              <a:rPr lang="cs-CZ" b="1" dirty="0"/>
              <a:t>Chromové korozivzdorné oceli se dle struktury dělí na </a:t>
            </a:r>
            <a:r>
              <a:rPr lang="cs-CZ" b="1" dirty="0" smtClean="0"/>
              <a:t>4 skupiny</a:t>
            </a:r>
          </a:p>
          <a:p>
            <a:pPr algn="just" eaLnBrk="1" hangingPunct="1">
              <a:spcAft>
                <a:spcPts val="1800"/>
              </a:spcAft>
              <a:tabLst>
                <a:tab pos="228600" algn="l"/>
              </a:tabLst>
            </a:pPr>
            <a:r>
              <a:rPr lang="cs-CZ" u="sng" dirty="0" smtClean="0"/>
              <a:t>martenzitické</a:t>
            </a:r>
            <a:r>
              <a:rPr lang="cs-CZ" dirty="0" smtClean="0"/>
              <a:t> - jsou </a:t>
            </a:r>
            <a:r>
              <a:rPr lang="cs-CZ" dirty="0"/>
              <a:t>kalitelné (12 – 18%</a:t>
            </a:r>
            <a:r>
              <a:rPr lang="cs-CZ" dirty="0" err="1"/>
              <a:t>Cr</a:t>
            </a:r>
            <a:r>
              <a:rPr lang="cs-CZ" dirty="0"/>
              <a:t>, 0,15 – 1%C) vhodné pro méně agresivní prostředí (nožířství, potravinářství, zdravotnictví)</a:t>
            </a:r>
          </a:p>
          <a:p>
            <a:pPr algn="just" eaLnBrk="1" hangingPunct="1">
              <a:spcAft>
                <a:spcPts val="1800"/>
              </a:spcAft>
              <a:tabLst>
                <a:tab pos="228600" algn="l"/>
              </a:tabLst>
            </a:pPr>
            <a:r>
              <a:rPr lang="cs-CZ" u="sng" dirty="0" err="1" smtClean="0"/>
              <a:t>poloferitické</a:t>
            </a:r>
            <a:r>
              <a:rPr lang="cs-CZ" dirty="0" smtClean="0"/>
              <a:t> (duplexní) - obsahují </a:t>
            </a:r>
            <a:r>
              <a:rPr lang="cs-CZ" dirty="0"/>
              <a:t>6-18%</a:t>
            </a:r>
            <a:r>
              <a:rPr lang="cs-CZ" dirty="0" err="1"/>
              <a:t>Cr</a:t>
            </a:r>
            <a:r>
              <a:rPr lang="cs-CZ" dirty="0"/>
              <a:t>, asi 0,1%C popř. Si, </a:t>
            </a:r>
            <a:r>
              <a:rPr lang="cs-CZ" dirty="0" err="1"/>
              <a:t>Al</a:t>
            </a:r>
            <a:r>
              <a:rPr lang="cs-CZ" dirty="0"/>
              <a:t> …Použití pro méně agresivní prostředí (</a:t>
            </a:r>
            <a:r>
              <a:rPr lang="cs-CZ" dirty="0" err="1"/>
              <a:t>potravinářsky</a:t>
            </a:r>
            <a:r>
              <a:rPr lang="cs-CZ" dirty="0"/>
              <a:t> průmysl)</a:t>
            </a:r>
          </a:p>
          <a:p>
            <a:pPr algn="just" eaLnBrk="1" hangingPunct="1">
              <a:tabLst>
                <a:tab pos="228600" algn="l"/>
              </a:tabLst>
            </a:pPr>
            <a:endParaRPr lang="cs-CZ" dirty="0">
              <a:solidFill>
                <a:schemeClr val="bg2"/>
              </a:solidFill>
            </a:endParaRPr>
          </a:p>
        </p:txBody>
      </p:sp>
      <p:sp>
        <p:nvSpPr>
          <p:cNvPr id="46085" name="Rectangle 5"/>
          <p:cNvSpPr>
            <a:spLocks noChangeArrowheads="1"/>
          </p:cNvSpPr>
          <p:nvPr/>
        </p:nvSpPr>
        <p:spPr bwMode="auto">
          <a:xfrm>
            <a:off x="0" y="4000504"/>
            <a:ext cx="8715404" cy="30931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1" hangingPunct="1"/>
            <a:r>
              <a:rPr lang="cs-CZ" u="sng" dirty="0"/>
              <a:t>feritické</a:t>
            </a:r>
            <a:r>
              <a:rPr lang="cs-CZ" dirty="0"/>
              <a:t> </a:t>
            </a:r>
            <a:r>
              <a:rPr lang="cs-CZ" dirty="0" smtClean="0"/>
              <a:t>- mají </a:t>
            </a:r>
            <a:r>
              <a:rPr lang="cs-CZ" dirty="0"/>
              <a:t>20-26</a:t>
            </a:r>
            <a:r>
              <a:rPr lang="cs-CZ" dirty="0" smtClean="0"/>
              <a:t>% </a:t>
            </a:r>
            <a:r>
              <a:rPr lang="cs-CZ" dirty="0" err="1" smtClean="0"/>
              <a:t>Cr</a:t>
            </a:r>
            <a:r>
              <a:rPr lang="cs-CZ" dirty="0" smtClean="0"/>
              <a:t> </a:t>
            </a:r>
            <a:r>
              <a:rPr lang="cs-CZ" dirty="0"/>
              <a:t>a malý obsah uhlíku. Jsou </a:t>
            </a:r>
            <a:r>
              <a:rPr lang="cs-CZ" dirty="0" smtClean="0"/>
              <a:t>převážně</a:t>
            </a:r>
          </a:p>
          <a:p>
            <a:pPr eaLnBrk="1" hangingPunct="1"/>
            <a:r>
              <a:rPr lang="cs-CZ" dirty="0" smtClean="0"/>
              <a:t>žáruvzdorné</a:t>
            </a:r>
            <a:r>
              <a:rPr lang="cs-CZ" dirty="0"/>
              <a:t>. Mají dobrou odolnost proti </a:t>
            </a:r>
            <a:r>
              <a:rPr lang="cs-CZ" dirty="0" err="1"/>
              <a:t>opalu</a:t>
            </a:r>
            <a:r>
              <a:rPr lang="cs-CZ" dirty="0"/>
              <a:t> v </a:t>
            </a:r>
            <a:r>
              <a:rPr lang="cs-CZ" dirty="0" smtClean="0"/>
              <a:t>oxidační </a:t>
            </a:r>
            <a:r>
              <a:rPr lang="cs-CZ" dirty="0"/>
              <a:t>a v </a:t>
            </a:r>
            <a:r>
              <a:rPr lang="cs-CZ" dirty="0" smtClean="0"/>
              <a:t>nauhličující </a:t>
            </a:r>
            <a:r>
              <a:rPr lang="cs-CZ" dirty="0"/>
              <a:t>atmosféře popř. v atmosféře s vysokým obsahem síry. Použití na součásti, které jsou vystaveny žáru a přitom nejsou příliš  mechanicky namáhány – např. nádoby pro cementaci ocelí, součásti sklářských pecí</a:t>
            </a:r>
            <a:r>
              <a:rPr lang="cs-CZ" dirty="0" smtClean="0"/>
              <a:t>…</a:t>
            </a:r>
          </a:p>
          <a:p>
            <a:pPr>
              <a:spcBef>
                <a:spcPts val="1800"/>
              </a:spcBef>
            </a:pPr>
            <a:r>
              <a:rPr lang="cs-CZ" u="sng" dirty="0" smtClean="0"/>
              <a:t>austenitické - </a:t>
            </a:r>
            <a:r>
              <a:rPr lang="cs-CZ" dirty="0" smtClean="0"/>
              <a:t>výhodou austenitických ocelí je jejich vysoká funkční charakteristika (pevnost, houževnatost, odolnost proti korozi ve většině pracovních prostředí), špatná obrobitelnost. Austenitické korozi-odolné oceli jsou široce používány jako konstrukční materiály v různých oborech techniky.</a:t>
            </a:r>
            <a:br>
              <a:rPr lang="cs-CZ" dirty="0" smtClean="0"/>
            </a:br>
            <a:endParaRPr lang="cs-CZ" u="sng" dirty="0"/>
          </a:p>
        </p:txBody>
      </p:sp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131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ChangeArrowheads="1"/>
          </p:cNvSpPr>
          <p:nvPr/>
        </p:nvSpPr>
        <p:spPr bwMode="auto">
          <a:xfrm>
            <a:off x="214282" y="357166"/>
            <a:ext cx="8785225" cy="27699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eaLnBrk="1" hangingPunct="1">
              <a:spcAft>
                <a:spcPts val="1800"/>
              </a:spcAft>
            </a:pPr>
            <a:r>
              <a:rPr lang="cs-CZ" sz="2400" u="sng" dirty="0"/>
              <a:t>Třída 18 – Slinuté </a:t>
            </a:r>
            <a:r>
              <a:rPr lang="cs-CZ" sz="2400" u="sng" dirty="0" smtClean="0"/>
              <a:t>materiály</a:t>
            </a:r>
            <a:endParaRPr lang="cs-CZ" sz="1600" dirty="0">
              <a:solidFill>
                <a:schemeClr val="bg2"/>
              </a:solidFill>
            </a:endParaRPr>
          </a:p>
          <a:p>
            <a:pPr eaLnBrk="1" hangingPunct="1">
              <a:lnSpc>
                <a:spcPct val="150000"/>
              </a:lnSpc>
            </a:pPr>
            <a:r>
              <a:rPr lang="cs-CZ" dirty="0"/>
              <a:t>Slinuté karbidy jsou produktem práškové metalurgie. Skládají se z tvrdých kovů s vysokým bodem tavení a z pojiva. Vyrábějí se lisováním směsi </a:t>
            </a:r>
            <a:r>
              <a:rPr lang="cs-CZ" dirty="0" err="1"/>
              <a:t>karbidotvorných</a:t>
            </a:r>
            <a:r>
              <a:rPr lang="cs-CZ" dirty="0"/>
              <a:t> </a:t>
            </a:r>
            <a:br>
              <a:rPr lang="cs-CZ" dirty="0"/>
            </a:br>
            <a:r>
              <a:rPr lang="cs-CZ" dirty="0"/>
              <a:t>a kovových prášků, a dále slinováním při vysokých teplotách. Podle druhu slinutých  karbidů se používají karbidy wolframu (WC), karbidy titanu (</a:t>
            </a:r>
            <a:r>
              <a:rPr lang="cs-CZ" dirty="0" err="1"/>
              <a:t>TiC</a:t>
            </a:r>
            <a:r>
              <a:rPr lang="cs-CZ" dirty="0"/>
              <a:t>), karbidy tantalu (</a:t>
            </a:r>
            <a:r>
              <a:rPr lang="cs-CZ" dirty="0" err="1"/>
              <a:t>TaC</a:t>
            </a:r>
            <a:r>
              <a:rPr lang="cs-CZ" dirty="0"/>
              <a:t>), karbidy niobu (</a:t>
            </a:r>
            <a:r>
              <a:rPr lang="cs-CZ" dirty="0" err="1"/>
              <a:t>NbC</a:t>
            </a:r>
            <a:r>
              <a:rPr lang="cs-CZ" dirty="0"/>
              <a:t>) a popř. karbidy chrómu (Cr3C2). Jako pojidla se běžně používá kobaltu</a:t>
            </a:r>
            <a:r>
              <a:rPr lang="cs-CZ" dirty="0" smtClean="0"/>
              <a:t>.</a:t>
            </a:r>
            <a:endParaRPr lang="cs-CZ" dirty="0"/>
          </a:p>
        </p:txBody>
      </p:sp>
      <p:pic>
        <p:nvPicPr>
          <p:cNvPr id="48131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87900" y="3429000"/>
            <a:ext cx="3816350" cy="259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8132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850" y="3429000"/>
            <a:ext cx="3833813" cy="2606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Unbenannt2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4800" y="762000"/>
            <a:ext cx="8534400" cy="5724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9155" name="Picture 3" descr="gefüge_rund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09800" y="1371600"/>
            <a:ext cx="4419600" cy="441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9156" name="Rectangle 4"/>
          <p:cNvSpPr>
            <a:spLocks noChangeArrowheads="1"/>
          </p:cNvSpPr>
          <p:nvPr/>
        </p:nvSpPr>
        <p:spPr bwMode="auto">
          <a:xfrm>
            <a:off x="3532188" y="3230563"/>
            <a:ext cx="203676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cs-CZ" sz="2000" b="1">
                <a:solidFill>
                  <a:schemeClr val="accent2"/>
                </a:solidFill>
                <a:latin typeface="Times New Roman" pitchFamily="18" charset="0"/>
              </a:rPr>
              <a:t>Kobaltové pojivo</a:t>
            </a:r>
          </a:p>
        </p:txBody>
      </p:sp>
      <p:sp>
        <p:nvSpPr>
          <p:cNvPr id="49157" name="Rectangle 5"/>
          <p:cNvSpPr>
            <a:spLocks noChangeArrowheads="1"/>
          </p:cNvSpPr>
          <p:nvPr/>
        </p:nvSpPr>
        <p:spPr bwMode="auto">
          <a:xfrm>
            <a:off x="3505200" y="4191000"/>
            <a:ext cx="209391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cs-CZ" sz="2000" b="1">
                <a:solidFill>
                  <a:srgbClr val="FFFF00"/>
                </a:solidFill>
                <a:latin typeface="Times New Roman" pitchFamily="18" charset="0"/>
              </a:rPr>
              <a:t>Karbid wolframu</a:t>
            </a:r>
          </a:p>
        </p:txBody>
      </p:sp>
      <p:sp>
        <p:nvSpPr>
          <p:cNvPr id="49159" name="Rectangle 7"/>
          <p:cNvSpPr>
            <a:spLocks noChangeArrowheads="1"/>
          </p:cNvSpPr>
          <p:nvPr/>
        </p:nvSpPr>
        <p:spPr bwMode="auto">
          <a:xfrm>
            <a:off x="1331913" y="260350"/>
            <a:ext cx="661572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cs-CZ" sz="2000" u="sng" dirty="0"/>
              <a:t>Princip slinutého karbidu – karbid wolframu a pojivo – WC+Co</a:t>
            </a:r>
          </a:p>
        </p:txBody>
      </p:sp>
    </p:spTree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Dscn581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388" y="188913"/>
            <a:ext cx="2914650" cy="218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2227" name="Picture 3" descr="Dscn5809"/>
          <p:cNvPicPr>
            <a:picLocks noChangeAspect="1" noChangeArrowheads="1"/>
          </p:cNvPicPr>
          <p:nvPr/>
        </p:nvPicPr>
        <p:blipFill>
          <a:blip r:embed="rId3">
            <a:lum bright="6000"/>
          </a:blip>
          <a:srcRect/>
          <a:stretch>
            <a:fillRect/>
          </a:stretch>
        </p:blipFill>
        <p:spPr bwMode="auto">
          <a:xfrm>
            <a:off x="3132138" y="188913"/>
            <a:ext cx="2916237" cy="2187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2228" name="Picture 4" descr="DSCN6259"/>
          <p:cNvPicPr>
            <a:picLocks noChangeAspect="1" noChangeArrowheads="1"/>
          </p:cNvPicPr>
          <p:nvPr/>
        </p:nvPicPr>
        <p:blipFill>
          <a:blip r:embed="rId4">
            <a:lum bright="8000"/>
          </a:blip>
          <a:srcRect/>
          <a:stretch>
            <a:fillRect/>
          </a:stretch>
        </p:blipFill>
        <p:spPr bwMode="auto">
          <a:xfrm>
            <a:off x="6084888" y="188913"/>
            <a:ext cx="2916237" cy="2187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2229" name="Picture 5" descr="Frezy 01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79388" y="2420938"/>
            <a:ext cx="2879725" cy="215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2230" name="Picture 6" descr="dscn4146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084888" y="2420938"/>
            <a:ext cx="2879725" cy="215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2231" name="Picture 7" descr="lommakro1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203575" y="2492375"/>
            <a:ext cx="2808288" cy="2105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2232" name="Picture 8" descr="DSCN6793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179388" y="4652963"/>
            <a:ext cx="2952750" cy="221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2233" name="Picture 9" descr="klic241mhv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3203575" y="4652963"/>
            <a:ext cx="2881313" cy="2160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2234" name="Picture 10" descr="DSCN5943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6156325" y="4652963"/>
            <a:ext cx="2738438" cy="2054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2236" name="Rectangle 12"/>
          <p:cNvSpPr>
            <a:spLocks noChangeArrowheads="1"/>
          </p:cNvSpPr>
          <p:nvPr/>
        </p:nvSpPr>
        <p:spPr bwMode="auto">
          <a:xfrm>
            <a:off x="3059113" y="188913"/>
            <a:ext cx="3168650" cy="595312"/>
          </a:xfrm>
          <a:prstGeom prst="rect">
            <a:avLst/>
          </a:prstGeom>
          <a:solidFill>
            <a:schemeClr val="bg1">
              <a:alpha val="65097"/>
            </a:schemeClr>
          </a:solidFill>
          <a:ln w="9525">
            <a:noFill/>
            <a:miter lim="800000"/>
            <a:headEnd/>
            <a:tailEnd/>
          </a:ln>
        </p:spPr>
        <p:txBody>
          <a:bodyPr bIns="0" anchor="ctr">
            <a:spAutoFit/>
          </a:bodyPr>
          <a:lstStyle/>
          <a:p>
            <a:pPr eaLnBrk="1" hangingPunct="1"/>
            <a:r>
              <a:rPr lang="cs-CZ" sz="36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Oceli třídy 19</a:t>
            </a:r>
            <a:endParaRPr lang="cs-CZ" sz="3600">
              <a:solidFill>
                <a:srgbClr val="FF0000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233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62193" y="111596"/>
            <a:ext cx="4810137" cy="66749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6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95425" y="1"/>
            <a:ext cx="61531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438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85900" y="142876"/>
            <a:ext cx="6172200" cy="66437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541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85900" y="71414"/>
            <a:ext cx="6172200" cy="67151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643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00166" y="71462"/>
            <a:ext cx="60864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7459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14475" y="142876"/>
            <a:ext cx="6115050" cy="66437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848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2" y="142877"/>
            <a:ext cx="9087328" cy="65722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950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13" y="730561"/>
            <a:ext cx="9001187" cy="6127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053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0" y="142876"/>
            <a:ext cx="6096000" cy="66437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155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57325" y="142876"/>
            <a:ext cx="6043633" cy="67151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ChangeArrowheads="1"/>
          </p:cNvSpPr>
          <p:nvPr/>
        </p:nvSpPr>
        <p:spPr bwMode="auto">
          <a:xfrm>
            <a:off x="323850" y="260350"/>
            <a:ext cx="78168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cs-CZ" dirty="0"/>
              <a:t>Tyto oceli jsou specifické, jak z hlediska chemického složení, výroby a užití.</a:t>
            </a:r>
          </a:p>
        </p:txBody>
      </p:sp>
      <p:pic>
        <p:nvPicPr>
          <p:cNvPr id="53251" name="Picture 3"/>
          <p:cNvPicPr>
            <a:picLocks noChangeAspect="1" noChangeArrowheads="1"/>
          </p:cNvPicPr>
          <p:nvPr/>
        </p:nvPicPr>
        <p:blipFill>
          <a:blip r:embed="rId2">
            <a:lum bright="-6000" contrast="8000"/>
          </a:blip>
          <a:srcRect/>
          <a:stretch>
            <a:fillRect/>
          </a:stretch>
        </p:blipFill>
        <p:spPr bwMode="auto">
          <a:xfrm>
            <a:off x="857224" y="714356"/>
            <a:ext cx="7578777" cy="6022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38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428596" y="271450"/>
            <a:ext cx="8429684" cy="1371600"/>
          </a:xfrm>
        </p:spPr>
        <p:txBody>
          <a:bodyPr/>
          <a:lstStyle/>
          <a:p>
            <a:pPr algn="l">
              <a:defRPr/>
            </a:pPr>
            <a:r>
              <a:rPr lang="cs-CZ" sz="3200" u="sng" dirty="0"/>
              <a:t>Třídění podle klasického systému ČSN</a:t>
            </a:r>
            <a:br>
              <a:rPr lang="cs-CZ" sz="3200" u="sng" dirty="0"/>
            </a:br>
            <a:r>
              <a:rPr lang="cs-CZ" sz="3200" dirty="0" smtClean="0"/>
              <a:t>- </a:t>
            </a:r>
            <a:r>
              <a:rPr lang="cs-CZ" sz="3200" dirty="0"/>
              <a:t>litiny a oceli na odlitky 42 2xxx.xx</a:t>
            </a:r>
          </a:p>
        </p:txBody>
      </p:sp>
      <p:sp>
        <p:nvSpPr>
          <p:cNvPr id="144387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14282" y="1790720"/>
            <a:ext cx="8786874" cy="4495800"/>
          </a:xfrm>
        </p:spPr>
        <p:txBody>
          <a:bodyPr>
            <a:normAutofit/>
          </a:bodyPr>
          <a:lstStyle/>
          <a:p>
            <a:pPr algn="l">
              <a:defRPr/>
            </a:pPr>
            <a:r>
              <a:rPr lang="cs-CZ" dirty="0">
                <a:solidFill>
                  <a:schemeClr val="tx1"/>
                </a:solidFill>
              </a:rPr>
              <a:t>                    Základní značka        doplňkové číslo</a:t>
            </a:r>
          </a:p>
          <a:p>
            <a:pPr>
              <a:defRPr/>
            </a:pPr>
            <a:r>
              <a:rPr lang="cs-CZ" sz="4400" b="1" dirty="0">
                <a:solidFill>
                  <a:schemeClr val="tx1"/>
                </a:solidFill>
              </a:rPr>
              <a:t>42 2x </a:t>
            </a:r>
            <a:r>
              <a:rPr lang="cs-CZ" sz="4400" b="1" dirty="0" err="1">
                <a:solidFill>
                  <a:schemeClr val="tx1"/>
                </a:solidFill>
              </a:rPr>
              <a:t>xx.xx</a:t>
            </a:r>
            <a:endParaRPr lang="cs-CZ" sz="4400" b="1" dirty="0">
              <a:solidFill>
                <a:schemeClr val="tx1"/>
              </a:solidFill>
            </a:endParaRPr>
          </a:p>
          <a:p>
            <a:pPr algn="l">
              <a:defRPr/>
            </a:pPr>
            <a:endParaRPr lang="cs-CZ" dirty="0">
              <a:solidFill>
                <a:schemeClr val="tx1"/>
              </a:solidFill>
            </a:endParaRPr>
          </a:p>
          <a:p>
            <a:pPr algn="l">
              <a:defRPr/>
            </a:pPr>
            <a:r>
              <a:rPr lang="cs-CZ" dirty="0">
                <a:solidFill>
                  <a:schemeClr val="tx1"/>
                </a:solidFill>
              </a:rPr>
              <a:t>skupina (typ litiny, oceli</a:t>
            </a:r>
            <a:r>
              <a:rPr lang="cs-CZ" dirty="0" smtClean="0">
                <a:solidFill>
                  <a:schemeClr val="tx1"/>
                </a:solidFill>
              </a:rPr>
              <a:t>)</a:t>
            </a:r>
          </a:p>
          <a:p>
            <a:pPr algn="l">
              <a:defRPr/>
            </a:pPr>
            <a:r>
              <a:rPr lang="cs-CZ" dirty="0" smtClean="0">
                <a:solidFill>
                  <a:schemeClr val="tx1"/>
                </a:solidFill>
              </a:rPr>
              <a:t> </a:t>
            </a:r>
            <a:r>
              <a:rPr lang="cs-CZ" dirty="0">
                <a:solidFill>
                  <a:schemeClr val="tx1"/>
                </a:solidFill>
              </a:rPr>
              <a:t>	</a:t>
            </a:r>
            <a:r>
              <a:rPr lang="cs-CZ" dirty="0" smtClean="0">
                <a:solidFill>
                  <a:schemeClr val="tx1"/>
                </a:solidFill>
              </a:rPr>
              <a:t>charakteristická </a:t>
            </a:r>
            <a:r>
              <a:rPr lang="cs-CZ" dirty="0">
                <a:solidFill>
                  <a:schemeClr val="tx1"/>
                </a:solidFill>
              </a:rPr>
              <a:t>vlastnost </a:t>
            </a:r>
            <a:endParaRPr lang="cs-CZ" dirty="0" smtClean="0">
              <a:solidFill>
                <a:schemeClr val="tx1"/>
              </a:solidFill>
            </a:endParaRPr>
          </a:p>
          <a:p>
            <a:pPr algn="l">
              <a:defRPr/>
            </a:pPr>
            <a:r>
              <a:rPr lang="cs-CZ" dirty="0">
                <a:solidFill>
                  <a:schemeClr val="tx1"/>
                </a:solidFill>
              </a:rPr>
              <a:t>			</a:t>
            </a:r>
            <a:r>
              <a:rPr lang="cs-CZ" dirty="0" smtClean="0">
                <a:solidFill>
                  <a:schemeClr val="tx1"/>
                </a:solidFill>
              </a:rPr>
              <a:t>	tepelné </a:t>
            </a:r>
            <a:r>
              <a:rPr lang="cs-CZ" dirty="0">
                <a:solidFill>
                  <a:schemeClr val="tx1"/>
                </a:solidFill>
              </a:rPr>
              <a:t>zpracování</a:t>
            </a:r>
          </a:p>
          <a:p>
            <a:pPr algn="l">
              <a:defRPr/>
            </a:pPr>
            <a:r>
              <a:rPr lang="cs-CZ" dirty="0">
                <a:solidFill>
                  <a:schemeClr val="tx1"/>
                </a:solidFill>
              </a:rPr>
              <a:t>				</a:t>
            </a:r>
            <a:r>
              <a:rPr lang="cs-CZ" dirty="0" smtClean="0">
                <a:solidFill>
                  <a:schemeClr val="tx1"/>
                </a:solidFill>
              </a:rPr>
              <a:t>	způsob </a:t>
            </a:r>
            <a:r>
              <a:rPr lang="cs-CZ" dirty="0">
                <a:solidFill>
                  <a:schemeClr val="tx1"/>
                </a:solidFill>
              </a:rPr>
              <a:t>odlévání odlitků</a:t>
            </a:r>
          </a:p>
          <a:p>
            <a:pPr algn="l">
              <a:defRPr/>
            </a:pPr>
            <a:endParaRPr lang="cs-CZ" dirty="0">
              <a:solidFill>
                <a:schemeClr val="bg2"/>
              </a:solidFill>
            </a:endParaRPr>
          </a:p>
        </p:txBody>
      </p:sp>
      <p:sp>
        <p:nvSpPr>
          <p:cNvPr id="57348" name="Line 4"/>
          <p:cNvSpPr>
            <a:spLocks noChangeShapeType="1"/>
          </p:cNvSpPr>
          <p:nvPr/>
        </p:nvSpPr>
        <p:spPr bwMode="auto">
          <a:xfrm flipV="1">
            <a:off x="2357422" y="3076603"/>
            <a:ext cx="2000264" cy="785817"/>
          </a:xfrm>
          <a:prstGeom prst="line">
            <a:avLst/>
          </a:prstGeom>
          <a:noFill/>
          <a:ln w="38100" cap="sq">
            <a:solidFill>
              <a:srgbClr val="FF0000"/>
            </a:solidFill>
            <a:round/>
            <a:headEnd type="none" w="sm" len="sm"/>
            <a:tailEnd type="triangle" w="med" len="med"/>
          </a:ln>
        </p:spPr>
        <p:txBody>
          <a:bodyPr wrap="none"/>
          <a:lstStyle/>
          <a:p>
            <a:endParaRPr lang="cs-CZ"/>
          </a:p>
        </p:txBody>
      </p:sp>
      <p:sp>
        <p:nvSpPr>
          <p:cNvPr id="57349" name="Line 5"/>
          <p:cNvSpPr>
            <a:spLocks noChangeShapeType="1"/>
          </p:cNvSpPr>
          <p:nvPr/>
        </p:nvSpPr>
        <p:spPr bwMode="auto">
          <a:xfrm flipH="1" flipV="1">
            <a:off x="5715008" y="3148042"/>
            <a:ext cx="2062186" cy="2528902"/>
          </a:xfrm>
          <a:prstGeom prst="line">
            <a:avLst/>
          </a:prstGeom>
          <a:noFill/>
          <a:ln w="38100" cap="sq">
            <a:solidFill>
              <a:srgbClr val="FF0000"/>
            </a:solidFill>
            <a:round/>
            <a:headEnd type="none" w="sm" len="sm"/>
            <a:tailEnd type="triangle" w="med" len="med"/>
          </a:ln>
        </p:spPr>
        <p:txBody>
          <a:bodyPr wrap="none"/>
          <a:lstStyle/>
          <a:p>
            <a:endParaRPr lang="cs-CZ"/>
          </a:p>
        </p:txBody>
      </p:sp>
      <p:sp>
        <p:nvSpPr>
          <p:cNvPr id="57350" name="Line 6"/>
          <p:cNvSpPr>
            <a:spLocks noChangeShapeType="1"/>
          </p:cNvSpPr>
          <p:nvPr/>
        </p:nvSpPr>
        <p:spPr bwMode="auto">
          <a:xfrm flipV="1">
            <a:off x="4567238" y="3148042"/>
            <a:ext cx="290514" cy="1266828"/>
          </a:xfrm>
          <a:prstGeom prst="line">
            <a:avLst/>
          </a:prstGeom>
          <a:noFill/>
          <a:ln w="38100" cap="sq">
            <a:solidFill>
              <a:srgbClr val="FF0000"/>
            </a:solidFill>
            <a:round/>
            <a:headEnd type="none" w="sm" len="sm"/>
            <a:tailEnd type="triangle" w="med" len="med"/>
          </a:ln>
        </p:spPr>
        <p:txBody>
          <a:bodyPr wrap="none"/>
          <a:lstStyle/>
          <a:p>
            <a:endParaRPr lang="cs-CZ"/>
          </a:p>
        </p:txBody>
      </p:sp>
      <p:sp>
        <p:nvSpPr>
          <p:cNvPr id="57351" name="Line 8"/>
          <p:cNvSpPr>
            <a:spLocks noChangeShapeType="1"/>
          </p:cNvSpPr>
          <p:nvPr/>
        </p:nvSpPr>
        <p:spPr bwMode="auto">
          <a:xfrm>
            <a:off x="5429256" y="3076604"/>
            <a:ext cx="357190" cy="1928826"/>
          </a:xfrm>
          <a:prstGeom prst="line">
            <a:avLst/>
          </a:prstGeom>
          <a:noFill/>
          <a:ln w="38100" cap="sq">
            <a:solidFill>
              <a:srgbClr val="FF0000"/>
            </a:solidFill>
            <a:round/>
            <a:headEnd type="triangle" w="med" len="med"/>
            <a:tailEnd/>
          </a:ln>
        </p:spPr>
        <p:txBody>
          <a:bodyPr wrap="none"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41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57190" y="271450"/>
            <a:ext cx="8858280" cy="1371600"/>
          </a:xfrm>
        </p:spPr>
        <p:txBody>
          <a:bodyPr/>
          <a:lstStyle/>
          <a:p>
            <a:pPr algn="l">
              <a:defRPr/>
            </a:pPr>
            <a:r>
              <a:rPr lang="cs-CZ" sz="3600" u="sng" dirty="0"/>
              <a:t>Třídění podle klasického systému ČSN</a:t>
            </a:r>
            <a:br>
              <a:rPr lang="cs-CZ" sz="3600" u="sng" dirty="0"/>
            </a:br>
            <a:r>
              <a:rPr lang="cs-CZ" sz="3600" dirty="0" smtClean="0"/>
              <a:t>- litiny </a:t>
            </a:r>
            <a:r>
              <a:rPr lang="cs-CZ" sz="3600" dirty="0"/>
              <a:t>a oceli na odlitky 42 </a:t>
            </a:r>
            <a:r>
              <a:rPr lang="cs-CZ" sz="3600" dirty="0" smtClean="0"/>
              <a:t>2xxx.xx</a:t>
            </a:r>
            <a:endParaRPr lang="cs-CZ" sz="3600" dirty="0"/>
          </a:p>
        </p:txBody>
      </p:sp>
      <p:sp>
        <p:nvSpPr>
          <p:cNvPr id="14541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0" y="1676400"/>
            <a:ext cx="9144000" cy="4495800"/>
          </a:xfrm>
        </p:spPr>
        <p:txBody>
          <a:bodyPr/>
          <a:lstStyle/>
          <a:p>
            <a:pPr algn="l">
              <a:defRPr/>
            </a:pPr>
            <a:r>
              <a:rPr lang="cs-CZ"/>
              <a:t>                    </a:t>
            </a:r>
          </a:p>
        </p:txBody>
      </p:sp>
      <p:graphicFrame>
        <p:nvGraphicFramePr>
          <p:cNvPr id="145487" name="Group 79"/>
          <p:cNvGraphicFramePr>
            <a:graphicFrameLocks noGrp="1"/>
          </p:cNvGraphicFramePr>
          <p:nvPr/>
        </p:nvGraphicFramePr>
        <p:xfrm>
          <a:off x="514352" y="2017732"/>
          <a:ext cx="8272490" cy="4197350"/>
        </p:xfrm>
        <a:graphic>
          <a:graphicData uri="http://schemas.openxmlformats.org/drawingml/2006/table">
            <a:tbl>
              <a:tblPr/>
              <a:tblGrid>
                <a:gridCol w="1438694"/>
                <a:gridCol w="6833796"/>
              </a:tblGrid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Skupina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Typ litiny, oceli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97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23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Tvárné litiny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97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24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Šedé litiny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16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25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Bílé, tvrzené a temperované litiny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97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26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Uhlíkové oceli na odlitky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97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27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Nízko a středně legované oceli na odlitky (forma písková)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97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28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Nízko a středně legované oceli na odlitky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97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29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Vysokolegované oceli na odlitky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85728"/>
            <a:ext cx="8229600" cy="6357982"/>
          </a:xfrm>
        </p:spPr>
        <p:txBody>
          <a:bodyPr>
            <a:normAutofit lnSpcReduction="10000"/>
          </a:bodyPr>
          <a:lstStyle/>
          <a:p>
            <a:pPr>
              <a:spcBef>
                <a:spcPts val="0"/>
              </a:spcBef>
              <a:spcAft>
                <a:spcPts val="1200"/>
              </a:spcAft>
              <a:buNone/>
            </a:pPr>
            <a:r>
              <a:rPr lang="cs-CZ" sz="2400" u="sng" dirty="0" smtClean="0"/>
              <a:t>5. Struktury po TZ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 sz="1800" b="1" dirty="0" smtClean="0">
                <a:cs typeface="Arial" pitchFamily="34" charset="0"/>
              </a:rPr>
              <a:t>Martenzit:</a:t>
            </a:r>
            <a:r>
              <a:rPr lang="cs-CZ" sz="1800" dirty="0" smtClean="0"/>
              <a:t>  vzniká extrémně rychlým ochlazováním z austenitu, je to přesycený tuhý roztok uhlíku v </a:t>
            </a:r>
            <a:r>
              <a:rPr lang="cs-CZ" sz="1800" dirty="0" err="1" smtClean="0"/>
              <a:t>Fe</a:t>
            </a:r>
            <a:r>
              <a:rPr lang="cs-CZ" sz="1800" dirty="0" smtClean="0"/>
              <a:t> </a:t>
            </a:r>
            <a:r>
              <a:rPr lang="cs-CZ" sz="1800" dirty="0" smtClean="0">
                <a:sym typeface="Symbol"/>
              </a:rPr>
              <a:t></a:t>
            </a:r>
            <a:r>
              <a:rPr lang="cs-CZ" sz="1800" dirty="0" smtClean="0"/>
              <a:t>, má prostorově středěnou tetragonální mřížku (základna – čtverec, výška rozdílná – dva mřížkové </a:t>
            </a:r>
            <a:r>
              <a:rPr lang="cs-CZ" sz="1800" dirty="0" err="1" smtClean="0"/>
              <a:t>paranetry</a:t>
            </a:r>
            <a:r>
              <a:rPr lang="cs-CZ" sz="1800" dirty="0" smtClean="0"/>
              <a:t> a + c)</a:t>
            </a:r>
          </a:p>
          <a:p>
            <a:pPr marL="0" indent="0">
              <a:spcBef>
                <a:spcPts val="600"/>
              </a:spcBef>
              <a:buNone/>
            </a:pPr>
            <a:r>
              <a:rPr lang="cs-CZ" sz="1800" b="1" dirty="0" smtClean="0"/>
              <a:t> Martenzitická přeměna:</a:t>
            </a:r>
          </a:p>
          <a:p>
            <a:pPr marL="360000" indent="-180000">
              <a:lnSpc>
                <a:spcPct val="110000"/>
              </a:lnSpc>
              <a:spcBef>
                <a:spcPts val="0"/>
              </a:spcBef>
              <a:buFont typeface="Calibri" pitchFamily="34" charset="0"/>
              <a:buChar char="‐"/>
            </a:pPr>
            <a:r>
              <a:rPr lang="cs-CZ" sz="1800" dirty="0" smtClean="0"/>
              <a:t>probíhá </a:t>
            </a:r>
            <a:r>
              <a:rPr lang="cs-CZ" sz="1800" dirty="0" err="1" smtClean="0"/>
              <a:t>bezdifúzně</a:t>
            </a:r>
            <a:r>
              <a:rPr lang="cs-CZ" sz="1800" dirty="0" smtClean="0"/>
              <a:t> – při rychlém ochlazování, střihovým mechanismem při změně teploty – ARA diagramu - nikoliv  izotermicky; </a:t>
            </a:r>
          </a:p>
          <a:p>
            <a:pPr marL="360000" indent="-180000">
              <a:lnSpc>
                <a:spcPct val="110000"/>
              </a:lnSpc>
              <a:spcBef>
                <a:spcPts val="0"/>
              </a:spcBef>
              <a:buFont typeface="Calibri" pitchFamily="34" charset="0"/>
              <a:buChar char="‐"/>
            </a:pPr>
            <a:r>
              <a:rPr lang="cs-CZ" sz="1800" dirty="0" smtClean="0"/>
              <a:t>začíná při teplotě označované jako </a:t>
            </a:r>
            <a:r>
              <a:rPr lang="cs-CZ" sz="1800" dirty="0" err="1" smtClean="0"/>
              <a:t>Ms</a:t>
            </a:r>
            <a:r>
              <a:rPr lang="cs-CZ" sz="1800" dirty="0" smtClean="0"/>
              <a:t> a končí při teplotě </a:t>
            </a:r>
            <a:r>
              <a:rPr lang="cs-CZ" sz="1800" dirty="0" err="1" smtClean="0"/>
              <a:t>Mf</a:t>
            </a:r>
            <a:endParaRPr lang="cs-CZ" sz="1800" dirty="0" smtClean="0"/>
          </a:p>
          <a:p>
            <a:pPr marL="360000" indent="-180000">
              <a:lnSpc>
                <a:spcPct val="110000"/>
              </a:lnSpc>
              <a:spcBef>
                <a:spcPts val="0"/>
              </a:spcBef>
              <a:buFont typeface="Calibri" pitchFamily="34" charset="0"/>
              <a:buChar char="‐"/>
            </a:pPr>
            <a:r>
              <a:rPr lang="cs-CZ" sz="1800" dirty="0" smtClean="0"/>
              <a:t>není to přeměna úplná, vždy zůstává zbytkový austenit</a:t>
            </a:r>
          </a:p>
          <a:p>
            <a:pPr marL="360000" indent="-180000">
              <a:lnSpc>
                <a:spcPct val="110000"/>
              </a:lnSpc>
              <a:spcBef>
                <a:spcPts val="0"/>
              </a:spcBef>
              <a:buFont typeface="Calibri" pitchFamily="34" charset="0"/>
              <a:buChar char="‐"/>
            </a:pPr>
            <a:r>
              <a:rPr lang="cs-CZ" sz="1800" dirty="0" smtClean="0"/>
              <a:t>množství zbytkového austenitu závisí na řadě faktorů – např. chemickém</a:t>
            </a:r>
            <a:br>
              <a:rPr lang="cs-CZ" sz="1800" dirty="0" smtClean="0"/>
            </a:br>
            <a:r>
              <a:rPr lang="cs-CZ" sz="1800" dirty="0" smtClean="0"/>
              <a:t>složení oceli, podmínkách ochlazování apod.</a:t>
            </a:r>
          </a:p>
          <a:p>
            <a:pPr marL="360000" indent="-180000">
              <a:lnSpc>
                <a:spcPct val="110000"/>
              </a:lnSpc>
              <a:spcBef>
                <a:spcPts val="0"/>
              </a:spcBef>
              <a:buFont typeface="Calibri" pitchFamily="34" charset="0"/>
              <a:buChar char="‐"/>
            </a:pPr>
            <a:r>
              <a:rPr lang="cs-CZ" sz="1800" dirty="0" smtClean="0"/>
              <a:t>s rostoucím podílem ZA klesá tvrdost a následkem jeho rozpadu při</a:t>
            </a:r>
            <a:br>
              <a:rPr lang="cs-CZ" sz="1800" dirty="0" smtClean="0"/>
            </a:br>
            <a:r>
              <a:rPr lang="cs-CZ" sz="1800" dirty="0" smtClean="0"/>
              <a:t>provozním namáhání může docházet k rozměrovým změnám výrobku</a:t>
            </a:r>
          </a:p>
          <a:p>
            <a:pPr marL="360000" indent="-180000">
              <a:lnSpc>
                <a:spcPct val="110000"/>
              </a:lnSpc>
              <a:spcBef>
                <a:spcPts val="0"/>
              </a:spcBef>
              <a:buFont typeface="Calibri" pitchFamily="34" charset="0"/>
              <a:buChar char="‐"/>
            </a:pPr>
            <a:r>
              <a:rPr lang="cs-CZ" sz="1800" dirty="0" smtClean="0"/>
              <a:t>může mít jehlicovitou nebo deskovitou strukturu</a:t>
            </a:r>
          </a:p>
          <a:p>
            <a:pPr marL="0" indent="0">
              <a:lnSpc>
                <a:spcPct val="110000"/>
              </a:lnSpc>
              <a:spcBef>
                <a:spcPts val="1200"/>
              </a:spcBef>
              <a:buNone/>
            </a:pPr>
            <a:r>
              <a:rPr lang="cs-CZ" sz="1800" b="1" dirty="0" smtClean="0">
                <a:cs typeface="Arial" pitchFamily="34" charset="0"/>
              </a:rPr>
              <a:t>Bainit:</a:t>
            </a:r>
            <a:r>
              <a:rPr lang="cs-CZ" sz="1800" dirty="0" smtClean="0"/>
              <a:t> je to podobně jako perlit </a:t>
            </a:r>
            <a:r>
              <a:rPr lang="cs-CZ" sz="1800" dirty="0" err="1" smtClean="0"/>
              <a:t>feriticko</a:t>
            </a:r>
            <a:r>
              <a:rPr lang="cs-CZ" sz="1800" dirty="0" smtClean="0"/>
              <a:t>-</a:t>
            </a:r>
            <a:r>
              <a:rPr lang="cs-CZ" sz="1800" dirty="0" err="1" smtClean="0"/>
              <a:t>karbidická</a:t>
            </a:r>
            <a:r>
              <a:rPr lang="cs-CZ" sz="1800" dirty="0" smtClean="0"/>
              <a:t> směs, ale má jiný mechanismus vzniku a od </a:t>
            </a:r>
            <a:r>
              <a:rPr lang="cs-CZ" sz="1800" dirty="0" err="1" smtClean="0"/>
              <a:t>perlitu</a:t>
            </a:r>
            <a:r>
              <a:rPr lang="cs-CZ" sz="1800" dirty="0" smtClean="0"/>
              <a:t> se výrazně liší svými vlastnostmi.</a:t>
            </a:r>
            <a:r>
              <a:rPr lang="cs-CZ" sz="1800" b="1" dirty="0" smtClean="0"/>
              <a:t> </a:t>
            </a:r>
            <a:r>
              <a:rPr lang="cs-CZ" sz="1800" dirty="0" smtClean="0"/>
              <a:t>Bainit vzniká rozpadem austenitu v oblasti teplot pod 500°C, ale nad teplotou martenzitické přeměny </a:t>
            </a:r>
            <a:r>
              <a:rPr lang="cs-CZ" sz="1800" dirty="0" err="1" smtClean="0"/>
              <a:t>Ms</a:t>
            </a:r>
            <a:r>
              <a:rPr lang="cs-CZ" sz="1800" dirty="0" smtClean="0"/>
              <a:t>. Bainit se vyznačuje jehlicovitou nebo deskovitou strukturou podle teploty vzniku. Dolní bainit tvoří směs destiček </a:t>
            </a:r>
            <a:r>
              <a:rPr lang="cs-CZ" sz="1800" dirty="0" smtClean="0">
                <a:hlinkClick r:id="rId2" action="ppaction://hlinkfile"/>
              </a:rPr>
              <a:t>feritu</a:t>
            </a:r>
            <a:r>
              <a:rPr lang="cs-CZ" sz="1800" dirty="0" smtClean="0"/>
              <a:t>, v nichž jsou rozptýleny jemné destičky </a:t>
            </a:r>
            <a:r>
              <a:rPr lang="cs-CZ" sz="1800" dirty="0" smtClean="0">
                <a:hlinkClick r:id="rId3" action="ppaction://hlinkfile"/>
              </a:rPr>
              <a:t>cementitu</a:t>
            </a:r>
            <a:r>
              <a:rPr lang="cs-CZ" sz="1800" dirty="0" smtClean="0"/>
              <a:t> - vzniká při nízkých teplotách. Horní bainit je tvořen deskami </a:t>
            </a:r>
            <a:r>
              <a:rPr lang="cs-CZ" sz="1800" dirty="0" smtClean="0">
                <a:hlinkClick r:id="rId2" action="ppaction://hlinkfile"/>
              </a:rPr>
              <a:t>feritu</a:t>
            </a:r>
            <a:r>
              <a:rPr lang="cs-CZ" sz="1800" dirty="0" smtClean="0"/>
              <a:t> v nichž jsou hrubé částice </a:t>
            </a:r>
            <a:r>
              <a:rPr lang="cs-CZ" sz="1800" dirty="0" smtClean="0">
                <a:hlinkClick r:id="rId3" action="ppaction://hlinkfile"/>
              </a:rPr>
              <a:t>cementitu</a:t>
            </a:r>
            <a:r>
              <a:rPr lang="cs-CZ" sz="1800" dirty="0" smtClean="0"/>
              <a:t>.</a:t>
            </a:r>
          </a:p>
        </p:txBody>
      </p:sp>
    </p:spTree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5" name="Rectangle 7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 eaLnBrk="1" hangingPunct="1">
              <a:defRPr/>
            </a:pPr>
            <a:r>
              <a:rPr lang="cs-CZ" sz="3200" u="sng" dirty="0" err="1" smtClean="0"/>
              <a:t>Martensitická</a:t>
            </a:r>
            <a:r>
              <a:rPr lang="cs-CZ" sz="3200" u="sng" dirty="0" smtClean="0"/>
              <a:t> přeměna v ocelích</a:t>
            </a:r>
          </a:p>
        </p:txBody>
      </p:sp>
      <p:sp>
        <p:nvSpPr>
          <p:cNvPr id="68611" name="Rectangle 3"/>
          <p:cNvSpPr>
            <a:spLocks noGrp="1" noChangeArrowheads="1"/>
          </p:cNvSpPr>
          <p:nvPr>
            <p:ph type="body" sz="half" idx="3"/>
          </p:nvPr>
        </p:nvSpPr>
        <p:spPr>
          <a:xfrm>
            <a:off x="4214810" y="1108075"/>
            <a:ext cx="4471990" cy="5292725"/>
          </a:xfrm>
        </p:spPr>
        <p:txBody>
          <a:bodyPr>
            <a:noAutofit/>
          </a:bodyPr>
          <a:lstStyle/>
          <a:p>
            <a:pPr marL="0" indent="0" eaLnBrk="1" hangingPunct="1">
              <a:spcBef>
                <a:spcPts val="0"/>
              </a:spcBef>
              <a:buFont typeface="Wingdings" pitchFamily="2" charset="2"/>
              <a:buNone/>
              <a:defRPr/>
            </a:pPr>
            <a:r>
              <a:rPr lang="cs-CZ" sz="1800" dirty="0" err="1" smtClean="0">
                <a:sym typeface="Symbol" pitchFamily="18" charset="2"/>
              </a:rPr>
              <a:t>Martensitická</a:t>
            </a:r>
            <a:r>
              <a:rPr lang="cs-CZ" sz="1800" dirty="0" smtClean="0">
                <a:sym typeface="Symbol" pitchFamily="18" charset="2"/>
              </a:rPr>
              <a:t> přeměna v ocelích (Adolf </a:t>
            </a:r>
            <a:r>
              <a:rPr lang="cs-CZ" sz="1800" dirty="0" err="1" smtClean="0">
                <a:sym typeface="Symbol" pitchFamily="18" charset="2"/>
              </a:rPr>
              <a:t>Martens</a:t>
            </a:r>
            <a:r>
              <a:rPr lang="cs-CZ" sz="1800" dirty="0" smtClean="0">
                <a:sym typeface="Symbol" pitchFamily="18" charset="2"/>
              </a:rPr>
              <a:t>)</a:t>
            </a:r>
          </a:p>
          <a:p>
            <a:pPr eaLnBrk="1" hangingPunct="1">
              <a:spcBef>
                <a:spcPts val="1200"/>
              </a:spcBef>
              <a:buFontTx/>
              <a:buChar char="-"/>
              <a:defRPr/>
            </a:pPr>
            <a:r>
              <a:rPr lang="cs-CZ" sz="1800" dirty="0" smtClean="0">
                <a:sym typeface="Symbol" pitchFamily="18" charset="2"/>
              </a:rPr>
              <a:t>střihový mechanismus přeměny</a:t>
            </a:r>
          </a:p>
          <a:p>
            <a:pPr eaLnBrk="1" hangingPunct="1">
              <a:spcBef>
                <a:spcPts val="600"/>
              </a:spcBef>
              <a:spcAft>
                <a:spcPts val="1200"/>
              </a:spcAft>
              <a:buFontTx/>
              <a:buChar char="-"/>
              <a:defRPr/>
            </a:pPr>
            <a:r>
              <a:rPr lang="cs-CZ" sz="1800" dirty="0" smtClean="0">
                <a:sym typeface="Symbol" pitchFamily="18" charset="2"/>
              </a:rPr>
              <a:t>austenit (FCC) </a:t>
            </a:r>
            <a:r>
              <a:rPr lang="en-US" sz="1800" dirty="0" smtClean="0">
                <a:sym typeface="Symbol" pitchFamily="18" charset="2"/>
              </a:rPr>
              <a:t></a:t>
            </a:r>
            <a:r>
              <a:rPr lang="cs-CZ" sz="1800" dirty="0" smtClean="0">
                <a:sym typeface="Symbol" pitchFamily="18" charset="2"/>
              </a:rPr>
              <a:t> </a:t>
            </a:r>
            <a:r>
              <a:rPr lang="cs-CZ" sz="1800" dirty="0" err="1" smtClean="0">
                <a:solidFill>
                  <a:srgbClr val="FF0000"/>
                </a:solidFill>
                <a:sym typeface="Symbol" pitchFamily="18" charset="2"/>
              </a:rPr>
              <a:t>martensit</a:t>
            </a:r>
            <a:r>
              <a:rPr lang="cs-CZ" sz="1800" dirty="0" smtClean="0">
                <a:sym typeface="Symbol" pitchFamily="18" charset="2"/>
              </a:rPr>
              <a:t> (BCT, body </a:t>
            </a:r>
            <a:r>
              <a:rPr lang="cs-CZ" sz="1800" dirty="0" err="1" smtClean="0">
                <a:sym typeface="Symbol" pitchFamily="18" charset="2"/>
              </a:rPr>
              <a:t>centred</a:t>
            </a:r>
            <a:r>
              <a:rPr lang="cs-CZ" sz="1800" dirty="0" smtClean="0">
                <a:sym typeface="Symbol" pitchFamily="18" charset="2"/>
              </a:rPr>
              <a:t> </a:t>
            </a:r>
            <a:r>
              <a:rPr lang="cs-CZ" sz="1800" dirty="0" err="1" smtClean="0">
                <a:sym typeface="Symbol" pitchFamily="18" charset="2"/>
              </a:rPr>
              <a:t>tetragonal</a:t>
            </a:r>
            <a:r>
              <a:rPr lang="cs-CZ" sz="1800" dirty="0" smtClean="0">
                <a:sym typeface="Symbol" pitchFamily="18" charset="2"/>
              </a:rPr>
              <a:t>), </a:t>
            </a:r>
            <a:r>
              <a:rPr lang="cs-CZ" sz="1800" dirty="0" smtClean="0">
                <a:solidFill>
                  <a:srgbClr val="FF0000"/>
                </a:solidFill>
                <a:sym typeface="Symbol" pitchFamily="18" charset="2"/>
              </a:rPr>
              <a:t>obsah C se nemění</a:t>
            </a:r>
            <a:r>
              <a:rPr lang="cs-CZ" sz="1800" dirty="0" smtClean="0">
                <a:sym typeface="Symbol" pitchFamily="18" charset="2"/>
              </a:rPr>
              <a:t>, zůstává v intersticiálních polohách-přesycený tuhý roztok – metastabilní, </a:t>
            </a:r>
            <a:r>
              <a:rPr lang="cs-CZ" sz="1800" dirty="0" err="1" smtClean="0">
                <a:solidFill>
                  <a:srgbClr val="FF0000"/>
                </a:solidFill>
                <a:sym typeface="Symbol" pitchFamily="18" charset="2"/>
              </a:rPr>
              <a:t>tetragonalita</a:t>
            </a:r>
            <a:endParaRPr lang="cs-CZ" sz="1800" dirty="0" smtClean="0">
              <a:solidFill>
                <a:srgbClr val="FF0000"/>
              </a:solidFill>
              <a:sym typeface="Symbol" pitchFamily="18" charset="2"/>
            </a:endParaRPr>
          </a:p>
          <a:p>
            <a:pPr marL="0" indent="0" eaLnBrk="1" hangingPunct="1">
              <a:spcBef>
                <a:spcPts val="0"/>
              </a:spcBef>
              <a:spcAft>
                <a:spcPts val="1200"/>
              </a:spcAft>
              <a:buNone/>
              <a:defRPr/>
            </a:pPr>
            <a:r>
              <a:rPr lang="cs-CZ" sz="1800" dirty="0" smtClean="0">
                <a:solidFill>
                  <a:srgbClr val="FF0000"/>
                </a:solidFill>
                <a:sym typeface="Symbol" pitchFamily="18" charset="2"/>
              </a:rPr>
              <a:t>představa homogenního (mění typ krystalové struktury) a nehomogenního (zachovává tvar zrn) skluzu</a:t>
            </a:r>
          </a:p>
          <a:p>
            <a:pPr marL="1872000" indent="-1872000" eaLnBrk="1" hangingPunct="1">
              <a:spcBef>
                <a:spcPts val="0"/>
              </a:spcBef>
              <a:buFontTx/>
              <a:buNone/>
              <a:defRPr/>
            </a:pPr>
            <a:r>
              <a:rPr lang="cs-CZ" sz="1800" dirty="0" smtClean="0">
                <a:sym typeface="Symbol" pitchFamily="18" charset="2"/>
              </a:rPr>
              <a:t>nehomogenní skluz - dislokační (dislokační </a:t>
            </a:r>
            <a:r>
              <a:rPr lang="cs-CZ" sz="1800" dirty="0" err="1" smtClean="0">
                <a:sym typeface="Symbol" pitchFamily="18" charset="2"/>
              </a:rPr>
              <a:t>martensit</a:t>
            </a:r>
            <a:r>
              <a:rPr lang="cs-CZ" sz="1800" dirty="0" smtClean="0">
                <a:sym typeface="Symbol" pitchFamily="18" charset="2"/>
              </a:rPr>
              <a:t>)</a:t>
            </a:r>
          </a:p>
          <a:p>
            <a:pPr marL="1872000" indent="0" eaLnBrk="1" hangingPunct="1">
              <a:spcBef>
                <a:spcPts val="0"/>
              </a:spcBef>
              <a:spcAft>
                <a:spcPts val="1200"/>
              </a:spcAft>
              <a:buFontTx/>
              <a:buChar char="-"/>
              <a:defRPr/>
            </a:pPr>
            <a:r>
              <a:rPr lang="cs-CZ" sz="1800" dirty="0" err="1" smtClean="0">
                <a:sym typeface="Symbol" pitchFamily="18" charset="2"/>
              </a:rPr>
              <a:t>dvojčatěním</a:t>
            </a:r>
            <a:r>
              <a:rPr lang="cs-CZ" sz="1800" dirty="0" smtClean="0">
                <a:sym typeface="Symbol" pitchFamily="18" charset="2"/>
              </a:rPr>
              <a:t> (dvojčatový </a:t>
            </a:r>
            <a:r>
              <a:rPr lang="cs-CZ" sz="1800" dirty="0" err="1" smtClean="0">
                <a:sym typeface="Symbol" pitchFamily="18" charset="2"/>
              </a:rPr>
              <a:t>martensit</a:t>
            </a:r>
            <a:r>
              <a:rPr lang="cs-CZ" sz="1800" dirty="0" smtClean="0">
                <a:sym typeface="Symbol" pitchFamily="18" charset="2"/>
              </a:rPr>
              <a:t>)</a:t>
            </a:r>
          </a:p>
          <a:p>
            <a:pPr eaLnBrk="1" hangingPunct="1">
              <a:buNone/>
              <a:defRPr/>
            </a:pPr>
            <a:endParaRPr lang="en-US" sz="1800" dirty="0" smtClean="0">
              <a:sym typeface="Symbol" pitchFamily="18" charset="2"/>
            </a:endParaRPr>
          </a:p>
        </p:txBody>
      </p:sp>
      <p:grpSp>
        <p:nvGrpSpPr>
          <p:cNvPr id="2" name="Group 14"/>
          <p:cNvGrpSpPr>
            <a:grpSpLocks/>
          </p:cNvGrpSpPr>
          <p:nvPr/>
        </p:nvGrpSpPr>
        <p:grpSpPr bwMode="auto">
          <a:xfrm>
            <a:off x="428596" y="1279532"/>
            <a:ext cx="3495704" cy="5006988"/>
            <a:chOff x="432" y="1056"/>
            <a:chExt cx="2040" cy="2896"/>
          </a:xfrm>
        </p:grpSpPr>
        <p:pic>
          <p:nvPicPr>
            <p:cNvPr id="30727" name="Picture 15" descr="martenzit dislokační komprim"/>
            <p:cNvPicPr>
              <a:picLocks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432" y="1056"/>
              <a:ext cx="2040" cy="13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0728" name="Picture 16" descr="martenzit dvojčatový komprim"/>
            <p:cNvPicPr>
              <a:picLocks noChangeArrowheads="1"/>
            </p:cNvPicPr>
            <p:nvPr/>
          </p:nvPicPr>
          <p:blipFill>
            <a:blip r:embed="rId3">
              <a:lum bright="6000" contrast="16000"/>
            </a:blip>
            <a:srcRect/>
            <a:stretch>
              <a:fillRect/>
            </a:stretch>
          </p:blipFill>
          <p:spPr bwMode="auto">
            <a:xfrm>
              <a:off x="432" y="2592"/>
              <a:ext cx="2040" cy="13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43" name="Rectangle 11"/>
          <p:cNvSpPr>
            <a:spLocks noGrp="1" noChangeArrowheads="1"/>
          </p:cNvSpPr>
          <p:nvPr>
            <p:ph type="body" sz="half" idx="3"/>
          </p:nvPr>
        </p:nvSpPr>
        <p:spPr>
          <a:xfrm>
            <a:off x="4572000" y="1500214"/>
            <a:ext cx="4286280" cy="4857744"/>
          </a:xfrm>
        </p:spPr>
        <p:txBody>
          <a:bodyPr/>
          <a:lstStyle/>
          <a:p>
            <a:pPr eaLnBrk="1" hangingPunct="1">
              <a:buFont typeface="Calibri" pitchFamily="34" charset="0"/>
              <a:buChar char="‐"/>
              <a:defRPr/>
            </a:pPr>
            <a:r>
              <a:rPr lang="cs-CZ" sz="2000" dirty="0" smtClean="0">
                <a:solidFill>
                  <a:srgbClr val="FF0000"/>
                </a:solidFill>
              </a:rPr>
              <a:t>rychlost vyšší než kritická </a:t>
            </a:r>
            <a:r>
              <a:rPr lang="cs-CZ" sz="2000" dirty="0" smtClean="0"/>
              <a:t>(ne perlit a bainit, viz ARA)</a:t>
            </a:r>
          </a:p>
          <a:p>
            <a:pPr eaLnBrk="1" hangingPunct="1">
              <a:buFont typeface="Calibri" pitchFamily="34" charset="0"/>
              <a:buChar char="‐"/>
              <a:defRPr/>
            </a:pPr>
            <a:r>
              <a:rPr lang="cs-CZ" sz="2000" dirty="0" smtClean="0">
                <a:solidFill>
                  <a:srgbClr val="FF0000"/>
                </a:solidFill>
              </a:rPr>
              <a:t>teplota přeměny </a:t>
            </a:r>
            <a:r>
              <a:rPr lang="cs-CZ" sz="2000" dirty="0" smtClean="0"/>
              <a:t>pod </a:t>
            </a:r>
            <a:r>
              <a:rPr lang="cs-CZ" sz="2000" dirty="0" err="1" smtClean="0"/>
              <a:t>M</a:t>
            </a:r>
            <a:r>
              <a:rPr lang="cs-CZ" sz="2000" baseline="-25000" dirty="0" err="1" smtClean="0"/>
              <a:t>s</a:t>
            </a:r>
            <a:r>
              <a:rPr lang="cs-CZ" sz="2000" dirty="0" smtClean="0"/>
              <a:t> ;teploty </a:t>
            </a:r>
            <a:r>
              <a:rPr lang="cs-CZ" sz="2000" dirty="0" err="1" smtClean="0"/>
              <a:t>M</a:t>
            </a:r>
            <a:r>
              <a:rPr lang="cs-CZ" sz="2000" baseline="-25000" dirty="0" err="1" smtClean="0"/>
              <a:t>s</a:t>
            </a:r>
            <a:r>
              <a:rPr lang="cs-CZ" sz="2000" dirty="0" smtClean="0"/>
              <a:t> a </a:t>
            </a:r>
            <a:r>
              <a:rPr lang="cs-CZ" sz="2000" dirty="0" err="1" smtClean="0"/>
              <a:t>M</a:t>
            </a:r>
            <a:r>
              <a:rPr lang="cs-CZ" sz="2000" baseline="-25000" dirty="0" err="1" smtClean="0"/>
              <a:t>f</a:t>
            </a:r>
            <a:r>
              <a:rPr lang="cs-CZ" sz="2000" dirty="0" smtClean="0"/>
              <a:t>, ovlivněny % C </a:t>
            </a:r>
          </a:p>
          <a:p>
            <a:pPr eaLnBrk="1" hangingPunct="1">
              <a:buFont typeface="Calibri" pitchFamily="34" charset="0"/>
              <a:buChar char="‐"/>
              <a:defRPr/>
            </a:pPr>
            <a:r>
              <a:rPr lang="cs-CZ" sz="2000" dirty="0" err="1" smtClean="0">
                <a:solidFill>
                  <a:srgbClr val="FF0000"/>
                </a:solidFill>
              </a:rPr>
              <a:t>martensitická</a:t>
            </a:r>
            <a:r>
              <a:rPr lang="cs-CZ" sz="2000" dirty="0" smtClean="0">
                <a:solidFill>
                  <a:srgbClr val="FF0000"/>
                </a:solidFill>
              </a:rPr>
              <a:t> křivka</a:t>
            </a:r>
          </a:p>
          <a:p>
            <a:pPr eaLnBrk="1" hangingPunct="1">
              <a:buFont typeface="Calibri" pitchFamily="34" charset="0"/>
              <a:buChar char="‐"/>
              <a:defRPr/>
            </a:pPr>
            <a:r>
              <a:rPr lang="cs-CZ" sz="2000" dirty="0" smtClean="0">
                <a:solidFill>
                  <a:srgbClr val="FF0000"/>
                </a:solidFill>
              </a:rPr>
              <a:t>zbytkový austenit</a:t>
            </a:r>
          </a:p>
          <a:p>
            <a:pPr eaLnBrk="1" hangingPunct="1">
              <a:buFont typeface="Calibri" pitchFamily="34" charset="0"/>
              <a:buChar char="‐"/>
              <a:defRPr/>
            </a:pPr>
            <a:r>
              <a:rPr lang="cs-CZ" sz="2000" dirty="0" smtClean="0"/>
              <a:t>morfologie </a:t>
            </a:r>
            <a:r>
              <a:rPr lang="cs-CZ" sz="2000" dirty="0" err="1" smtClean="0"/>
              <a:t>martensitu</a:t>
            </a:r>
            <a:r>
              <a:rPr lang="cs-CZ" sz="2000" dirty="0" smtClean="0"/>
              <a:t> (laťkový, deskový)</a:t>
            </a:r>
          </a:p>
          <a:p>
            <a:pPr eaLnBrk="1" hangingPunct="1">
              <a:buFont typeface="Calibri" pitchFamily="34" charset="0"/>
              <a:buChar char="‐"/>
              <a:defRPr/>
            </a:pPr>
            <a:r>
              <a:rPr lang="cs-CZ" sz="2000" dirty="0" smtClean="0"/>
              <a:t>mechanismy zpevňování (</a:t>
            </a:r>
            <a:r>
              <a:rPr lang="cs-CZ" sz="2000" dirty="0" err="1" smtClean="0"/>
              <a:t>substrukturní</a:t>
            </a:r>
            <a:r>
              <a:rPr lang="cs-CZ" sz="2000" dirty="0" smtClean="0"/>
              <a:t>, intersticiální, dislokační, …)</a:t>
            </a:r>
          </a:p>
          <a:p>
            <a:pPr eaLnBrk="1" hangingPunct="1">
              <a:buFont typeface="Calibri" pitchFamily="34" charset="0"/>
              <a:buChar char="‐"/>
              <a:defRPr/>
            </a:pPr>
            <a:r>
              <a:rPr lang="cs-CZ" sz="2000" dirty="0" smtClean="0"/>
              <a:t>vlastnosti jednotlivých typů </a:t>
            </a:r>
            <a:r>
              <a:rPr lang="cs-CZ" sz="2000" dirty="0" err="1" smtClean="0"/>
              <a:t>martensitu</a:t>
            </a:r>
            <a:endParaRPr lang="cs-CZ" sz="2000" dirty="0" smtClean="0"/>
          </a:p>
        </p:txBody>
      </p:sp>
      <p:pic>
        <p:nvPicPr>
          <p:cNvPr id="31748" name="Picture 13" descr="slide 28-1-1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3"/>
          <a:srcRect/>
          <a:stretch>
            <a:fillRect/>
          </a:stretch>
        </p:blipFill>
        <p:spPr>
          <a:xfrm>
            <a:off x="304800" y="3810000"/>
            <a:ext cx="4267200" cy="2895600"/>
          </a:xfrm>
        </p:spPr>
      </p:pic>
      <p:pic>
        <p:nvPicPr>
          <p:cNvPr id="31749" name="Picture 15" descr="slide 28-2-1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4"/>
          <a:srcRect/>
          <a:stretch>
            <a:fillRect/>
          </a:stretch>
        </p:blipFill>
        <p:spPr>
          <a:xfrm>
            <a:off x="304800" y="1143000"/>
            <a:ext cx="4267200" cy="2667000"/>
          </a:xfrm>
        </p:spPr>
      </p:pic>
      <p:sp>
        <p:nvSpPr>
          <p:cNvPr id="69648" name="Rectangle 16"/>
          <p:cNvSpPr>
            <a:spLocks noGrp="1" noChangeArrowheads="1"/>
          </p:cNvSpPr>
          <p:nvPr>
            <p:ph type="title"/>
          </p:nvPr>
        </p:nvSpPr>
        <p:spPr>
          <a:xfrm>
            <a:off x="457200" y="214290"/>
            <a:ext cx="8229600" cy="712787"/>
          </a:xfrm>
        </p:spPr>
        <p:txBody>
          <a:bodyPr>
            <a:normAutofit/>
          </a:bodyPr>
          <a:lstStyle/>
          <a:p>
            <a:pPr algn="l" eaLnBrk="1" hangingPunct="1">
              <a:defRPr/>
            </a:pPr>
            <a:r>
              <a:rPr lang="cs-CZ" sz="3200" u="sng" dirty="0" smtClean="0"/>
              <a:t>Podmínky vzniku </a:t>
            </a:r>
            <a:r>
              <a:rPr lang="cs-CZ" sz="3200" u="sng" dirty="0" err="1" smtClean="0"/>
              <a:t>martensitu</a:t>
            </a:r>
            <a:endParaRPr lang="cs-CZ" sz="3200" u="sng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749300" y="1447800"/>
            <a:ext cx="7643813" cy="5029200"/>
          </a:xfrm>
        </p:spPr>
        <p:txBody>
          <a:bodyPr/>
          <a:lstStyle/>
          <a:p>
            <a:pPr lvl="1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cs-CZ" sz="2200" dirty="0" smtClean="0"/>
              <a:t>1. stadium, 80-250 °C</a:t>
            </a:r>
          </a:p>
          <a:p>
            <a:pPr lvl="1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cs-CZ" sz="2200" dirty="0" smtClean="0"/>
              <a:t>	tetragonální </a:t>
            </a:r>
            <a:r>
              <a:rPr lang="cs-CZ" sz="2200" dirty="0" err="1" smtClean="0"/>
              <a:t>martensit</a:t>
            </a:r>
            <a:r>
              <a:rPr lang="cs-CZ" sz="2200" dirty="0" smtClean="0"/>
              <a:t> </a:t>
            </a:r>
            <a:r>
              <a:rPr lang="cs-CZ" sz="2200" dirty="0" smtClean="0">
                <a:sym typeface="Symbol" pitchFamily="18" charset="2"/>
              </a:rPr>
              <a:t>kubický </a:t>
            </a:r>
            <a:r>
              <a:rPr lang="cs-CZ" sz="2200" dirty="0" err="1" smtClean="0">
                <a:sym typeface="Symbol" pitchFamily="18" charset="2"/>
              </a:rPr>
              <a:t>martensit</a:t>
            </a:r>
            <a:r>
              <a:rPr lang="cs-CZ" sz="2200" dirty="0" smtClean="0">
                <a:sym typeface="Symbol" pitchFamily="18" charset="2"/>
              </a:rPr>
              <a:t> +</a:t>
            </a:r>
          </a:p>
          <a:p>
            <a:pPr lvl="1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cs-CZ" sz="2200" dirty="0" smtClean="0">
                <a:sym typeface="Symbol" pitchFamily="18" charset="2"/>
              </a:rPr>
              <a:t>	-karbid (Fe</a:t>
            </a:r>
            <a:r>
              <a:rPr lang="cs-CZ" sz="2200" baseline="-25000" dirty="0" smtClean="0">
                <a:sym typeface="Symbol" pitchFamily="18" charset="2"/>
              </a:rPr>
              <a:t>2,4</a:t>
            </a:r>
            <a:r>
              <a:rPr lang="cs-CZ" sz="2200" dirty="0" smtClean="0">
                <a:sym typeface="Symbol" pitchFamily="18" charset="2"/>
              </a:rPr>
              <a:t>C)</a:t>
            </a:r>
          </a:p>
          <a:p>
            <a:pPr lvl="1" eaLnBrk="1" hangingPunct="1">
              <a:lnSpc>
                <a:spcPct val="90000"/>
              </a:lnSpc>
              <a:spcBef>
                <a:spcPct val="40000"/>
              </a:spcBef>
              <a:buFont typeface="Wingdings" pitchFamily="2" charset="2"/>
              <a:buNone/>
              <a:defRPr/>
            </a:pPr>
            <a:r>
              <a:rPr lang="cs-CZ" sz="2200" dirty="0" smtClean="0">
                <a:sym typeface="Symbol" pitchFamily="18" charset="2"/>
              </a:rPr>
              <a:t>2. stadium, 200-300 °C, rozpad ZA</a:t>
            </a:r>
          </a:p>
          <a:p>
            <a:pPr lvl="1" eaLnBrk="1" hangingPunct="1">
              <a:lnSpc>
                <a:spcPct val="90000"/>
              </a:lnSpc>
              <a:spcBef>
                <a:spcPct val="40000"/>
              </a:spcBef>
              <a:buFont typeface="Wingdings" pitchFamily="2" charset="2"/>
              <a:buNone/>
              <a:defRPr/>
            </a:pPr>
            <a:r>
              <a:rPr lang="cs-CZ" sz="2200" dirty="0" smtClean="0">
                <a:sym typeface="Symbol" pitchFamily="18" charset="2"/>
              </a:rPr>
              <a:t>3. stadium, nad 300°C</a:t>
            </a:r>
          </a:p>
          <a:p>
            <a:pPr lvl="1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cs-CZ" sz="2200" dirty="0" smtClean="0">
                <a:sym typeface="Symbol" pitchFamily="18" charset="2"/>
              </a:rPr>
              <a:t>	kubický </a:t>
            </a:r>
            <a:r>
              <a:rPr lang="cs-CZ" sz="2200" dirty="0" err="1" smtClean="0">
                <a:sym typeface="Symbol" pitchFamily="18" charset="2"/>
              </a:rPr>
              <a:t>martensit</a:t>
            </a:r>
            <a:r>
              <a:rPr lang="cs-CZ" sz="2200" dirty="0" smtClean="0">
                <a:sym typeface="Symbol" pitchFamily="18" charset="2"/>
              </a:rPr>
              <a:t> + karbid (Fe</a:t>
            </a:r>
            <a:r>
              <a:rPr lang="cs-CZ" sz="2200" baseline="-25000" dirty="0" smtClean="0">
                <a:sym typeface="Symbol" pitchFamily="18" charset="2"/>
              </a:rPr>
              <a:t>2,4</a:t>
            </a:r>
            <a:r>
              <a:rPr lang="cs-CZ" sz="2200" dirty="0" smtClean="0">
                <a:sym typeface="Symbol" pitchFamily="18" charset="2"/>
              </a:rPr>
              <a:t>C)  ferit a cementit (sorbit)</a:t>
            </a:r>
          </a:p>
          <a:p>
            <a:pPr lvl="1" eaLnBrk="1" hangingPunct="1">
              <a:lnSpc>
                <a:spcPct val="90000"/>
              </a:lnSpc>
              <a:spcBef>
                <a:spcPct val="40000"/>
              </a:spcBef>
              <a:buFont typeface="Wingdings" pitchFamily="2" charset="2"/>
              <a:buNone/>
              <a:defRPr/>
            </a:pPr>
            <a:r>
              <a:rPr lang="cs-CZ" sz="2200" dirty="0" smtClean="0">
                <a:sym typeface="Symbol" pitchFamily="18" charset="2"/>
              </a:rPr>
              <a:t>4. stadium, nad 500°C</a:t>
            </a:r>
          </a:p>
          <a:p>
            <a:pPr lvl="1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cs-CZ" sz="2200" dirty="0" smtClean="0">
                <a:sym typeface="Symbol" pitchFamily="18" charset="2"/>
              </a:rPr>
              <a:t>	hrubnutí sorbitu, u legovaných ocelí precipitace speciálních karbidů (sekundární tvrdost)</a:t>
            </a:r>
          </a:p>
          <a:p>
            <a:pPr lvl="1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cs-CZ" sz="2200" dirty="0" smtClean="0">
              <a:solidFill>
                <a:srgbClr val="88680E"/>
              </a:solidFill>
              <a:sym typeface="Symbol" pitchFamily="18" charset="2"/>
            </a:endParaRPr>
          </a:p>
          <a:p>
            <a:pPr lvl="1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cs-CZ" sz="2200" dirty="0" smtClean="0">
                <a:solidFill>
                  <a:schemeClr val="hlink"/>
                </a:solidFill>
                <a:sym typeface="Symbol" pitchFamily="18" charset="2"/>
              </a:rPr>
              <a:t>	</a:t>
            </a:r>
          </a:p>
        </p:txBody>
      </p:sp>
      <p:sp>
        <p:nvSpPr>
          <p:cNvPr id="100356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430213"/>
            <a:ext cx="8229600" cy="712787"/>
          </a:xfrm>
        </p:spPr>
        <p:txBody>
          <a:bodyPr>
            <a:normAutofit/>
          </a:bodyPr>
          <a:lstStyle/>
          <a:p>
            <a:pPr algn="l" eaLnBrk="1" hangingPunct="1">
              <a:defRPr/>
            </a:pPr>
            <a:r>
              <a:rPr lang="cs-CZ" sz="3200" u="sng" dirty="0" smtClean="0"/>
              <a:t>Přeměny při popouštění </a:t>
            </a:r>
            <a:r>
              <a:rPr lang="cs-CZ" sz="3200" u="sng" dirty="0" err="1" smtClean="0"/>
              <a:t>martensitu</a:t>
            </a:r>
            <a:endParaRPr lang="cs-CZ" sz="3200" u="sng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1000" y="1357314"/>
            <a:ext cx="8458200" cy="4714892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Calibri" pitchFamily="34" charset="0"/>
              <a:buChar char="‐"/>
              <a:defRPr/>
            </a:pPr>
            <a:r>
              <a:rPr lang="cs-CZ" sz="2800" dirty="0" smtClean="0">
                <a:solidFill>
                  <a:srgbClr val="FF0000"/>
                </a:solidFill>
              </a:rPr>
              <a:t>Bainit</a:t>
            </a:r>
            <a:r>
              <a:rPr lang="cs-CZ" sz="2800" dirty="0" smtClean="0"/>
              <a:t> (jedna z definic) – </a:t>
            </a:r>
            <a:r>
              <a:rPr lang="cs-CZ" sz="2800" dirty="0" err="1" smtClean="0"/>
              <a:t>nelamelární</a:t>
            </a:r>
            <a:r>
              <a:rPr lang="cs-CZ" sz="2800" dirty="0" smtClean="0"/>
              <a:t> </a:t>
            </a:r>
            <a:r>
              <a:rPr lang="cs-CZ" sz="2800" dirty="0" err="1" smtClean="0"/>
              <a:t>feriticko</a:t>
            </a:r>
            <a:r>
              <a:rPr lang="cs-CZ" sz="2800" dirty="0" smtClean="0"/>
              <a:t>-</a:t>
            </a:r>
            <a:r>
              <a:rPr lang="cs-CZ" sz="2800" dirty="0" err="1" smtClean="0"/>
              <a:t>cementitická</a:t>
            </a:r>
            <a:r>
              <a:rPr lang="cs-CZ" sz="2800" dirty="0" smtClean="0"/>
              <a:t>  směs vzniklá přeměnou přechlazeného austenitu v intervalu teplot  550 °C – </a:t>
            </a:r>
            <a:r>
              <a:rPr lang="cs-CZ" sz="2800" dirty="0" err="1" smtClean="0"/>
              <a:t>M</a:t>
            </a:r>
            <a:r>
              <a:rPr lang="cs-CZ" sz="2800" baseline="-25000" dirty="0" err="1" smtClean="0"/>
              <a:t>s</a:t>
            </a:r>
            <a:endParaRPr lang="cs-CZ" sz="2800" dirty="0" smtClean="0"/>
          </a:p>
          <a:p>
            <a:pPr eaLnBrk="1" hangingPunct="1">
              <a:lnSpc>
                <a:spcPct val="90000"/>
              </a:lnSpc>
              <a:spcBef>
                <a:spcPct val="90000"/>
              </a:spcBef>
              <a:buFont typeface="Calibri" pitchFamily="34" charset="0"/>
              <a:buChar char="‐"/>
              <a:defRPr/>
            </a:pPr>
            <a:r>
              <a:rPr lang="cs-CZ" sz="2800" dirty="0" smtClean="0">
                <a:sym typeface="Symbol" pitchFamily="18" charset="2"/>
              </a:rPr>
              <a:t>podoba s </a:t>
            </a:r>
            <a:r>
              <a:rPr lang="cs-CZ" sz="2800" dirty="0" err="1" smtClean="0">
                <a:sym typeface="Symbol" pitchFamily="18" charset="2"/>
              </a:rPr>
              <a:t>perlitem</a:t>
            </a:r>
            <a:r>
              <a:rPr lang="cs-CZ" sz="2800" dirty="0" smtClean="0">
                <a:sym typeface="Symbol" pitchFamily="18" charset="2"/>
              </a:rPr>
              <a:t> (malá rychlost přeměny, přeměna částečně difúzní)</a:t>
            </a:r>
          </a:p>
          <a:p>
            <a:pPr eaLnBrk="1" hangingPunct="1">
              <a:lnSpc>
                <a:spcPct val="90000"/>
              </a:lnSpc>
              <a:buFont typeface="Calibri" pitchFamily="34" charset="0"/>
              <a:buChar char="‐"/>
              <a:defRPr/>
            </a:pPr>
            <a:r>
              <a:rPr lang="cs-CZ" sz="2800" dirty="0" smtClean="0">
                <a:sym typeface="Symbol" pitchFamily="18" charset="2"/>
              </a:rPr>
              <a:t>podoba s </a:t>
            </a:r>
            <a:r>
              <a:rPr lang="cs-CZ" sz="2800" dirty="0" err="1" smtClean="0">
                <a:sym typeface="Symbol" pitchFamily="18" charset="2"/>
              </a:rPr>
              <a:t>martensitem</a:t>
            </a:r>
            <a:r>
              <a:rPr lang="cs-CZ" sz="2800" dirty="0" smtClean="0">
                <a:sym typeface="Symbol" pitchFamily="18" charset="2"/>
              </a:rPr>
              <a:t> (ne difuze </a:t>
            </a:r>
            <a:r>
              <a:rPr lang="cs-CZ" sz="2800" dirty="0" err="1" smtClean="0">
                <a:sym typeface="Symbol" pitchFamily="18" charset="2"/>
              </a:rPr>
              <a:t>Fe</a:t>
            </a:r>
            <a:r>
              <a:rPr lang="cs-CZ" sz="2800" dirty="0" smtClean="0">
                <a:sym typeface="Symbol" pitchFamily="18" charset="2"/>
              </a:rPr>
              <a:t>, povrchový reliéf-uplatnění střihového mechanismu, podobná mikrostruktura)</a:t>
            </a:r>
          </a:p>
          <a:p>
            <a:pPr eaLnBrk="1" hangingPunct="1">
              <a:lnSpc>
                <a:spcPct val="90000"/>
              </a:lnSpc>
              <a:spcBef>
                <a:spcPct val="50000"/>
              </a:spcBef>
              <a:buFont typeface="Wingdings" pitchFamily="2" charset="2"/>
              <a:buNone/>
              <a:defRPr/>
            </a:pPr>
            <a:r>
              <a:rPr lang="cs-CZ" sz="2800" dirty="0" smtClean="0">
                <a:sym typeface="Symbol" pitchFamily="18" charset="2"/>
              </a:rPr>
              <a:t>Mechanismus </a:t>
            </a:r>
            <a:r>
              <a:rPr lang="cs-CZ" sz="2800" dirty="0" smtClean="0">
                <a:solidFill>
                  <a:srgbClr val="FF0000"/>
                </a:solidFill>
                <a:sym typeface="Symbol" pitchFamily="18" charset="2"/>
              </a:rPr>
              <a:t>„střihový, kontrolovaný difuzí uhlíku“ </a:t>
            </a:r>
            <a:r>
              <a:rPr lang="cs-CZ" sz="2800" dirty="0" smtClean="0">
                <a:sym typeface="Symbol" pitchFamily="18" charset="2"/>
              </a:rPr>
              <a:t>!?</a:t>
            </a:r>
          </a:p>
        </p:txBody>
      </p:sp>
      <p:sp>
        <p:nvSpPr>
          <p:cNvPr id="71684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71414"/>
            <a:ext cx="8229600" cy="1143000"/>
          </a:xfrm>
        </p:spPr>
        <p:txBody>
          <a:bodyPr>
            <a:normAutofit/>
          </a:bodyPr>
          <a:lstStyle/>
          <a:p>
            <a:pPr algn="l" eaLnBrk="1" hangingPunct="1">
              <a:defRPr/>
            </a:pPr>
            <a:r>
              <a:rPr lang="cs-CZ" sz="3200" u="sng" dirty="0" err="1" smtClean="0"/>
              <a:t>Bainitická</a:t>
            </a:r>
            <a:r>
              <a:rPr lang="cs-CZ" sz="3200" u="sng" dirty="0" smtClean="0"/>
              <a:t> přeměna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28596" y="1071546"/>
            <a:ext cx="8229600" cy="5357850"/>
          </a:xfrm>
        </p:spPr>
        <p:txBody>
          <a:bodyPr>
            <a:normAutofit/>
          </a:bodyPr>
          <a:lstStyle/>
          <a:p>
            <a:pPr marL="0" indent="0" eaLnBrk="1" hangingPunct="1">
              <a:spcBef>
                <a:spcPts val="0"/>
              </a:spcBef>
              <a:spcAft>
                <a:spcPts val="1200"/>
              </a:spcAft>
              <a:buNone/>
              <a:defRPr/>
            </a:pPr>
            <a:r>
              <a:rPr lang="cs-CZ" sz="2000" dirty="0" smtClean="0"/>
              <a:t>Základní představa. </a:t>
            </a:r>
            <a:r>
              <a:rPr lang="cs-CZ" sz="2000" dirty="0" err="1" smtClean="0"/>
              <a:t>Bainitický</a:t>
            </a:r>
            <a:r>
              <a:rPr lang="cs-CZ" sz="2000" dirty="0" smtClean="0"/>
              <a:t> ferit </a:t>
            </a:r>
            <a:r>
              <a:rPr lang="cs-CZ" sz="2000" dirty="0" err="1" smtClean="0"/>
              <a:t>nukleuje</a:t>
            </a:r>
            <a:r>
              <a:rPr lang="cs-CZ" sz="2000" dirty="0" smtClean="0"/>
              <a:t> na hranicích zrn austenitu a roste střihovým mechanismem,  podle rozsahu difuze C (teploty přeměny) rozlišujeme</a:t>
            </a:r>
          </a:p>
          <a:p>
            <a:pPr marL="0" indent="0" eaLnBrk="1" hangingPunct="1">
              <a:spcBef>
                <a:spcPts val="0"/>
              </a:spcBef>
              <a:spcAft>
                <a:spcPts val="1200"/>
              </a:spcAft>
              <a:buNone/>
              <a:defRPr/>
            </a:pPr>
            <a:r>
              <a:rPr lang="cs-CZ" sz="2000" dirty="0" smtClean="0">
                <a:solidFill>
                  <a:srgbClr val="FF0000"/>
                </a:solidFill>
              </a:rPr>
              <a:t>horní bainit </a:t>
            </a:r>
            <a:r>
              <a:rPr lang="cs-CZ" sz="2000" dirty="0" smtClean="0"/>
              <a:t>- uhlík difunduje do okolního austenitu a  cementit (popř. Fe</a:t>
            </a:r>
            <a:r>
              <a:rPr lang="cs-CZ" sz="2000" baseline="-25000" dirty="0" smtClean="0"/>
              <a:t>2,4</a:t>
            </a:r>
            <a:r>
              <a:rPr lang="cs-CZ" sz="2000" dirty="0" smtClean="0"/>
              <a:t>C) </a:t>
            </a:r>
            <a:r>
              <a:rPr lang="cs-CZ" sz="2000" dirty="0" err="1" smtClean="0"/>
              <a:t>nukleuje</a:t>
            </a:r>
            <a:r>
              <a:rPr lang="cs-CZ" sz="2000" dirty="0" smtClean="0"/>
              <a:t> a roste na rozhraní ferit x austenit, </a:t>
            </a:r>
          </a:p>
          <a:p>
            <a:pPr marL="0" indent="0" eaLnBrk="1" hangingPunct="1">
              <a:spcBef>
                <a:spcPts val="0"/>
              </a:spcBef>
              <a:spcAft>
                <a:spcPts val="1200"/>
              </a:spcAft>
              <a:buNone/>
              <a:defRPr/>
            </a:pPr>
            <a:r>
              <a:rPr lang="cs-CZ" sz="2000" dirty="0" smtClean="0">
                <a:solidFill>
                  <a:srgbClr val="FF0000"/>
                </a:solidFill>
              </a:rPr>
              <a:t>dolní bainit </a:t>
            </a:r>
            <a:r>
              <a:rPr lang="cs-CZ" sz="2000" dirty="0" smtClean="0"/>
              <a:t>- uhlík zůstává v </a:t>
            </a:r>
            <a:r>
              <a:rPr lang="cs-CZ" sz="2000" dirty="0" err="1" smtClean="0"/>
              <a:t>bainitickém</a:t>
            </a:r>
            <a:r>
              <a:rPr lang="cs-CZ" sz="2000" dirty="0" smtClean="0"/>
              <a:t> feritu, cementit pak </a:t>
            </a:r>
            <a:r>
              <a:rPr lang="cs-CZ" sz="2000" dirty="0" err="1" smtClean="0"/>
              <a:t>nukleuje</a:t>
            </a:r>
            <a:r>
              <a:rPr lang="cs-CZ" sz="2000" dirty="0" smtClean="0"/>
              <a:t> a roste ve feritických útvarech (krystalografie !)</a:t>
            </a:r>
          </a:p>
          <a:p>
            <a:pPr marL="0" indent="0" eaLnBrk="1" hangingPunct="1">
              <a:spcBef>
                <a:spcPts val="0"/>
              </a:spcBef>
              <a:spcAft>
                <a:spcPts val="1200"/>
              </a:spcAft>
              <a:buNone/>
              <a:defRPr/>
            </a:pPr>
            <a:r>
              <a:rPr lang="cs-CZ" sz="2000" dirty="0" err="1" smtClean="0"/>
              <a:t>Bainitické</a:t>
            </a:r>
            <a:r>
              <a:rPr lang="cs-CZ" sz="2000" dirty="0" smtClean="0"/>
              <a:t> jehlice, nebo laťky se dále dělí na „</a:t>
            </a:r>
            <a:r>
              <a:rPr lang="cs-CZ" sz="2000" dirty="0" err="1" smtClean="0"/>
              <a:t>subzrna</a:t>
            </a:r>
            <a:r>
              <a:rPr lang="cs-CZ" sz="2000" dirty="0" smtClean="0"/>
              <a:t>“, což vede k enormnímu zjemnění struktury</a:t>
            </a:r>
          </a:p>
          <a:p>
            <a:pPr marL="0" indent="0" eaLnBrk="1" hangingPunct="1">
              <a:spcBef>
                <a:spcPts val="0"/>
              </a:spcBef>
              <a:spcAft>
                <a:spcPts val="1200"/>
              </a:spcAft>
              <a:buNone/>
              <a:defRPr/>
            </a:pPr>
            <a:r>
              <a:rPr lang="cs-CZ" sz="2000" dirty="0" smtClean="0"/>
              <a:t>Horní a dolní bainit (teploty, distribuce karbidů), bainit bez karbidů (ferit+austenit)</a:t>
            </a:r>
          </a:p>
          <a:p>
            <a:pPr marL="0" indent="0" eaLnBrk="1" hangingPunct="1">
              <a:spcBef>
                <a:spcPts val="0"/>
              </a:spcBef>
              <a:spcAft>
                <a:spcPts val="1200"/>
              </a:spcAft>
              <a:buNone/>
              <a:defRPr/>
            </a:pPr>
            <a:r>
              <a:rPr lang="cs-CZ" sz="2000" dirty="0" smtClean="0"/>
              <a:t>Zpevnění: </a:t>
            </a:r>
            <a:r>
              <a:rPr lang="cs-CZ" sz="2000" dirty="0" err="1" smtClean="0"/>
              <a:t>substrukturní</a:t>
            </a:r>
            <a:r>
              <a:rPr lang="cs-CZ" sz="2000" dirty="0" smtClean="0"/>
              <a:t> –ferit a jeho </a:t>
            </a:r>
            <a:r>
              <a:rPr lang="cs-CZ" sz="2000" dirty="0" err="1" smtClean="0"/>
              <a:t>subzrna</a:t>
            </a:r>
            <a:r>
              <a:rPr lang="cs-CZ" sz="2000" dirty="0" smtClean="0"/>
              <a:t>, jemně dispergovaný cementit, zbytkový austenit</a:t>
            </a:r>
          </a:p>
          <a:p>
            <a:pPr marL="0" indent="0" eaLnBrk="1" hangingPunct="1">
              <a:spcBef>
                <a:spcPts val="0"/>
              </a:spcBef>
              <a:spcAft>
                <a:spcPts val="1200"/>
              </a:spcAft>
              <a:buNone/>
              <a:defRPr/>
            </a:pPr>
            <a:r>
              <a:rPr lang="cs-CZ" sz="2000" dirty="0" smtClean="0"/>
              <a:t>Vlastnosti – optimální kombinace pevnosti a houževnatosti</a:t>
            </a:r>
            <a:endParaRPr lang="el-GR" sz="2000" dirty="0" smtClean="0"/>
          </a:p>
        </p:txBody>
      </p:sp>
      <p:sp>
        <p:nvSpPr>
          <p:cNvPr id="72708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-24"/>
            <a:ext cx="8229600" cy="1143000"/>
          </a:xfrm>
        </p:spPr>
        <p:txBody>
          <a:bodyPr>
            <a:normAutofit/>
          </a:bodyPr>
          <a:lstStyle/>
          <a:p>
            <a:pPr algn="l" eaLnBrk="1" hangingPunct="1">
              <a:defRPr/>
            </a:pPr>
            <a:r>
              <a:rPr lang="cs-CZ" sz="3200" u="sng" dirty="0" err="1" smtClean="0"/>
              <a:t>Bainitická</a:t>
            </a:r>
            <a:r>
              <a:rPr lang="cs-CZ" sz="3200" u="sng" dirty="0" smtClean="0"/>
              <a:t> přeměna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2" name="Picture 4" descr="slide 28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4264" y="704852"/>
            <a:ext cx="4423936" cy="57959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893" name="Picture 5" descr="slide 10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48200" y="704852"/>
            <a:ext cx="4138642" cy="57485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4934" name="Rectangle 6"/>
          <p:cNvSpPr>
            <a:spLocks noGrp="1" noChangeArrowheads="1"/>
          </p:cNvSpPr>
          <p:nvPr>
            <p:ph type="title"/>
          </p:nvPr>
        </p:nvSpPr>
        <p:spPr>
          <a:xfrm>
            <a:off x="457200" y="-142900"/>
            <a:ext cx="8229600" cy="1143000"/>
          </a:xfrm>
        </p:spPr>
        <p:txBody>
          <a:bodyPr>
            <a:normAutofit/>
          </a:bodyPr>
          <a:lstStyle/>
          <a:p>
            <a:pPr algn="l" eaLnBrk="1" hangingPunct="1">
              <a:defRPr/>
            </a:pPr>
            <a:r>
              <a:rPr lang="cs-CZ" sz="3200" u="sng" dirty="0" err="1" smtClean="0"/>
              <a:t>Bainitická</a:t>
            </a:r>
            <a:r>
              <a:rPr lang="cs-CZ" sz="3200" u="sng" dirty="0" smtClean="0"/>
              <a:t> přeměna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10" name="Rectangle 10"/>
          <p:cNvSpPr>
            <a:spLocks noGrp="1" noChangeArrowheads="1"/>
          </p:cNvSpPr>
          <p:nvPr>
            <p:ph type="title"/>
          </p:nvPr>
        </p:nvSpPr>
        <p:spPr>
          <a:xfrm>
            <a:off x="685800" y="-142900"/>
            <a:ext cx="7772400" cy="1219200"/>
          </a:xfrm>
        </p:spPr>
        <p:txBody>
          <a:bodyPr>
            <a:normAutofit/>
          </a:bodyPr>
          <a:lstStyle/>
          <a:p>
            <a:pPr algn="l" eaLnBrk="1" hangingPunct="1">
              <a:defRPr/>
            </a:pPr>
            <a:r>
              <a:rPr lang="cs-CZ" sz="3200" u="sng" dirty="0" smtClean="0"/>
              <a:t>Izotermické přeměny austenitu</a:t>
            </a:r>
          </a:p>
        </p:txBody>
      </p:sp>
      <p:pic>
        <p:nvPicPr>
          <p:cNvPr id="39940" name="Picture 9" descr="g1107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467244" y="1000108"/>
            <a:ext cx="6390904" cy="551880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8" name="Rectangle 10"/>
          <p:cNvSpPr>
            <a:spLocks noGrp="1" noChangeArrowheads="1"/>
          </p:cNvSpPr>
          <p:nvPr>
            <p:ph type="body" idx="1"/>
          </p:nvPr>
        </p:nvSpPr>
        <p:spPr>
          <a:xfrm>
            <a:off x="457200" y="1184275"/>
            <a:ext cx="8229600" cy="4987925"/>
          </a:xfrm>
        </p:spPr>
        <p:txBody>
          <a:bodyPr/>
          <a:lstStyle/>
          <a:p>
            <a:pPr marL="0" indent="0" eaLnBrk="1" hangingPunct="1">
              <a:lnSpc>
                <a:spcPct val="125000"/>
              </a:lnSpc>
              <a:spcBef>
                <a:spcPts val="1200"/>
              </a:spcBef>
              <a:buNone/>
              <a:defRPr/>
            </a:pPr>
            <a:r>
              <a:rPr lang="cs-CZ" sz="2000" dirty="0" smtClean="0"/>
              <a:t>Tepelným zpracováním (TZ) se rozumí řízené využívání fázových a strukturních přeměn zpravidla v tuhém stav s cílem získat požadované mechanické, fyzikální, technologické a jiné užitné vlastnosti výrobků nebo polotovarů.</a:t>
            </a:r>
            <a:br>
              <a:rPr lang="cs-CZ" sz="2000" dirty="0" smtClean="0"/>
            </a:br>
            <a:r>
              <a:rPr lang="cs-CZ" sz="2000" dirty="0" smtClean="0"/>
              <a:t>V průběhu TZ se využívá řízených změn teploty, pokud se současně mění i chemické složení povrchových vrstev (cementace, ..) hovoříme o chemicko-tepelném zpracování (CHTZ). V současné době se často  využívá kombinovaného účinku plastické deformace a tepelného zpracování (řízené válcování, ..) – tepelně-mechanické zpracování.</a:t>
            </a:r>
          </a:p>
          <a:p>
            <a:pPr marL="0" indent="0" eaLnBrk="1" hangingPunct="1">
              <a:lnSpc>
                <a:spcPct val="125000"/>
              </a:lnSpc>
              <a:spcBef>
                <a:spcPts val="1200"/>
              </a:spcBef>
              <a:buNone/>
              <a:defRPr/>
            </a:pPr>
            <a:r>
              <a:rPr lang="cs-CZ" sz="2000" dirty="0" smtClean="0"/>
              <a:t>Technologie TZ vychází z teorie fázových přeměn, kromě materiálových vlastností nutné respektovat tvar a velikost součástí a možnosti použitých zařízení.</a:t>
            </a:r>
          </a:p>
        </p:txBody>
      </p:sp>
      <p:sp>
        <p:nvSpPr>
          <p:cNvPr id="104459" name="Rectangle 11"/>
          <p:cNvSpPr>
            <a:spLocks noGrp="1" noChangeArrowheads="1"/>
          </p:cNvSpPr>
          <p:nvPr>
            <p:ph type="title"/>
          </p:nvPr>
        </p:nvSpPr>
        <p:spPr>
          <a:xfrm>
            <a:off x="457200" y="-24"/>
            <a:ext cx="8229600" cy="1143000"/>
          </a:xfrm>
        </p:spPr>
        <p:txBody>
          <a:bodyPr>
            <a:normAutofit/>
          </a:bodyPr>
          <a:lstStyle/>
          <a:p>
            <a:pPr algn="l" eaLnBrk="1" hangingPunct="1">
              <a:defRPr/>
            </a:pPr>
            <a:r>
              <a:rPr lang="cs-CZ" sz="3200" u="sng" dirty="0" smtClean="0"/>
              <a:t>Tepelné zpracování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219200"/>
            <a:ext cx="8229600" cy="4876800"/>
          </a:xfrm>
        </p:spPr>
        <p:txBody>
          <a:bodyPr>
            <a:noAutofit/>
          </a:bodyPr>
          <a:lstStyle/>
          <a:p>
            <a:pPr algn="just" eaLnBrk="1" hangingPunct="1">
              <a:lnSpc>
                <a:spcPct val="120000"/>
              </a:lnSpc>
              <a:spcBef>
                <a:spcPts val="1200"/>
              </a:spcBef>
              <a:buSzPct val="80000"/>
              <a:buFont typeface="Wingdings" pitchFamily="2" charset="2"/>
              <a:buChar char="Ø"/>
              <a:defRPr/>
            </a:pPr>
            <a:r>
              <a:rPr lang="cs-CZ" sz="1800" dirty="0" smtClean="0">
                <a:latin typeface="Arial" charset="0"/>
              </a:rPr>
              <a:t>Každá přeměna má etapu nukleace a růstu. Znalost kinetiky těchto etap nám ukazuje na mechanismus přeměn a lze ji využít při návrhu postupu TZ. RD – výběr složení slitin a teplot přeměn.</a:t>
            </a:r>
          </a:p>
          <a:p>
            <a:pPr algn="just" eaLnBrk="1" hangingPunct="1">
              <a:lnSpc>
                <a:spcPct val="120000"/>
              </a:lnSpc>
              <a:spcBef>
                <a:spcPts val="1200"/>
              </a:spcBef>
              <a:buSzPct val="80000"/>
              <a:buFont typeface="Wingdings" pitchFamily="2" charset="2"/>
              <a:buChar char="Ø"/>
              <a:defRPr/>
            </a:pPr>
            <a:r>
              <a:rPr lang="cs-CZ" sz="1800" dirty="0" smtClean="0">
                <a:latin typeface="Arial" charset="0"/>
              </a:rPr>
              <a:t>Precipitační vytvrzování slouží k řízení optimální (požadované) úrovně zpevnění značné části používaných materiálů (např. slitiny </a:t>
            </a:r>
            <a:r>
              <a:rPr lang="cs-CZ" sz="1800" dirty="0" err="1" smtClean="0">
                <a:latin typeface="Arial" charset="0"/>
              </a:rPr>
              <a:t>Al</a:t>
            </a:r>
            <a:r>
              <a:rPr lang="cs-CZ" sz="1800" dirty="0" smtClean="0">
                <a:latin typeface="Arial" charset="0"/>
              </a:rPr>
              <a:t>, nerezavějící oceli, </a:t>
            </a:r>
            <a:r>
              <a:rPr lang="cs-CZ" sz="1800" dirty="0" err="1" smtClean="0">
                <a:latin typeface="Arial" charset="0"/>
              </a:rPr>
              <a:t>mikrolegované</a:t>
            </a:r>
            <a:r>
              <a:rPr lang="cs-CZ" sz="1800" dirty="0" smtClean="0">
                <a:latin typeface="Arial" charset="0"/>
              </a:rPr>
              <a:t> a BH oceli). Tři etapy  tohoto procesu.</a:t>
            </a:r>
          </a:p>
          <a:p>
            <a:pPr algn="just" eaLnBrk="1" hangingPunct="1">
              <a:lnSpc>
                <a:spcPct val="120000"/>
              </a:lnSpc>
              <a:spcBef>
                <a:spcPts val="1200"/>
              </a:spcBef>
              <a:buSzPct val="80000"/>
              <a:buFont typeface="Wingdings" pitchFamily="2" charset="2"/>
              <a:buChar char="Ø"/>
              <a:defRPr/>
            </a:pPr>
            <a:r>
              <a:rPr lang="cs-CZ" sz="1800" dirty="0" smtClean="0">
                <a:latin typeface="Arial" charset="0"/>
              </a:rPr>
              <a:t>Řízení </a:t>
            </a:r>
            <a:r>
              <a:rPr lang="cs-CZ" sz="1800" dirty="0" err="1" smtClean="0">
                <a:latin typeface="Arial" charset="0"/>
              </a:rPr>
              <a:t>perlitické</a:t>
            </a:r>
            <a:r>
              <a:rPr lang="cs-CZ" sz="1800" dirty="0" smtClean="0">
                <a:latin typeface="Arial" charset="0"/>
              </a:rPr>
              <a:t> přeměny a </a:t>
            </a:r>
            <a:r>
              <a:rPr lang="cs-CZ" sz="1800" dirty="0" err="1" smtClean="0">
                <a:latin typeface="Arial" charset="0"/>
              </a:rPr>
              <a:t>proeutektoidních</a:t>
            </a:r>
            <a:r>
              <a:rPr lang="cs-CZ" sz="1800" dirty="0" smtClean="0">
                <a:latin typeface="Arial" charset="0"/>
              </a:rPr>
              <a:t> přeměn dovoluje ovládat vlastnosti většiny (na hmotnost) vyrobených ocelí (velikosti AZ, </a:t>
            </a:r>
            <a:r>
              <a:rPr lang="cs-CZ" sz="1800" dirty="0" err="1" smtClean="0">
                <a:latin typeface="Arial" charset="0"/>
              </a:rPr>
              <a:t>perlitických</a:t>
            </a:r>
            <a:r>
              <a:rPr lang="cs-CZ" sz="1800" dirty="0" smtClean="0">
                <a:latin typeface="Arial" charset="0"/>
              </a:rPr>
              <a:t> kolonií a </a:t>
            </a:r>
            <a:r>
              <a:rPr lang="el-GR" sz="1800" dirty="0" smtClean="0">
                <a:latin typeface="Arial" charset="0"/>
              </a:rPr>
              <a:t>λ</a:t>
            </a:r>
            <a:r>
              <a:rPr lang="cs-CZ" sz="1800" dirty="0" smtClean="0">
                <a:latin typeface="Arial" charset="0"/>
              </a:rPr>
              <a:t>).</a:t>
            </a:r>
          </a:p>
          <a:p>
            <a:pPr algn="just" eaLnBrk="1" hangingPunct="1">
              <a:lnSpc>
                <a:spcPct val="120000"/>
              </a:lnSpc>
              <a:spcBef>
                <a:spcPts val="1200"/>
              </a:spcBef>
              <a:buSzPct val="80000"/>
              <a:buFont typeface="Wingdings" pitchFamily="2" charset="2"/>
              <a:buChar char="Ø"/>
              <a:defRPr/>
            </a:pPr>
            <a:r>
              <a:rPr lang="cs-CZ" sz="1800" dirty="0" smtClean="0">
                <a:latin typeface="Arial" charset="0"/>
              </a:rPr>
              <a:t>Bainit- moderní strukturní složka, perspektivy jejího využití.</a:t>
            </a:r>
          </a:p>
          <a:p>
            <a:pPr algn="just" eaLnBrk="1" hangingPunct="1">
              <a:lnSpc>
                <a:spcPct val="120000"/>
              </a:lnSpc>
              <a:spcBef>
                <a:spcPts val="1200"/>
              </a:spcBef>
              <a:buSzPct val="80000"/>
              <a:buFont typeface="Wingdings" pitchFamily="2" charset="2"/>
              <a:buChar char="Ø"/>
              <a:defRPr/>
            </a:pPr>
            <a:r>
              <a:rPr lang="cs-CZ" sz="1800" dirty="0" smtClean="0">
                <a:latin typeface="Arial" charset="0"/>
              </a:rPr>
              <a:t>Kombinace martenzitického kalení a popouštění – variabilita vlastností.</a:t>
            </a:r>
          </a:p>
        </p:txBody>
      </p:sp>
      <p:sp>
        <p:nvSpPr>
          <p:cNvPr id="106500" name="Rectangle 4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 eaLnBrk="1" hangingPunct="1">
              <a:defRPr/>
            </a:pPr>
            <a:r>
              <a:rPr lang="cs-CZ" sz="3200" u="sng" dirty="0" smtClean="0"/>
              <a:t>Shrnutí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-16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cs-CZ" sz="3200" u="sng" dirty="0" smtClean="0"/>
              <a:t>Klasifikace příčin deformace</a:t>
            </a:r>
            <a:endParaRPr lang="cs-CZ" sz="3200" u="sng" dirty="0"/>
          </a:p>
        </p:txBody>
      </p:sp>
      <p:pic>
        <p:nvPicPr>
          <p:cNvPr id="4" name="Zástupný symbol pro obsah 3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14282" y="1214422"/>
            <a:ext cx="8786874" cy="5143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1414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cs-CZ" sz="3200" u="sng" dirty="0" smtClean="0"/>
              <a:t>Změny objemů při transformaci</a:t>
            </a:r>
            <a:endParaRPr lang="cs-CZ" sz="3200" u="sng" dirty="0"/>
          </a:p>
        </p:txBody>
      </p:sp>
      <p:pic>
        <p:nvPicPr>
          <p:cNvPr id="4" name="Zástupný symbol pro obsah 3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98633" y="1428736"/>
            <a:ext cx="8146733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57158" y="214290"/>
            <a:ext cx="8115328" cy="654032"/>
          </a:xfrm>
        </p:spPr>
        <p:txBody>
          <a:bodyPr>
            <a:normAutofit/>
          </a:bodyPr>
          <a:lstStyle/>
          <a:p>
            <a:pPr algn="l"/>
            <a:r>
              <a:rPr lang="cs-CZ" sz="2800" u="sng" dirty="0" smtClean="0"/>
              <a:t>Vliv tepelných pnutí při ochlazování bez transformace</a:t>
            </a:r>
            <a:endParaRPr lang="cs-CZ" sz="2800" u="sng" dirty="0"/>
          </a:p>
        </p:txBody>
      </p:sp>
      <p:pic>
        <p:nvPicPr>
          <p:cNvPr id="4" name="Zástupný symbol pro obsah 3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818884" y="928670"/>
            <a:ext cx="5896388" cy="55721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57158" y="142852"/>
            <a:ext cx="8229600" cy="868346"/>
          </a:xfrm>
        </p:spPr>
        <p:txBody>
          <a:bodyPr>
            <a:normAutofit/>
          </a:bodyPr>
          <a:lstStyle/>
          <a:p>
            <a:pPr algn="l"/>
            <a:r>
              <a:rPr lang="cs-CZ" sz="3200" u="sng" dirty="0" smtClean="0"/>
              <a:t>Vznik transformačních pnutí při kalení</a:t>
            </a:r>
            <a:endParaRPr lang="cs-CZ" sz="3200" u="sng" dirty="0"/>
          </a:p>
        </p:txBody>
      </p:sp>
      <p:pic>
        <p:nvPicPr>
          <p:cNvPr id="4" name="Zástupný symbol pro obsah 3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307509" y="928670"/>
            <a:ext cx="4693383" cy="56436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1"/>
          <p:cNvSpPr>
            <a:spLocks noGrp="1"/>
          </p:cNvSpPr>
          <p:nvPr>
            <p:ph idx="1"/>
          </p:nvPr>
        </p:nvSpPr>
        <p:spPr>
          <a:xfrm>
            <a:off x="214282" y="142876"/>
            <a:ext cx="8715436" cy="6572272"/>
          </a:xfrm>
        </p:spPr>
        <p:txBody>
          <a:bodyPr>
            <a:normAutofit fontScale="25000" lnSpcReduction="20000"/>
          </a:bodyPr>
          <a:lstStyle/>
          <a:p>
            <a:pPr>
              <a:spcBef>
                <a:spcPts val="0"/>
              </a:spcBef>
              <a:spcAft>
                <a:spcPts val="1200"/>
              </a:spcAft>
              <a:buNone/>
            </a:pPr>
            <a:r>
              <a:rPr lang="cs-CZ" sz="9600" u="sng" dirty="0" smtClean="0"/>
              <a:t>Zákony plastické deformace při tváření:</a:t>
            </a:r>
          </a:p>
          <a:p>
            <a:pPr marL="0" indent="0">
              <a:spcBef>
                <a:spcPts val="0"/>
              </a:spcBef>
              <a:spcAft>
                <a:spcPts val="1200"/>
              </a:spcAft>
              <a:buNone/>
            </a:pPr>
            <a:r>
              <a:rPr lang="cs-CZ" sz="7200" dirty="0" smtClean="0"/>
              <a:t>Plastická </a:t>
            </a:r>
            <a:r>
              <a:rPr lang="cs-CZ" sz="7200" dirty="0" err="1" smtClean="0"/>
              <a:t>def</a:t>
            </a:r>
            <a:r>
              <a:rPr lang="cs-CZ" sz="7200" dirty="0" smtClean="0"/>
              <a:t>. vede k termodynamické nerovnováze v  oceli a její úroveň je dána vloženou deformační energií.</a:t>
            </a:r>
          </a:p>
          <a:p>
            <a:pPr>
              <a:lnSpc>
                <a:spcPct val="120000"/>
              </a:lnSpc>
              <a:spcBef>
                <a:spcPts val="0"/>
              </a:spcBef>
              <a:buNone/>
            </a:pPr>
            <a:r>
              <a:rPr lang="cs-CZ" sz="5200" dirty="0" smtClean="0">
                <a:latin typeface="Arial" pitchFamily="34" charset="0"/>
                <a:cs typeface="Arial" pitchFamily="34" charset="0"/>
              </a:rPr>
              <a:t>1. Zákon stálosti objemu</a:t>
            </a:r>
          </a:p>
          <a:p>
            <a:pPr>
              <a:lnSpc>
                <a:spcPct val="120000"/>
              </a:lnSpc>
              <a:spcBef>
                <a:spcPts val="0"/>
              </a:spcBef>
              <a:buNone/>
            </a:pPr>
            <a:r>
              <a:rPr lang="cs-CZ" sz="5200" dirty="0" smtClean="0">
                <a:latin typeface="Arial" pitchFamily="34" charset="0"/>
                <a:cs typeface="Arial" pitchFamily="34" charset="0"/>
              </a:rPr>
              <a:t>2. Zákon podobnosti</a:t>
            </a:r>
            <a:r>
              <a:rPr lang="cs-CZ" sz="5200" b="1" dirty="0" smtClean="0">
                <a:latin typeface="Arial" pitchFamily="34" charset="0"/>
                <a:cs typeface="Arial" pitchFamily="34" charset="0"/>
              </a:rPr>
              <a:t> - </a:t>
            </a:r>
            <a:r>
              <a:rPr lang="cs-CZ" sz="5200" dirty="0" smtClean="0">
                <a:latin typeface="Arial" pitchFamily="34" charset="0"/>
                <a:cs typeface="Arial" pitchFamily="34" charset="0"/>
              </a:rPr>
              <a:t>mechanická (měrný tlak, f, </a:t>
            </a:r>
            <a:r>
              <a:rPr lang="el-GR" sz="5200" dirty="0" smtClean="0">
                <a:latin typeface="Arial" pitchFamily="34" charset="0"/>
                <a:cs typeface="Arial" pitchFamily="34" charset="0"/>
              </a:rPr>
              <a:t>σ</a:t>
            </a:r>
            <a:r>
              <a:rPr lang="cs-CZ" sz="5200" dirty="0" smtClean="0">
                <a:latin typeface="Arial" pitchFamily="34" charset="0"/>
                <a:cs typeface="Arial" pitchFamily="34" charset="0"/>
              </a:rPr>
              <a:t>)</a:t>
            </a:r>
          </a:p>
          <a:p>
            <a:pPr marL="1440000" indent="-1440000">
              <a:lnSpc>
                <a:spcPct val="120000"/>
              </a:lnSpc>
              <a:spcBef>
                <a:spcPts val="0"/>
              </a:spcBef>
              <a:buNone/>
            </a:pPr>
            <a:r>
              <a:rPr lang="cs-CZ" sz="5200" dirty="0" smtClean="0">
                <a:latin typeface="Arial" pitchFamily="34" charset="0"/>
                <a:cs typeface="Arial" pitchFamily="34" charset="0"/>
              </a:rPr>
              <a:t>	 - fyzikální  ( 4 faktory tváření:  stav napjatosti – teplota – stupeň deformace –  rychlost deformace);</a:t>
            </a:r>
          </a:p>
          <a:p>
            <a:pPr>
              <a:lnSpc>
                <a:spcPct val="120000"/>
              </a:lnSpc>
              <a:spcBef>
                <a:spcPts val="0"/>
              </a:spcBef>
              <a:buNone/>
            </a:pPr>
            <a:r>
              <a:rPr lang="cs-CZ" sz="5200" dirty="0" smtClean="0">
                <a:latin typeface="Arial" pitchFamily="34" charset="0"/>
                <a:cs typeface="Arial" pitchFamily="34" charset="0"/>
              </a:rPr>
              <a:t>3. Zákon nejmenšího odporu (pěchování obdélníkového tělesa : obdélník – elipsa – kruh);</a:t>
            </a:r>
          </a:p>
          <a:p>
            <a:pPr>
              <a:lnSpc>
                <a:spcPct val="120000"/>
              </a:lnSpc>
              <a:spcBef>
                <a:spcPts val="0"/>
              </a:spcBef>
              <a:buNone/>
            </a:pPr>
            <a:r>
              <a:rPr lang="cs-CZ" sz="5200" dirty="0" smtClean="0">
                <a:latin typeface="Arial" pitchFamily="34" charset="0"/>
                <a:cs typeface="Arial" pitchFamily="34" charset="0"/>
              </a:rPr>
              <a:t>4. Zákon nezávislosti potenciální deformační energie na mechanických schématech deformace</a:t>
            </a:r>
          </a:p>
          <a:p>
            <a:pPr>
              <a:lnSpc>
                <a:spcPct val="120000"/>
              </a:lnSpc>
              <a:spcBef>
                <a:spcPts val="0"/>
              </a:spcBef>
              <a:buNone/>
            </a:pPr>
            <a:r>
              <a:rPr lang="cs-CZ" sz="5200" dirty="0" smtClean="0">
                <a:latin typeface="Arial" pitchFamily="34" charset="0"/>
                <a:cs typeface="Arial" pitchFamily="34" charset="0"/>
              </a:rPr>
              <a:t>	(měrná polohová energie, tj. na jednotku objemu, potřebná na změnu tvaru je nevratná a </a:t>
            </a:r>
            <a:r>
              <a:rPr lang="cs-CZ" sz="5200" dirty="0" err="1" smtClean="0">
                <a:latin typeface="Arial" pitchFamily="34" charset="0"/>
                <a:cs typeface="Arial" pitchFamily="34" charset="0"/>
              </a:rPr>
              <a:t>konst</a:t>
            </a:r>
            <a:r>
              <a:rPr lang="cs-CZ" sz="5200" dirty="0" smtClean="0">
                <a:latin typeface="Arial" pitchFamily="34" charset="0"/>
                <a:cs typeface="Arial" pitchFamily="34" charset="0"/>
              </a:rPr>
              <a:t>.); </a:t>
            </a:r>
          </a:p>
          <a:p>
            <a:pPr>
              <a:lnSpc>
                <a:spcPct val="120000"/>
              </a:lnSpc>
              <a:spcBef>
                <a:spcPts val="0"/>
              </a:spcBef>
              <a:buNone/>
            </a:pPr>
            <a:r>
              <a:rPr lang="cs-CZ" sz="5200" dirty="0" smtClean="0">
                <a:latin typeface="Arial" pitchFamily="34" charset="0"/>
                <a:cs typeface="Arial" pitchFamily="34" charset="0"/>
              </a:rPr>
              <a:t>5. Zákon pružného odlehčení plasticky deformovaného tělesa.</a:t>
            </a:r>
          </a:p>
          <a:p>
            <a:pPr>
              <a:lnSpc>
                <a:spcPct val="120000"/>
              </a:lnSpc>
              <a:spcBef>
                <a:spcPts val="0"/>
              </a:spcBef>
              <a:buNone/>
            </a:pPr>
            <a:r>
              <a:rPr lang="cs-CZ" sz="5200" dirty="0" smtClean="0">
                <a:latin typeface="Arial" pitchFamily="34" charset="0"/>
                <a:cs typeface="Arial" pitchFamily="34" charset="0"/>
              </a:rPr>
              <a:t>	důsledek: po plastické deformaci tělesa  a jeho odlehčení dochází k pružné deformaci : např. rozměry výkovku se přesně neshodují s rozměry zápustky;</a:t>
            </a:r>
          </a:p>
          <a:p>
            <a:pPr>
              <a:lnSpc>
                <a:spcPct val="120000"/>
              </a:lnSpc>
              <a:spcBef>
                <a:spcPts val="0"/>
              </a:spcBef>
              <a:buNone/>
            </a:pPr>
            <a:r>
              <a:rPr lang="cs-CZ" sz="5200" dirty="0" smtClean="0">
                <a:latin typeface="Arial" pitchFamily="34" charset="0"/>
                <a:cs typeface="Arial" pitchFamily="34" charset="0"/>
              </a:rPr>
              <a:t>6. Zákon smykového napětí</a:t>
            </a:r>
          </a:p>
          <a:p>
            <a:pPr>
              <a:lnSpc>
                <a:spcPct val="120000"/>
              </a:lnSpc>
              <a:spcBef>
                <a:spcPts val="0"/>
              </a:spcBef>
              <a:buNone/>
            </a:pPr>
            <a:r>
              <a:rPr lang="cs-CZ" sz="5200" dirty="0" smtClean="0">
                <a:latin typeface="Arial" pitchFamily="34" charset="0"/>
                <a:cs typeface="Arial" pitchFamily="34" charset="0"/>
              </a:rPr>
              <a:t>	(plastická deformace může nastat jen tehdy, když max. smykové napětí v tělese dosáhne určité</a:t>
            </a:r>
          </a:p>
          <a:p>
            <a:pPr>
              <a:lnSpc>
                <a:spcPct val="120000"/>
              </a:lnSpc>
              <a:spcBef>
                <a:spcPts val="0"/>
              </a:spcBef>
              <a:buNone/>
            </a:pPr>
            <a:r>
              <a:rPr lang="cs-CZ" sz="5200" dirty="0" smtClean="0">
                <a:latin typeface="Arial" pitchFamily="34" charset="0"/>
                <a:cs typeface="Arial" pitchFamily="34" charset="0"/>
              </a:rPr>
              <a:t>	hodnoty, závislé na povaze tělesa (teplota, </a:t>
            </a:r>
            <a:r>
              <a:rPr lang="cs-CZ" sz="5200" dirty="0" err="1" smtClean="0">
                <a:latin typeface="Arial" pitchFamily="34" charset="0"/>
                <a:cs typeface="Arial" pitchFamily="34" charset="0"/>
              </a:rPr>
              <a:t>rychl.def</a:t>
            </a:r>
            <a:r>
              <a:rPr lang="cs-CZ" sz="5200" dirty="0" smtClean="0">
                <a:latin typeface="Arial" pitchFamily="34" charset="0"/>
                <a:cs typeface="Arial" pitchFamily="34" charset="0"/>
              </a:rPr>
              <a:t>., velikost </a:t>
            </a:r>
            <a:r>
              <a:rPr lang="cs-CZ" sz="5200" dirty="0" err="1" smtClean="0">
                <a:latin typeface="Arial" pitchFamily="34" charset="0"/>
                <a:cs typeface="Arial" pitchFamily="34" charset="0"/>
              </a:rPr>
              <a:t>def</a:t>
            </a:r>
            <a:r>
              <a:rPr lang="cs-CZ" sz="5200" dirty="0" smtClean="0">
                <a:latin typeface="Arial" pitchFamily="34" charset="0"/>
                <a:cs typeface="Arial" pitchFamily="34" charset="0"/>
              </a:rPr>
              <a:t>.,materiál) – podmínka plasticity;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cs-CZ" sz="5200" dirty="0" smtClean="0">
                <a:latin typeface="Arial" pitchFamily="34" charset="0"/>
                <a:cs typeface="Arial" pitchFamily="34" charset="0"/>
              </a:rPr>
              <a:t>7. Zákon přídavných napětí.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cs-CZ" sz="5200" dirty="0" smtClean="0">
                <a:latin typeface="Arial" pitchFamily="34" charset="0"/>
                <a:cs typeface="Arial" pitchFamily="34" charset="0"/>
              </a:rPr>
              <a:t>Při tváření složitých těles vzniká v tělese nerovnoměrná napjatost. Při plastické změně tvaru v částicích tělesa , které směřují ke zvětšení rozměrů tělesa, vznikají přídavná napětí, která se snaží o zmenšení jeho rozměrů a naopak: ve vrstvách a částicích tělesa, které směřují ke zmenšení rozměrů tělesa, vznikají přídavná napětí , která směřují ke zvětšení rozměrů tělesa.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cs-CZ" sz="5200" dirty="0" smtClean="0">
                <a:latin typeface="Arial" pitchFamily="34" charset="0"/>
                <a:cs typeface="Arial" pitchFamily="34" charset="0"/>
              </a:rPr>
              <a:t>Přídavná napětí 1. druhu: mezi vrstvami tělesa, 2. druhu: mezi jednotlivými krystaly (zrny), 3. druhu: v mřížce mezi jednotlivými elementy v krystalu.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cs-CZ" sz="5200" dirty="0" smtClean="0">
                <a:latin typeface="Arial" pitchFamily="34" charset="0"/>
                <a:cs typeface="Arial" pitchFamily="34" charset="0"/>
              </a:rPr>
              <a:t>Důsledek: zbytková pnutí, která způsobují např. snížení tvárnosti a </a:t>
            </a:r>
            <a:r>
              <a:rPr lang="cs-CZ" sz="5200" dirty="0" err="1" smtClean="0">
                <a:latin typeface="Arial" pitchFamily="34" charset="0"/>
                <a:cs typeface="Arial" pitchFamily="34" charset="0"/>
              </a:rPr>
              <a:t>chem</a:t>
            </a:r>
            <a:r>
              <a:rPr lang="cs-CZ" sz="5200" dirty="0" smtClean="0">
                <a:latin typeface="Arial" pitchFamily="34" charset="0"/>
                <a:cs typeface="Arial" pitchFamily="34" charset="0"/>
              </a:rPr>
              <a:t>. odolnosti materiálu, mikrotrhliny.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cs-CZ" sz="5200" dirty="0" smtClean="0">
                <a:latin typeface="Arial" pitchFamily="34" charset="0"/>
                <a:cs typeface="Arial" pitchFamily="34" charset="0"/>
              </a:rPr>
              <a:t>Příčiny: tření mezi nástrojem a stykovou plochou, rozdílný tvar polotovaru a výrobku, tvar nástroje ( kování tyče kruhového průřezu: rovná kovadla  x úhlová kovadla), stupeň </a:t>
            </a:r>
            <a:r>
              <a:rPr lang="cs-CZ" sz="5200" dirty="0" err="1" smtClean="0">
                <a:latin typeface="Arial" pitchFamily="34" charset="0"/>
                <a:cs typeface="Arial" pitchFamily="34" charset="0"/>
              </a:rPr>
              <a:t>nehomogenity</a:t>
            </a:r>
            <a:r>
              <a:rPr lang="cs-CZ" sz="5200" dirty="0" smtClean="0">
                <a:latin typeface="Arial" pitchFamily="34" charset="0"/>
                <a:cs typeface="Arial" pitchFamily="34" charset="0"/>
              </a:rPr>
              <a:t> ( při tváření za tepla musí být ve všech místech tělesa stejná teplota, při tvář. za studena musí být rovnoměrné zrno). </a:t>
            </a:r>
          </a:p>
        </p:txBody>
      </p:sp>
    </p:spTree>
  </p:cSld>
  <p:clrMapOvr>
    <a:masterClrMapping/>
  </p:clrMapOvr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42852"/>
            <a:ext cx="8229600" cy="868346"/>
          </a:xfrm>
        </p:spPr>
        <p:txBody>
          <a:bodyPr>
            <a:normAutofit/>
          </a:bodyPr>
          <a:lstStyle/>
          <a:p>
            <a:pPr algn="l"/>
            <a:r>
              <a:rPr lang="cs-CZ" sz="3200" u="sng" dirty="0" smtClean="0"/>
              <a:t>Vliv technologií tváření na povrchová pnutí</a:t>
            </a:r>
            <a:endParaRPr lang="cs-CZ" sz="3200" u="sng" dirty="0"/>
          </a:p>
        </p:txBody>
      </p:sp>
      <p:pic>
        <p:nvPicPr>
          <p:cNvPr id="4" name="Zástupný symbol pro obsah 3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61648" y="928670"/>
            <a:ext cx="8153756" cy="55007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571480"/>
            <a:ext cx="8229600" cy="6000792"/>
          </a:xfrm>
        </p:spPr>
        <p:txBody>
          <a:bodyPr/>
          <a:lstStyle/>
          <a:p>
            <a:pPr algn="ctr">
              <a:buNone/>
            </a:pP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pic>
        <p:nvPicPr>
          <p:cNvPr id="32770" name="Picture 2" descr="tycka\komplet.jpg"/>
          <p:cNvPicPr>
            <a:picLocks noChangeAspect="1" noChangeArrowheads="1"/>
          </p:cNvPicPr>
          <p:nvPr/>
        </p:nvPicPr>
        <p:blipFill>
          <a:blip r:embed="rId2" r:link="rId3"/>
          <a:srcRect/>
          <a:stretch>
            <a:fillRect/>
          </a:stretch>
        </p:blipFill>
        <p:spPr bwMode="auto">
          <a:xfrm>
            <a:off x="1888080" y="285728"/>
            <a:ext cx="5184250" cy="62865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Nový obrázek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728" y="-419034"/>
            <a:ext cx="6215247" cy="792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scene3d>
            <a:camera prst="orthographicFront">
              <a:rot lat="0" lon="0" rev="16200000"/>
            </a:camera>
            <a:lightRig rig="threePt" dir="t"/>
          </a:scene3d>
        </p:spPr>
      </p:pic>
    </p:spTree>
  </p:cSld>
  <p:clrMapOvr>
    <a:masterClrMapping/>
  </p:clrMapOvr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0" name="Group 2"/>
          <p:cNvGrpSpPr>
            <a:grpSpLocks noChangeAspect="1"/>
          </p:cNvGrpSpPr>
          <p:nvPr/>
        </p:nvGrpSpPr>
        <p:grpSpPr bwMode="auto">
          <a:xfrm>
            <a:off x="664091" y="1071546"/>
            <a:ext cx="7908437" cy="4786346"/>
            <a:chOff x="861" y="904"/>
            <a:chExt cx="9195" cy="5565"/>
          </a:xfrm>
          <a:scene3d>
            <a:camera prst="orthographicFront">
              <a:rot lat="0" lon="0" rev="0"/>
            </a:camera>
            <a:lightRig rig="threePt" dir="t"/>
          </a:scene3d>
        </p:grpSpPr>
        <p:grpSp>
          <p:nvGrpSpPr>
            <p:cNvPr id="2052" name="Group 4"/>
            <p:cNvGrpSpPr>
              <a:grpSpLocks/>
            </p:cNvGrpSpPr>
            <p:nvPr/>
          </p:nvGrpSpPr>
          <p:grpSpPr bwMode="auto">
            <a:xfrm>
              <a:off x="861" y="904"/>
              <a:ext cx="6246" cy="4588"/>
              <a:chOff x="861" y="904"/>
              <a:chExt cx="6246" cy="4588"/>
            </a:xfrm>
          </p:grpSpPr>
          <p:graphicFrame>
            <p:nvGraphicFramePr>
              <p:cNvPr id="2053" name="Object 5"/>
              <p:cNvGraphicFramePr>
                <a:graphicFrameLocks noChangeAspect="1"/>
              </p:cNvGraphicFramePr>
              <p:nvPr/>
            </p:nvGraphicFramePr>
            <p:xfrm>
              <a:off x="861" y="904"/>
              <a:ext cx="6246" cy="4588"/>
            </p:xfrm>
            <a:graphic>
              <a:graphicData uri="http://schemas.openxmlformats.org/presentationml/2006/ole">
                <p:oleObj spid="_x0000_s2053" name="Picture" r:id="rId3" imgW="4325040" imgH="2857680" progId="Word.Picture.8">
                  <p:embed/>
                </p:oleObj>
              </a:graphicData>
            </a:graphic>
          </p:graphicFrame>
          <p:sp>
            <p:nvSpPr>
              <p:cNvPr id="2054" name="Text Box 6"/>
              <p:cNvSpPr txBox="1">
                <a:spLocks noChangeArrowheads="1"/>
              </p:cNvSpPr>
              <p:nvPr/>
            </p:nvSpPr>
            <p:spPr bwMode="auto">
              <a:xfrm>
                <a:off x="5851" y="5084"/>
                <a:ext cx="1156" cy="237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0" rIns="91440" bIns="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cs-CZ" sz="1000" b="1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</a:rPr>
                  <a:t> 100x</a:t>
                </a:r>
                <a:endParaRPr kumimoji="0" lang="cs-CZ" sz="18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</a:endParaRPr>
              </a:p>
            </p:txBody>
          </p:sp>
        </p:grpSp>
        <p:pic>
          <p:nvPicPr>
            <p:cNvPr id="2059" name="Picture 11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7221" y="934"/>
              <a:ext cx="2835" cy="553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74" name="Group 2"/>
          <p:cNvGrpSpPr>
            <a:grpSpLocks/>
          </p:cNvGrpSpPr>
          <p:nvPr/>
        </p:nvGrpSpPr>
        <p:grpSpPr bwMode="auto">
          <a:xfrm>
            <a:off x="428596" y="1000108"/>
            <a:ext cx="8286808" cy="4714908"/>
            <a:chOff x="861" y="4774"/>
            <a:chExt cx="10380" cy="6180"/>
          </a:xfrm>
        </p:grpSpPr>
        <p:grpSp>
          <p:nvGrpSpPr>
            <p:cNvPr id="3079" name="Group 7"/>
            <p:cNvGrpSpPr>
              <a:grpSpLocks/>
            </p:cNvGrpSpPr>
            <p:nvPr/>
          </p:nvGrpSpPr>
          <p:grpSpPr bwMode="auto">
            <a:xfrm>
              <a:off x="861" y="4887"/>
              <a:ext cx="6236" cy="4828"/>
              <a:chOff x="861" y="4887"/>
              <a:chExt cx="6236" cy="4828"/>
            </a:xfrm>
          </p:grpSpPr>
          <p:pic>
            <p:nvPicPr>
              <p:cNvPr id="3080" name="Picture 8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861" y="4887"/>
                <a:ext cx="6236" cy="4828"/>
              </a:xfrm>
              <a:prstGeom prst="rect">
                <a:avLst/>
              </a:prstGeom>
              <a:noFill/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</p:pic>
          <p:sp>
            <p:nvSpPr>
              <p:cNvPr id="3081" name="Text Box 9"/>
              <p:cNvSpPr txBox="1">
                <a:spLocks noChangeArrowheads="1"/>
              </p:cNvSpPr>
              <p:nvPr/>
            </p:nvSpPr>
            <p:spPr bwMode="auto">
              <a:xfrm>
                <a:off x="6066" y="9274"/>
                <a:ext cx="851" cy="235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0" rIns="91440" bIns="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cs-CZ" sz="1000" b="1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</a:rPr>
                  <a:t>100x</a:t>
                </a:r>
                <a:endParaRPr kumimoji="0" lang="cs-CZ" sz="18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</a:endParaRPr>
              </a:p>
            </p:txBody>
          </p:sp>
        </p:grpSp>
        <p:pic>
          <p:nvPicPr>
            <p:cNvPr id="3084" name="Picture 1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8301" y="4774"/>
              <a:ext cx="2940" cy="61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9" name="Picture 1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57923" y="1087899"/>
            <a:ext cx="2443167" cy="47699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4110" name="Group 14"/>
          <p:cNvGrpSpPr>
            <a:grpSpLocks/>
          </p:cNvGrpSpPr>
          <p:nvPr/>
        </p:nvGrpSpPr>
        <p:grpSpPr bwMode="auto">
          <a:xfrm>
            <a:off x="514308" y="1214677"/>
            <a:ext cx="5394789" cy="3199027"/>
            <a:chOff x="861" y="11014"/>
            <a:chExt cx="6260" cy="4592"/>
          </a:xfrm>
        </p:grpSpPr>
        <p:graphicFrame>
          <p:nvGraphicFramePr>
            <p:cNvPr id="4111" name="Object 15"/>
            <p:cNvGraphicFramePr>
              <a:graphicFrameLocks noChangeAspect="1"/>
            </p:cNvGraphicFramePr>
            <p:nvPr/>
          </p:nvGraphicFramePr>
          <p:xfrm>
            <a:off x="861" y="11014"/>
            <a:ext cx="6260" cy="4592"/>
          </p:xfrm>
          <a:graphic>
            <a:graphicData uri="http://schemas.openxmlformats.org/presentationml/2006/ole">
              <p:oleObj spid="_x0000_s4111" name="Picture" r:id="rId4" imgW="3722400" imgH="2808000" progId="Word.Picture.8">
                <p:embed/>
              </p:oleObj>
            </a:graphicData>
          </a:graphic>
        </p:graphicFrame>
        <p:sp>
          <p:nvSpPr>
            <p:cNvPr id="4112" name="Text Box 16"/>
            <p:cNvSpPr txBox="1">
              <a:spLocks noChangeArrowheads="1"/>
            </p:cNvSpPr>
            <p:nvPr/>
          </p:nvSpPr>
          <p:spPr bwMode="auto">
            <a:xfrm>
              <a:off x="6261" y="15188"/>
              <a:ext cx="792" cy="225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0" rIns="9144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cs-CZ" sz="10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</a:rPr>
                <a:t>200x</a:t>
              </a:r>
              <a:endParaRPr kumimoji="0" lang="cs-CZ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</p:grpSp>
    </p:spTree>
  </p:cSld>
  <p:clrMapOvr>
    <a:masterClrMapping/>
  </p:clrMapOvr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Kesl\Dokumenty\Technologicnost_konstrukce\karbidicka radkovitost 2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785786" y="928670"/>
            <a:ext cx="7653315" cy="500565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85720" y="303209"/>
            <a:ext cx="8715436" cy="5840435"/>
          </a:xfrm>
        </p:spPr>
        <p:txBody>
          <a:bodyPr>
            <a:normAutofit/>
          </a:bodyPr>
          <a:lstStyle/>
          <a:p>
            <a:pPr>
              <a:spcBef>
                <a:spcPts val="0"/>
              </a:spcBef>
              <a:spcAft>
                <a:spcPts val="1200"/>
              </a:spcAft>
              <a:buNone/>
            </a:pPr>
            <a:r>
              <a:rPr lang="cs-CZ" sz="2400" u="sng" dirty="0" smtClean="0">
                <a:cs typeface="Arial" pitchFamily="34" charset="0"/>
              </a:rPr>
              <a:t>Žíhání</a:t>
            </a:r>
          </a:p>
          <a:p>
            <a:pPr marL="792000" indent="-792000">
              <a:spcBef>
                <a:spcPts val="0"/>
              </a:spcBef>
              <a:buNone/>
            </a:pPr>
            <a:r>
              <a:rPr lang="cs-CZ" sz="1800" dirty="0" smtClean="0">
                <a:cs typeface="Arial" pitchFamily="34" charset="0"/>
              </a:rPr>
              <a:t>Žíhání – tepelné zpracování, při kterém se díly ohřejí na určitou teplotu a po dostatečné      prodlevě následuje zpravidla řízené pomalé ochlazování většinou v peci.</a:t>
            </a:r>
          </a:p>
          <a:p>
            <a:pPr marL="792000" indent="0">
              <a:spcBef>
                <a:spcPts val="0"/>
              </a:spcBef>
              <a:buNone/>
            </a:pPr>
            <a:r>
              <a:rPr lang="cs-CZ" sz="1800" dirty="0" smtClean="0">
                <a:cs typeface="Arial" pitchFamily="34" charset="0"/>
              </a:rPr>
              <a:t>Žíháním se deformační energie postupně uvolňuje a současně mizí vlastnosti, které ocel získala deformací a nastává obnova původních vlastností v nedeformovaném stavu.</a:t>
            </a:r>
          </a:p>
          <a:p>
            <a:pPr marL="792000" indent="0">
              <a:spcBef>
                <a:spcPts val="0"/>
              </a:spcBef>
              <a:buNone/>
            </a:pPr>
            <a:r>
              <a:rPr lang="cs-CZ" sz="1800" dirty="0" smtClean="0">
                <a:cs typeface="Arial" pitchFamily="34" charset="0"/>
              </a:rPr>
              <a:t> Většinou není konečnou operací TZ, ale mezioperačním procesem ve výrobní fázi.</a:t>
            </a:r>
          </a:p>
          <a:p>
            <a:pPr>
              <a:spcBef>
                <a:spcPts val="1200"/>
              </a:spcBef>
              <a:spcAft>
                <a:spcPts val="1200"/>
              </a:spcAft>
              <a:buNone/>
            </a:pPr>
            <a:r>
              <a:rPr lang="cs-CZ" sz="1800" b="1" dirty="0" smtClean="0">
                <a:cs typeface="Arial" pitchFamily="34" charset="0"/>
              </a:rPr>
              <a:t>CÍL: </a:t>
            </a:r>
            <a:r>
              <a:rPr lang="cs-CZ" sz="1800" dirty="0" smtClean="0">
                <a:cs typeface="Arial" pitchFamily="34" charset="0"/>
              </a:rPr>
              <a:t>dosažení určitého stupně rovnovážného stavu ve struktuře.</a:t>
            </a:r>
          </a:p>
          <a:p>
            <a:pPr>
              <a:spcBef>
                <a:spcPts val="0"/>
              </a:spcBef>
              <a:buNone/>
            </a:pPr>
            <a:r>
              <a:rPr lang="cs-CZ" sz="1800" b="1" dirty="0" smtClean="0">
                <a:cs typeface="Arial" pitchFamily="34" charset="0"/>
              </a:rPr>
              <a:t>Účel: </a:t>
            </a:r>
            <a:r>
              <a:rPr lang="cs-CZ" sz="1800" dirty="0" smtClean="0">
                <a:cs typeface="Arial" pitchFamily="34" charset="0"/>
              </a:rPr>
              <a:t>dle jakosti ocele např. </a:t>
            </a:r>
          </a:p>
          <a:p>
            <a:pPr>
              <a:spcBef>
                <a:spcPts val="0"/>
              </a:spcBef>
              <a:buFont typeface="Calibri" pitchFamily="34" charset="0"/>
              <a:buChar char="‐"/>
            </a:pPr>
            <a:r>
              <a:rPr lang="cs-CZ" sz="1800" dirty="0" smtClean="0">
                <a:cs typeface="Arial" pitchFamily="34" charset="0"/>
              </a:rPr>
              <a:t>odstranění </a:t>
            </a:r>
            <a:r>
              <a:rPr lang="cs-CZ" sz="1800" dirty="0" err="1" smtClean="0">
                <a:cs typeface="Arial" pitchFamily="34" charset="0"/>
              </a:rPr>
              <a:t>chem</a:t>
            </a:r>
            <a:r>
              <a:rPr lang="cs-CZ" sz="1800" dirty="0" smtClean="0">
                <a:cs typeface="Arial" pitchFamily="34" charset="0"/>
              </a:rPr>
              <a:t>. </a:t>
            </a:r>
            <a:r>
              <a:rPr lang="cs-CZ" sz="1800" dirty="0" err="1" smtClean="0">
                <a:cs typeface="Arial" pitchFamily="34" charset="0"/>
              </a:rPr>
              <a:t>nehomogenity</a:t>
            </a:r>
            <a:r>
              <a:rPr lang="cs-CZ" sz="1800" dirty="0" smtClean="0">
                <a:cs typeface="Arial" pitchFamily="34" charset="0"/>
              </a:rPr>
              <a:t> ve </a:t>
            </a:r>
            <a:r>
              <a:rPr lang="cs-CZ" sz="1800" dirty="0" err="1" smtClean="0">
                <a:cs typeface="Arial" pitchFamily="34" charset="0"/>
              </a:rPr>
              <a:t>strukt</a:t>
            </a:r>
            <a:r>
              <a:rPr lang="cs-CZ" sz="1800" dirty="0" smtClean="0">
                <a:cs typeface="Arial" pitchFamily="34" charset="0"/>
              </a:rPr>
              <a:t>. - </a:t>
            </a:r>
            <a:r>
              <a:rPr lang="cs-CZ" sz="1800" dirty="0" err="1" smtClean="0">
                <a:cs typeface="Arial" pitchFamily="34" charset="0"/>
              </a:rPr>
              <a:t>ž</a:t>
            </a:r>
            <a:r>
              <a:rPr lang="cs-CZ" sz="1800" dirty="0" smtClean="0">
                <a:cs typeface="Arial" pitchFamily="34" charset="0"/>
              </a:rPr>
              <a:t>. homogenizační;</a:t>
            </a:r>
          </a:p>
          <a:p>
            <a:pPr>
              <a:spcBef>
                <a:spcPts val="0"/>
              </a:spcBef>
              <a:buFont typeface="Calibri" pitchFamily="34" charset="0"/>
              <a:buChar char="‐"/>
            </a:pPr>
            <a:r>
              <a:rPr lang="cs-CZ" sz="1800" dirty="0" smtClean="0">
                <a:cs typeface="Arial" pitchFamily="34" charset="0"/>
              </a:rPr>
              <a:t>zjemnění a orientace struktury – </a:t>
            </a:r>
            <a:r>
              <a:rPr lang="cs-CZ" sz="1800" dirty="0" err="1" smtClean="0">
                <a:cs typeface="Arial" pitchFamily="34" charset="0"/>
              </a:rPr>
              <a:t>ž</a:t>
            </a:r>
            <a:r>
              <a:rPr lang="cs-CZ" sz="1800" dirty="0" smtClean="0">
                <a:cs typeface="Arial" pitchFamily="34" charset="0"/>
              </a:rPr>
              <a:t>. normalizační;</a:t>
            </a:r>
          </a:p>
          <a:p>
            <a:pPr>
              <a:spcBef>
                <a:spcPts val="0"/>
              </a:spcBef>
              <a:buFont typeface="Calibri" pitchFamily="34" charset="0"/>
              <a:buChar char="‐"/>
            </a:pPr>
            <a:r>
              <a:rPr lang="cs-CZ" sz="1800" dirty="0" smtClean="0">
                <a:cs typeface="Arial" pitchFamily="34" charset="0"/>
              </a:rPr>
              <a:t>snížení tvrdosti – </a:t>
            </a:r>
            <a:r>
              <a:rPr lang="cs-CZ" sz="1800" dirty="0" err="1" smtClean="0">
                <a:cs typeface="Arial" pitchFamily="34" charset="0"/>
              </a:rPr>
              <a:t>sferoidizace</a:t>
            </a:r>
            <a:r>
              <a:rPr lang="cs-CZ" sz="1800" dirty="0" smtClean="0">
                <a:cs typeface="Arial" pitchFamily="34" charset="0"/>
              </a:rPr>
              <a:t> </a:t>
            </a:r>
            <a:r>
              <a:rPr lang="cs-CZ" sz="1800" dirty="0" err="1" smtClean="0">
                <a:cs typeface="Arial" pitchFamily="34" charset="0"/>
              </a:rPr>
              <a:t>perlitu</a:t>
            </a:r>
            <a:r>
              <a:rPr lang="cs-CZ" sz="1800" dirty="0" smtClean="0">
                <a:cs typeface="Arial" pitchFamily="34" charset="0"/>
              </a:rPr>
              <a:t> (karbidů) – </a:t>
            </a:r>
            <a:r>
              <a:rPr lang="cs-CZ" sz="1800" dirty="0" err="1" smtClean="0">
                <a:cs typeface="Arial" pitchFamily="34" charset="0"/>
              </a:rPr>
              <a:t>ž</a:t>
            </a:r>
            <a:r>
              <a:rPr lang="cs-CZ" sz="1800" dirty="0" smtClean="0">
                <a:cs typeface="Arial" pitchFamily="34" charset="0"/>
              </a:rPr>
              <a:t>. naměkko;</a:t>
            </a:r>
          </a:p>
          <a:p>
            <a:pPr>
              <a:spcBef>
                <a:spcPts val="1200"/>
              </a:spcBef>
              <a:buNone/>
            </a:pPr>
            <a:r>
              <a:rPr lang="cs-CZ" sz="1800" b="1" dirty="0" smtClean="0">
                <a:cs typeface="Arial" pitchFamily="34" charset="0"/>
              </a:rPr>
              <a:t>POZN: </a:t>
            </a:r>
            <a:r>
              <a:rPr lang="cs-CZ" sz="1800" dirty="0" smtClean="0">
                <a:cs typeface="Arial" pitchFamily="34" charset="0"/>
              </a:rPr>
              <a:t>hnací silou je snižování povrchové energie </a:t>
            </a:r>
            <a:r>
              <a:rPr lang="cs-CZ" sz="1800" dirty="0" err="1" smtClean="0">
                <a:cs typeface="Arial" pitchFamily="34" charset="0"/>
              </a:rPr>
              <a:t>karbidických</a:t>
            </a:r>
            <a:r>
              <a:rPr lang="cs-CZ" sz="1800" dirty="0" smtClean="0">
                <a:cs typeface="Arial" pitchFamily="34" charset="0"/>
              </a:rPr>
              <a:t> částic soustavy;</a:t>
            </a:r>
          </a:p>
          <a:p>
            <a:pPr marL="648000" indent="0">
              <a:spcBef>
                <a:spcPts val="0"/>
              </a:spcBef>
              <a:buNone/>
            </a:pPr>
            <a:r>
              <a:rPr lang="cs-CZ" sz="1800" dirty="0" smtClean="0">
                <a:cs typeface="Arial" pitchFamily="34" charset="0"/>
              </a:rPr>
              <a:t>snížení zbytkových vnitřních pnutí po hrubovacím broušení – </a:t>
            </a:r>
            <a:r>
              <a:rPr lang="cs-CZ" sz="1800" dirty="0" err="1" smtClean="0">
                <a:cs typeface="Arial" pitchFamily="34" charset="0"/>
              </a:rPr>
              <a:t>ž</a:t>
            </a:r>
            <a:r>
              <a:rPr lang="cs-CZ" sz="1800" dirty="0" smtClean="0">
                <a:cs typeface="Arial" pitchFamily="34" charset="0"/>
              </a:rPr>
              <a:t>. na snížení pnutí; </a:t>
            </a:r>
          </a:p>
          <a:p>
            <a:pPr marL="648000" indent="0">
              <a:spcBef>
                <a:spcPts val="0"/>
              </a:spcBef>
              <a:buNone/>
            </a:pPr>
            <a:r>
              <a:rPr lang="cs-CZ" sz="1800" dirty="0" smtClean="0">
                <a:cs typeface="Arial" pitchFamily="34" charset="0"/>
              </a:rPr>
              <a:t>obnova deformované struktury po tváření za studena – </a:t>
            </a:r>
            <a:r>
              <a:rPr lang="cs-CZ" sz="1800" dirty="0" err="1" smtClean="0">
                <a:cs typeface="Arial" pitchFamily="34" charset="0"/>
              </a:rPr>
              <a:t>ž</a:t>
            </a:r>
            <a:r>
              <a:rPr lang="cs-CZ" sz="1800" dirty="0" smtClean="0">
                <a:cs typeface="Arial" pitchFamily="34" charset="0"/>
              </a:rPr>
              <a:t>. rekrystalizační</a:t>
            </a:r>
            <a:endParaRPr lang="cs-CZ" sz="1800" dirty="0"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14282" y="500042"/>
            <a:ext cx="8686800" cy="6000792"/>
          </a:xfrm>
        </p:spPr>
        <p:txBody>
          <a:bodyPr>
            <a:normAutofit/>
          </a:bodyPr>
          <a:lstStyle/>
          <a:p>
            <a:pPr>
              <a:spcBef>
                <a:spcPts val="0"/>
              </a:spcBef>
              <a:buNone/>
            </a:pPr>
            <a:r>
              <a:rPr lang="cs-CZ" b="1" dirty="0" smtClean="0"/>
              <a:t> </a:t>
            </a:r>
            <a:r>
              <a:rPr lang="cs-CZ" sz="1800" dirty="0" smtClean="0"/>
              <a:t>Žíhání ocelí :</a:t>
            </a:r>
            <a:r>
              <a:rPr lang="cs-CZ" sz="1800" b="1" dirty="0" smtClean="0"/>
              <a:t> bez </a:t>
            </a:r>
            <a:r>
              <a:rPr lang="cs-CZ" sz="1800" b="1" dirty="0" err="1" smtClean="0"/>
              <a:t>překrystalizace</a:t>
            </a:r>
            <a:r>
              <a:rPr lang="cs-CZ" sz="1800" b="1" dirty="0" smtClean="0"/>
              <a:t>  </a:t>
            </a:r>
            <a:r>
              <a:rPr lang="cs-CZ" sz="1800" dirty="0" smtClean="0"/>
              <a:t>- žíhání na odstranění křehkosti po moření</a:t>
            </a:r>
          </a:p>
          <a:p>
            <a:pPr>
              <a:spcBef>
                <a:spcPts val="0"/>
              </a:spcBef>
              <a:buNone/>
            </a:pPr>
            <a:r>
              <a:rPr lang="cs-CZ" sz="1800" dirty="0" smtClean="0"/>
              <a:t>                                                              -žíhání na snížení vnitřního pnutí</a:t>
            </a:r>
          </a:p>
          <a:p>
            <a:pPr>
              <a:spcBef>
                <a:spcPts val="0"/>
              </a:spcBef>
              <a:buNone/>
            </a:pPr>
            <a:r>
              <a:rPr lang="cs-CZ" sz="1800" dirty="0" smtClean="0"/>
              <a:t>                                                              -</a:t>
            </a:r>
            <a:r>
              <a:rPr lang="cs-CZ" sz="1800" dirty="0" err="1" smtClean="0"/>
              <a:t>protivločkové</a:t>
            </a:r>
            <a:r>
              <a:rPr lang="cs-CZ" sz="1800" dirty="0" smtClean="0"/>
              <a:t> žíhání</a:t>
            </a:r>
          </a:p>
          <a:p>
            <a:pPr>
              <a:spcBef>
                <a:spcPts val="0"/>
              </a:spcBef>
              <a:buNone/>
            </a:pPr>
            <a:r>
              <a:rPr lang="cs-CZ" sz="1800" dirty="0" smtClean="0"/>
              <a:t>                                                              - rekrystalizační žíhání (jako mezioperační  při </a:t>
            </a:r>
          </a:p>
          <a:p>
            <a:pPr>
              <a:spcBef>
                <a:spcPts val="0"/>
              </a:spcBef>
              <a:buNone/>
            </a:pPr>
            <a:r>
              <a:rPr lang="cs-CZ" sz="1800" dirty="0" smtClean="0"/>
              <a:t>				            zpracování ocelí tvářených zastudena)</a:t>
            </a:r>
          </a:p>
          <a:p>
            <a:pPr>
              <a:spcBef>
                <a:spcPts val="0"/>
              </a:spcBef>
              <a:buNone/>
            </a:pPr>
            <a:r>
              <a:rPr lang="cs-CZ" sz="1800" dirty="0" smtClean="0"/>
              <a:t>                                                               POZN: stadia </a:t>
            </a:r>
            <a:r>
              <a:rPr lang="cs-CZ" sz="1800" dirty="0" err="1" smtClean="0"/>
              <a:t>rekr</a:t>
            </a:r>
            <a:r>
              <a:rPr lang="cs-CZ" sz="1800" dirty="0" smtClean="0"/>
              <a:t>.: zotavení – primární </a:t>
            </a:r>
            <a:r>
              <a:rPr lang="cs-CZ" sz="1800" dirty="0" err="1" smtClean="0"/>
              <a:t>rekr</a:t>
            </a:r>
            <a:r>
              <a:rPr lang="cs-CZ" sz="1800" dirty="0" smtClean="0"/>
              <a:t>.– růst</a:t>
            </a:r>
          </a:p>
          <a:p>
            <a:pPr>
              <a:spcBef>
                <a:spcPts val="0"/>
              </a:spcBef>
              <a:buNone/>
            </a:pPr>
            <a:r>
              <a:rPr lang="cs-CZ" sz="1800" dirty="0" smtClean="0"/>
              <a:t>				                       zrna – sekundární </a:t>
            </a:r>
            <a:r>
              <a:rPr lang="cs-CZ" sz="1800" dirty="0" err="1" smtClean="0"/>
              <a:t>rekr</a:t>
            </a:r>
            <a:r>
              <a:rPr lang="cs-CZ" sz="1800" dirty="0" smtClean="0"/>
              <a:t>.;</a:t>
            </a:r>
          </a:p>
          <a:p>
            <a:pPr>
              <a:spcBef>
                <a:spcPts val="600"/>
              </a:spcBef>
              <a:buNone/>
            </a:pPr>
            <a:r>
              <a:rPr lang="cs-CZ" sz="1800" b="1" dirty="0" smtClean="0"/>
              <a:t>                          s </a:t>
            </a:r>
            <a:r>
              <a:rPr lang="cs-CZ" sz="1800" b="1" dirty="0" err="1" smtClean="0"/>
              <a:t>překrystalizací</a:t>
            </a:r>
            <a:r>
              <a:rPr lang="cs-CZ" sz="1800" dirty="0" smtClean="0"/>
              <a:t> - žíhání na měkko</a:t>
            </a:r>
          </a:p>
          <a:p>
            <a:pPr>
              <a:spcBef>
                <a:spcPts val="0"/>
              </a:spcBef>
              <a:buNone/>
            </a:pPr>
            <a:r>
              <a:rPr lang="cs-CZ" sz="1800" dirty="0" smtClean="0"/>
              <a:t>                                                        - normalizační žíhání (výkovky </a:t>
            </a:r>
            <a:r>
              <a:rPr lang="cs-CZ" sz="1800" dirty="0" err="1" smtClean="0"/>
              <a:t>podeutektoidních</a:t>
            </a:r>
            <a:r>
              <a:rPr lang="cs-CZ" sz="1800" dirty="0" smtClean="0"/>
              <a:t> ocelí)</a:t>
            </a:r>
          </a:p>
          <a:p>
            <a:pPr>
              <a:spcBef>
                <a:spcPts val="0"/>
              </a:spcBef>
              <a:buNone/>
            </a:pPr>
            <a:r>
              <a:rPr lang="cs-CZ" sz="1800" dirty="0" smtClean="0"/>
              <a:t>                                                        - na zhrubnutí zrna (dynamové a transformátorové plechy)</a:t>
            </a:r>
          </a:p>
          <a:p>
            <a:pPr>
              <a:spcBef>
                <a:spcPts val="0"/>
              </a:spcBef>
              <a:buNone/>
            </a:pPr>
            <a:r>
              <a:rPr lang="cs-CZ" sz="1800" dirty="0" smtClean="0"/>
              <a:t>                                                        - izotermické žíhání (austenit přeměnit na perlit)</a:t>
            </a:r>
          </a:p>
          <a:p>
            <a:pPr>
              <a:spcBef>
                <a:spcPts val="0"/>
              </a:spcBef>
              <a:buNone/>
            </a:pPr>
            <a:r>
              <a:rPr lang="cs-CZ" sz="1800" dirty="0" smtClean="0"/>
              <a:t>                                                        - homogenizační (difúzní) žíhání (</a:t>
            </a:r>
            <a:r>
              <a:rPr lang="cs-CZ" sz="1800" b="1" dirty="0" smtClean="0"/>
              <a:t>není nikdy konečnou </a:t>
            </a:r>
          </a:p>
          <a:p>
            <a:pPr>
              <a:spcBef>
                <a:spcPts val="0"/>
              </a:spcBef>
              <a:buNone/>
            </a:pPr>
            <a:r>
              <a:rPr lang="cs-CZ" sz="1800" b="1" dirty="0" smtClean="0"/>
              <a:t>				      operací)</a:t>
            </a:r>
            <a:endParaRPr lang="cs-CZ" sz="1800" dirty="0" smtClean="0"/>
          </a:p>
          <a:p>
            <a:pPr>
              <a:spcBef>
                <a:spcPts val="1200"/>
              </a:spcBef>
              <a:buNone/>
            </a:pPr>
            <a:r>
              <a:rPr lang="cs-CZ" sz="1800" dirty="0" smtClean="0"/>
              <a:t>Kalení ocelí:</a:t>
            </a:r>
          </a:p>
          <a:p>
            <a:pPr>
              <a:spcBef>
                <a:spcPts val="0"/>
              </a:spcBef>
              <a:buNone/>
            </a:pPr>
            <a:r>
              <a:rPr lang="cs-CZ" sz="1800" dirty="0" smtClean="0"/>
              <a:t>Definice procesu:</a:t>
            </a:r>
          </a:p>
          <a:p>
            <a:pPr>
              <a:spcBef>
                <a:spcPts val="0"/>
              </a:spcBef>
              <a:buNone/>
            </a:pPr>
            <a:r>
              <a:rPr lang="cs-CZ" sz="1800" b="1" dirty="0" smtClean="0"/>
              <a:t>	Kalení oceli je ohřev oceli na kalící teplotu, výdrž na této teplotě a ochlazení takovou rychlostí, která zajistí vznik martenzitické nebo </a:t>
            </a:r>
            <a:r>
              <a:rPr lang="cs-CZ" sz="1800" b="1" dirty="0" err="1" smtClean="0"/>
              <a:t>bainitické</a:t>
            </a:r>
            <a:r>
              <a:rPr lang="cs-CZ" sz="1800" b="1" dirty="0" smtClean="0"/>
              <a:t> struktury.</a:t>
            </a:r>
            <a:endParaRPr lang="cs-CZ" sz="3600" dirty="0"/>
          </a:p>
        </p:txBody>
      </p:sp>
    </p:spTree>
  </p:cSld>
  <p:clrMapOvr>
    <a:masterClrMapping/>
  </p:clrMapOvr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39784"/>
          </a:xfrm>
        </p:spPr>
        <p:txBody>
          <a:bodyPr>
            <a:normAutofit/>
          </a:bodyPr>
          <a:lstStyle/>
          <a:p>
            <a:pPr algn="l"/>
            <a:r>
              <a:rPr lang="cs-CZ" sz="3200" u="sng" dirty="0" smtClean="0"/>
              <a:t>Umístění ohřívané součásti v peci</a:t>
            </a:r>
            <a:endParaRPr lang="cs-CZ" sz="3200" u="sng" dirty="0"/>
          </a:p>
        </p:txBody>
      </p:sp>
      <p:pic>
        <p:nvPicPr>
          <p:cNvPr id="4" name="Zástupný symbol pro obsah 3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57158" y="1785926"/>
            <a:ext cx="8472518" cy="33712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46"/>
          </a:xfrm>
        </p:spPr>
        <p:txBody>
          <a:bodyPr>
            <a:normAutofit/>
          </a:bodyPr>
          <a:lstStyle/>
          <a:p>
            <a:pPr algn="l"/>
            <a:r>
              <a:rPr lang="cs-CZ" sz="3200" u="sng" dirty="0" smtClean="0"/>
              <a:t>Vliv uložení v peci na deformaci</a:t>
            </a:r>
            <a:endParaRPr lang="cs-CZ" sz="3200" u="sng" dirty="0"/>
          </a:p>
        </p:txBody>
      </p:sp>
      <p:pic>
        <p:nvPicPr>
          <p:cNvPr id="4" name="Zástupný symbol pro obsah 3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47144" y="1000109"/>
            <a:ext cx="8025384" cy="52864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25470"/>
          </a:xfrm>
        </p:spPr>
        <p:txBody>
          <a:bodyPr>
            <a:normAutofit/>
          </a:bodyPr>
          <a:lstStyle/>
          <a:p>
            <a:pPr algn="l"/>
            <a:r>
              <a:rPr lang="cs-CZ" sz="3200" u="sng" dirty="0" smtClean="0"/>
              <a:t>Umístění součásti při ohřevu</a:t>
            </a:r>
            <a:endParaRPr lang="cs-CZ" sz="2000" dirty="0"/>
          </a:p>
        </p:txBody>
      </p:sp>
      <p:pic>
        <p:nvPicPr>
          <p:cNvPr id="4" name="Zástupný symbol pro obsah 3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28596" y="1071546"/>
            <a:ext cx="8346293" cy="5214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46"/>
          </a:xfrm>
        </p:spPr>
        <p:txBody>
          <a:bodyPr>
            <a:normAutofit/>
          </a:bodyPr>
          <a:lstStyle/>
          <a:p>
            <a:pPr algn="l"/>
            <a:r>
              <a:rPr lang="cs-CZ" sz="2800" u="sng" dirty="0" smtClean="0"/>
              <a:t>Vliv proudění a obvyklý vznik trhlin</a:t>
            </a:r>
            <a:endParaRPr lang="cs-CZ" sz="2800" u="sng" dirty="0"/>
          </a:p>
        </p:txBody>
      </p:sp>
      <p:pic>
        <p:nvPicPr>
          <p:cNvPr id="4" name="Zástupný symbol pro obsah 3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291492" y="1214422"/>
            <a:ext cx="6495218" cy="49117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6908"/>
          </a:xfrm>
        </p:spPr>
        <p:txBody>
          <a:bodyPr>
            <a:normAutofit/>
          </a:bodyPr>
          <a:lstStyle/>
          <a:p>
            <a:pPr algn="l"/>
            <a:r>
              <a:rPr lang="cs-CZ" sz="3200" u="sng" dirty="0" smtClean="0"/>
              <a:t>Vliv pnutí na morfologii trhlin</a:t>
            </a:r>
            <a:endParaRPr lang="cs-CZ" sz="3200" u="sng" dirty="0"/>
          </a:p>
        </p:txBody>
      </p:sp>
      <p:pic>
        <p:nvPicPr>
          <p:cNvPr id="4" name="Zástupný symbol pro obsah 3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751941" y="1071546"/>
            <a:ext cx="7963463" cy="50006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Obdélník 4"/>
          <p:cNvSpPr/>
          <p:nvPr/>
        </p:nvSpPr>
        <p:spPr>
          <a:xfrm>
            <a:off x="2428892" y="6068817"/>
            <a:ext cx="4572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AutoNum type="alphaLcParenR"/>
            </a:pPr>
            <a:r>
              <a:rPr lang="cs-CZ" dirty="0" smtClean="0"/>
              <a:t>trhliny vzniklé v důsledku tahových pnutí</a:t>
            </a:r>
          </a:p>
          <a:p>
            <a:pPr marL="342900" indent="-342900">
              <a:buAutoNum type="alphaLcParenR"/>
            </a:pPr>
            <a:r>
              <a:rPr lang="cs-CZ" dirty="0" smtClean="0"/>
              <a:t>trhliny vzniklé v důsledku tlakových pnutí</a:t>
            </a:r>
            <a:endParaRPr lang="cs-CZ" dirty="0"/>
          </a:p>
        </p:txBody>
      </p:sp>
    </p:spTree>
  </p:cSld>
  <p:clrMapOvr>
    <a:masterClrMapping/>
  </p:clrMapOvr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85720" y="203200"/>
            <a:ext cx="8229600" cy="582594"/>
          </a:xfrm>
        </p:spPr>
        <p:txBody>
          <a:bodyPr>
            <a:normAutofit/>
          </a:bodyPr>
          <a:lstStyle/>
          <a:p>
            <a:pPr algn="l"/>
            <a:r>
              <a:rPr lang="cs-CZ" sz="2800" u="sng" dirty="0" smtClean="0"/>
              <a:t>Vliv směru ponoření do kapalného média na trhliny</a:t>
            </a:r>
            <a:endParaRPr lang="cs-CZ" sz="2800" u="sng" dirty="0"/>
          </a:p>
        </p:txBody>
      </p:sp>
      <p:pic>
        <p:nvPicPr>
          <p:cNvPr id="4" name="Zástupný symbol pro obsah 3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021310" y="785794"/>
            <a:ext cx="7265466" cy="57864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14282" y="214290"/>
            <a:ext cx="8715436" cy="6429420"/>
          </a:xfrm>
        </p:spPr>
        <p:txBody>
          <a:bodyPr>
            <a:normAutofit fontScale="40000" lnSpcReduction="20000"/>
          </a:bodyPr>
          <a:lstStyle/>
          <a:p>
            <a:pPr>
              <a:spcBef>
                <a:spcPts val="0"/>
              </a:spcBef>
              <a:spcAft>
                <a:spcPts val="1200"/>
              </a:spcAft>
              <a:buNone/>
            </a:pPr>
            <a:r>
              <a:rPr lang="cs-CZ" sz="4500" b="1" dirty="0" smtClean="0"/>
              <a:t> </a:t>
            </a:r>
            <a:r>
              <a:rPr lang="cs-CZ" sz="4500" u="sng" dirty="0" smtClean="0"/>
              <a:t>Tvrdost – struktura - kalící teplota     </a:t>
            </a:r>
          </a:p>
          <a:p>
            <a:pPr marL="0" indent="360000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None/>
            </a:pPr>
            <a:r>
              <a:rPr lang="cs-CZ" sz="3500" b="1" dirty="0" smtClean="0"/>
              <a:t> </a:t>
            </a:r>
            <a:r>
              <a:rPr lang="cs-CZ" sz="3500" dirty="0" smtClean="0"/>
              <a:t>Kalící teplota ocelí je teplota 30 až 50 </a:t>
            </a:r>
            <a:r>
              <a:rPr lang="cs-CZ" sz="3500" baseline="30000" dirty="0" smtClean="0"/>
              <a:t>0</a:t>
            </a:r>
            <a:r>
              <a:rPr lang="cs-CZ" sz="3500" dirty="0" smtClean="0"/>
              <a:t>C nad teplotou A</a:t>
            </a:r>
            <a:r>
              <a:rPr lang="cs-CZ" sz="3500" baseline="-25000" dirty="0" smtClean="0"/>
              <a:t>3 </a:t>
            </a:r>
            <a:r>
              <a:rPr lang="cs-CZ" sz="3500" dirty="0" smtClean="0"/>
              <a:t>u </a:t>
            </a:r>
            <a:r>
              <a:rPr lang="cs-CZ" sz="3500" dirty="0" err="1" smtClean="0"/>
              <a:t>podeutektoidních</a:t>
            </a:r>
            <a:r>
              <a:rPr lang="cs-CZ" sz="3500" dirty="0" smtClean="0"/>
              <a:t> ocelí a nad teplotou A</a:t>
            </a:r>
            <a:r>
              <a:rPr lang="cs-CZ" sz="3500" baseline="-25000" dirty="0" smtClean="0"/>
              <a:t>1</a:t>
            </a:r>
            <a:r>
              <a:rPr lang="cs-CZ" sz="3500" dirty="0" smtClean="0"/>
              <a:t>  u většiny </a:t>
            </a:r>
            <a:r>
              <a:rPr lang="cs-CZ" sz="3500" dirty="0" err="1" smtClean="0"/>
              <a:t>nadeutektoidních</a:t>
            </a:r>
            <a:r>
              <a:rPr lang="cs-CZ" sz="3500" dirty="0" smtClean="0"/>
              <a:t> ocelí . Je to proto, že na rozdíl od </a:t>
            </a:r>
            <a:r>
              <a:rPr lang="cs-CZ" sz="3500" dirty="0" err="1" smtClean="0"/>
              <a:t>podeutektoidní</a:t>
            </a:r>
            <a:r>
              <a:rPr lang="cs-CZ" sz="3500" dirty="0" smtClean="0"/>
              <a:t> oceli se kalící teplota u </a:t>
            </a:r>
            <a:r>
              <a:rPr lang="cs-CZ" sz="3500" dirty="0" err="1" smtClean="0"/>
              <a:t>nadeutektoidní</a:t>
            </a:r>
            <a:r>
              <a:rPr lang="cs-CZ" sz="3500" dirty="0" smtClean="0"/>
              <a:t> oceli nachází v oblasti dvoufázové struktury austenitu a cementitu. To je výhodné v tom, že po ochlazení vznikne dvoufázová struktura martenzit + cementit. Tvrdý martenzit vznikne transformací austenitu, kterého je v oceli převážná část, zbytek struktury bude tvořit rovněž tvrdý a proti otěru odolný a navíc ještě značně proti zvýšené teplotě odolný cementit, který se při kalící teplotě pod </a:t>
            </a:r>
            <a:r>
              <a:rPr lang="cs-CZ" sz="3500" dirty="0" err="1" smtClean="0"/>
              <a:t>Acm</a:t>
            </a:r>
            <a:r>
              <a:rPr lang="cs-CZ" sz="3500" dirty="0" smtClean="0"/>
              <a:t> nemohl rozpustit. Celková tvrdost </a:t>
            </a:r>
            <a:r>
              <a:rPr lang="cs-CZ" sz="3500" dirty="0" err="1" smtClean="0"/>
              <a:t>nadeutektoidní</a:t>
            </a:r>
            <a:r>
              <a:rPr lang="cs-CZ" sz="3500" dirty="0" smtClean="0"/>
              <a:t> oceli tím nebude snížena, ale naopak bude mít lepší odolnost proti opotřebení a řezivost, což se s výhodou uplatní při výrobě obráběcích nástrojů pro kovy. Rovnoměrné rozložení , velikost a tvar karbidů jsou dány již výchozí strukturou před žíháním. Proto musí být </a:t>
            </a:r>
            <a:r>
              <a:rPr lang="cs-CZ" sz="3500" dirty="0" err="1" smtClean="0"/>
              <a:t>nadeutektoidní</a:t>
            </a:r>
            <a:r>
              <a:rPr lang="cs-CZ" sz="3500" dirty="0" smtClean="0"/>
              <a:t> oceli před kalením vyžíhány na </a:t>
            </a:r>
            <a:r>
              <a:rPr lang="cs-CZ" sz="3500" dirty="0" err="1" smtClean="0"/>
              <a:t>globulární</a:t>
            </a:r>
            <a:r>
              <a:rPr lang="cs-CZ" sz="3500" dirty="0" smtClean="0"/>
              <a:t> perlit.</a:t>
            </a:r>
          </a:p>
          <a:p>
            <a:pPr marL="0" indent="360000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None/>
            </a:pPr>
            <a:r>
              <a:rPr lang="cs-CZ" sz="3500" dirty="0" smtClean="0"/>
              <a:t>U slitinových </a:t>
            </a:r>
            <a:r>
              <a:rPr lang="cs-CZ" sz="3500" dirty="0" err="1" smtClean="0"/>
              <a:t>nadeutektoidních</a:t>
            </a:r>
            <a:r>
              <a:rPr lang="cs-CZ" sz="3500" dirty="0" smtClean="0"/>
              <a:t> ocelí s vyšším obsahem </a:t>
            </a:r>
            <a:r>
              <a:rPr lang="cs-CZ" sz="3500" dirty="0" err="1" smtClean="0"/>
              <a:t>karbidotvorných</a:t>
            </a:r>
            <a:r>
              <a:rPr lang="cs-CZ" sz="3500" dirty="0" smtClean="0"/>
              <a:t> prvků je kalící teplota dána teplotou rozpustnosti karbidů a dosahuje např. u rychlořezných ocelí až 1240 </a:t>
            </a:r>
            <a:r>
              <a:rPr lang="cs-CZ" sz="3500" baseline="30000" dirty="0" smtClean="0"/>
              <a:t>0</a:t>
            </a:r>
            <a:r>
              <a:rPr lang="cs-CZ" sz="3500" dirty="0" smtClean="0"/>
              <a:t>C.</a:t>
            </a:r>
          </a:p>
          <a:p>
            <a:pPr marL="0" indent="360000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None/>
            </a:pPr>
            <a:r>
              <a:rPr lang="cs-CZ" sz="3500" dirty="0" smtClean="0"/>
              <a:t>Podkročení kalící teploty nebo příliš krátká doba výdrže na kalící teplotě má za následek nedostatečnou homogenizaci  austenitu a tím výskyt menšího množství tvrdého martenzitu na úkor výskytu dalších měkčích struktur. Výsledkem je nedostatečná tvrdost zakalené oceli.  </a:t>
            </a:r>
          </a:p>
          <a:p>
            <a:pPr marL="0" indent="360000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None/>
            </a:pPr>
            <a:r>
              <a:rPr lang="cs-CZ" sz="3500" dirty="0" smtClean="0"/>
              <a:t>Překročení správné kalící teploty nebo příliš dlouhá doba výdrže na kalící teplotě se projeví růstem  austenitického zrna, z něhož po ochlazení vzniknou hrubé martenzitické jehlice, které jsou křehčí než jemný martenzit. Kromě toho má překročení kalící teploty za následek zvýšení množství zbytkového austenitu a tím i pokles tvrdosti. </a:t>
            </a:r>
          </a:p>
          <a:p>
            <a:pPr>
              <a:spcBef>
                <a:spcPts val="1200"/>
              </a:spcBef>
              <a:spcAft>
                <a:spcPts val="1200"/>
              </a:spcAft>
              <a:buNone/>
            </a:pPr>
            <a:r>
              <a:rPr lang="cs-CZ" sz="3500" u="sng" dirty="0" smtClean="0"/>
              <a:t> </a:t>
            </a:r>
            <a:r>
              <a:rPr lang="cs-CZ" sz="4500" u="sng" dirty="0" smtClean="0"/>
              <a:t>Popouštění ocelí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cs-CZ" sz="3500" dirty="0" smtClean="0"/>
              <a:t>definice procesu:</a:t>
            </a:r>
          </a:p>
          <a:p>
            <a:pPr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cs-CZ" sz="3500" dirty="0" smtClean="0"/>
              <a:t>popouštění je ohřev martenzitické struktury  na teploty nižší než je A</a:t>
            </a:r>
            <a:r>
              <a:rPr lang="cs-CZ" sz="3500" baseline="-25000" dirty="0" smtClean="0"/>
              <a:t>1 </a:t>
            </a:r>
            <a:r>
              <a:rPr lang="cs-CZ" sz="3500" dirty="0" smtClean="0"/>
              <a:t>a výdrž po určitou dobu na této teplotě. Při</a:t>
            </a:r>
          </a:p>
          <a:p>
            <a:pPr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cs-CZ" sz="3500" dirty="0" smtClean="0"/>
              <a:t>ohřevu a výdrži klesá </a:t>
            </a:r>
            <a:r>
              <a:rPr lang="cs-CZ" sz="3500" dirty="0" err="1" smtClean="0"/>
              <a:t>tetragonalita</a:t>
            </a:r>
            <a:r>
              <a:rPr lang="cs-CZ" sz="3500" dirty="0" smtClean="0"/>
              <a:t> martenzitu a z přesyceného roztoku se vylučují karbidy. Z martenzitu vznikne nová struktura – </a:t>
            </a:r>
            <a:r>
              <a:rPr lang="cs-CZ" sz="3500" u="sng" dirty="0" smtClean="0"/>
              <a:t>sorbit</a:t>
            </a:r>
            <a:r>
              <a:rPr lang="cs-CZ" sz="3500" dirty="0" smtClean="0"/>
              <a:t>.</a:t>
            </a:r>
          </a:p>
        </p:txBody>
      </p:sp>
    </p:spTree>
  </p:cSld>
  <p:clrMapOvr>
    <a:masterClrMapping/>
  </p:clrMapOvr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2594"/>
          </a:xfrm>
        </p:spPr>
        <p:txBody>
          <a:bodyPr>
            <a:normAutofit/>
          </a:bodyPr>
          <a:lstStyle/>
          <a:p>
            <a:pPr algn="l"/>
            <a:r>
              <a:rPr lang="cs-CZ" sz="2400" u="sng" dirty="0" smtClean="0"/>
              <a:t>Hystereze tepelného zpracování v podélném a příčném směru</a:t>
            </a:r>
            <a:endParaRPr lang="cs-CZ" sz="2400" u="sng" dirty="0"/>
          </a:p>
        </p:txBody>
      </p:sp>
      <p:pic>
        <p:nvPicPr>
          <p:cNvPr id="4" name="Zástupný symbol pro obsah 3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642910" y="928670"/>
            <a:ext cx="7992460" cy="51260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42928" y="203200"/>
            <a:ext cx="8443914" cy="939784"/>
          </a:xfrm>
        </p:spPr>
        <p:txBody>
          <a:bodyPr>
            <a:normAutofit/>
          </a:bodyPr>
          <a:lstStyle/>
          <a:p>
            <a:pPr algn="l"/>
            <a:r>
              <a:rPr lang="cs-CZ" sz="2400" u="sng" dirty="0" smtClean="0"/>
              <a:t>Vliv druhu oceli a rozměrů vzorku na rozměrové a tvarové změny válců po kalení do oleje</a:t>
            </a:r>
            <a:endParaRPr lang="cs-CZ" sz="2400" u="sng" dirty="0"/>
          </a:p>
        </p:txBody>
      </p:sp>
      <p:pic>
        <p:nvPicPr>
          <p:cNvPr id="4" name="Zástupný symbol pro obsah 3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214546" y="1142984"/>
            <a:ext cx="4929222" cy="55007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85720" y="131762"/>
            <a:ext cx="8229600" cy="725470"/>
          </a:xfrm>
        </p:spPr>
        <p:txBody>
          <a:bodyPr>
            <a:normAutofit/>
          </a:bodyPr>
          <a:lstStyle/>
          <a:p>
            <a:pPr algn="l"/>
            <a:r>
              <a:rPr lang="cs-CZ" sz="3200" u="sng" dirty="0" smtClean="0"/>
              <a:t>Situování součásti do vývalku</a:t>
            </a:r>
            <a:endParaRPr lang="cs-CZ" sz="3200" u="sng" dirty="0"/>
          </a:p>
        </p:txBody>
      </p:sp>
      <p:pic>
        <p:nvPicPr>
          <p:cNvPr id="4" name="Zástupný symbol pro obsah 3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571604" y="857232"/>
            <a:ext cx="6143668" cy="57689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42852"/>
            <a:ext cx="8229600" cy="725470"/>
          </a:xfrm>
        </p:spPr>
        <p:txBody>
          <a:bodyPr>
            <a:normAutofit/>
          </a:bodyPr>
          <a:lstStyle/>
          <a:p>
            <a:pPr algn="l"/>
            <a:r>
              <a:rPr lang="cs-CZ" sz="2800" u="sng" dirty="0" smtClean="0"/>
              <a:t>Zbytková pnutí při různých způsobech obrábění</a:t>
            </a:r>
            <a:endParaRPr lang="cs-CZ" sz="2800" u="sng" dirty="0"/>
          </a:p>
        </p:txBody>
      </p:sp>
      <p:pic>
        <p:nvPicPr>
          <p:cNvPr id="4" name="Zástupný symbol pro obsah 3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28596" y="1000108"/>
            <a:ext cx="8299878" cy="528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2876" y="214290"/>
            <a:ext cx="8858280" cy="6572248"/>
          </a:xfrm>
        </p:spPr>
        <p:txBody>
          <a:bodyPr>
            <a:normAutofit fontScale="25000" lnSpcReduction="20000"/>
          </a:bodyPr>
          <a:lstStyle/>
          <a:p>
            <a:pPr>
              <a:spcBef>
                <a:spcPts val="0"/>
              </a:spcBef>
              <a:spcAft>
                <a:spcPts val="1200"/>
              </a:spcAft>
              <a:buNone/>
            </a:pPr>
            <a:r>
              <a:rPr lang="cs-CZ" sz="7200" u="sng" dirty="0" smtClean="0">
                <a:cs typeface="Arial" pitchFamily="34" charset="0"/>
              </a:rPr>
              <a:t>6.  Etapy návrhu a konstrukčního řešení řezných nástrojů z RO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Calibri" pitchFamily="34" charset="0"/>
              <a:buChar char="‐"/>
            </a:pPr>
            <a:r>
              <a:rPr lang="cs-CZ" sz="6000" dirty="0" smtClean="0">
                <a:cs typeface="Arial" pitchFamily="34" charset="0"/>
              </a:rPr>
              <a:t>obráběného mat. (stav, třída obrobitelnosti, </a:t>
            </a:r>
            <a:r>
              <a:rPr lang="cs-CZ" sz="6000" dirty="0" err="1" smtClean="0">
                <a:cs typeface="Arial" pitchFamily="34" charset="0"/>
              </a:rPr>
              <a:t>vých</a:t>
            </a:r>
            <a:r>
              <a:rPr lang="cs-CZ" sz="6000" dirty="0" smtClean="0">
                <a:cs typeface="Arial" pitchFamily="34" charset="0"/>
              </a:rPr>
              <a:t>. polotovar – odlitek, výkovek, vývalek, ....);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Calibri" pitchFamily="34" charset="0"/>
              <a:buChar char="‐"/>
            </a:pPr>
            <a:r>
              <a:rPr lang="cs-CZ" sz="6000" dirty="0" smtClean="0">
                <a:cs typeface="Arial" pitchFamily="34" charset="0"/>
              </a:rPr>
              <a:t>min. počtu vrubů, ostrých přechodů, velkých rozdílů v </a:t>
            </a:r>
            <a:r>
              <a:rPr lang="cs-CZ" sz="6000" dirty="0" err="1" smtClean="0">
                <a:cs typeface="Arial" pitchFamily="34" charset="0"/>
              </a:rPr>
              <a:t>tloušt</a:t>
            </a:r>
            <a:r>
              <a:rPr lang="cs-CZ" sz="6000" dirty="0" smtClean="0">
                <a:cs typeface="Arial" pitchFamily="34" charset="0"/>
              </a:rPr>
              <a:t>ˇ</a:t>
            </a:r>
            <a:r>
              <a:rPr lang="cs-CZ" sz="6000" dirty="0" err="1" smtClean="0">
                <a:cs typeface="Arial" pitchFamily="34" charset="0"/>
              </a:rPr>
              <a:t>kách</a:t>
            </a:r>
            <a:r>
              <a:rPr lang="cs-CZ" sz="6000" dirty="0" smtClean="0">
                <a:cs typeface="Arial" pitchFamily="34" charset="0"/>
              </a:rPr>
              <a:t>, nesymetrie, ...;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Calibri" pitchFamily="34" charset="0"/>
              <a:buChar char="‐"/>
            </a:pPr>
            <a:r>
              <a:rPr lang="cs-CZ" sz="6000" dirty="0" smtClean="0">
                <a:cs typeface="Arial" pitchFamily="34" charset="0"/>
              </a:rPr>
              <a:t>množství odebíraného mat. ( objem, koeficient pěchování třísek, </a:t>
            </a:r>
            <a:r>
              <a:rPr lang="cs-CZ" sz="6000" dirty="0" err="1" smtClean="0">
                <a:cs typeface="Arial" pitchFamily="34" charset="0"/>
              </a:rPr>
              <a:t>Acel</a:t>
            </a:r>
            <a:r>
              <a:rPr lang="cs-CZ" sz="6000" dirty="0" smtClean="0">
                <a:cs typeface="Arial" pitchFamily="34" charset="0"/>
              </a:rPr>
              <a:t>, );</a:t>
            </a:r>
          </a:p>
          <a:p>
            <a:pPr>
              <a:lnSpc>
                <a:spcPct val="120000"/>
              </a:lnSpc>
              <a:spcBef>
                <a:spcPts val="0"/>
              </a:spcBef>
              <a:buFont typeface="Calibri" pitchFamily="34" charset="0"/>
              <a:buChar char="‐"/>
            </a:pPr>
            <a:r>
              <a:rPr lang="cs-CZ" sz="6000" dirty="0" smtClean="0">
                <a:cs typeface="Arial" pitchFamily="34" charset="0"/>
              </a:rPr>
              <a:t>typu obr. stroje –(tuhost soustavy stroj –nástroj- obrobek, výkon, způsob upnutí, přenos </a:t>
            </a:r>
            <a:r>
              <a:rPr lang="cs-CZ" sz="6000" dirty="0" err="1" smtClean="0">
                <a:cs typeface="Arial" pitchFamily="34" charset="0"/>
              </a:rPr>
              <a:t>Mk</a:t>
            </a:r>
            <a:r>
              <a:rPr lang="cs-CZ" sz="6000" dirty="0" smtClean="0">
                <a:cs typeface="Arial" pitchFamily="34" charset="0"/>
              </a:rPr>
              <a:t>, řezné podmínky, kinematika zatěžování břitů řeznými silami, frekvence vzniku samobuzeného kmitání, požadovaná přesnost obrobené plochy , nákladová analýza));</a:t>
            </a:r>
          </a:p>
          <a:p>
            <a:pPr lvl="0">
              <a:lnSpc>
                <a:spcPct val="120000"/>
              </a:lnSpc>
              <a:spcBef>
                <a:spcPts val="600"/>
              </a:spcBef>
              <a:buNone/>
            </a:pPr>
            <a:r>
              <a:rPr lang="cs-CZ" sz="6000" dirty="0" smtClean="0">
                <a:cs typeface="Arial" pitchFamily="34" charset="0"/>
              </a:rPr>
              <a:t>1.  </a:t>
            </a:r>
            <a:r>
              <a:rPr lang="cs-CZ" sz="6000" i="1" dirty="0" smtClean="0">
                <a:cs typeface="Arial" pitchFamily="34" charset="0"/>
              </a:rPr>
              <a:t>návrh geometrické a rozměrové náročnosti nástroje</a:t>
            </a:r>
            <a:r>
              <a:rPr lang="cs-CZ" sz="6000" dirty="0" smtClean="0">
                <a:cs typeface="Arial" pitchFamily="34" charset="0"/>
              </a:rPr>
              <a:t> = f (( </a:t>
            </a:r>
            <a:r>
              <a:rPr lang="cs-CZ" sz="6000" dirty="0" err="1" smtClean="0">
                <a:cs typeface="Arial" pitchFamily="34" charset="0"/>
              </a:rPr>
              <a:t>technol</a:t>
            </a:r>
            <a:r>
              <a:rPr lang="cs-CZ" sz="6000" dirty="0" smtClean="0">
                <a:cs typeface="Arial" pitchFamily="34" charset="0"/>
              </a:rPr>
              <a:t>. operace (hrubovací, na čisto)); </a:t>
            </a:r>
          </a:p>
          <a:p>
            <a:pPr lvl="0">
              <a:lnSpc>
                <a:spcPct val="120000"/>
              </a:lnSpc>
              <a:spcBef>
                <a:spcPts val="600"/>
              </a:spcBef>
              <a:buNone/>
            </a:pPr>
            <a:r>
              <a:rPr lang="cs-CZ" sz="6000" i="1" dirty="0" smtClean="0">
                <a:cs typeface="Arial" pitchFamily="34" charset="0"/>
              </a:rPr>
              <a:t>2. stanovení jakosti mat. nástroje</a:t>
            </a:r>
            <a:r>
              <a:rPr lang="cs-CZ" sz="6000" dirty="0" smtClean="0">
                <a:cs typeface="Arial" pitchFamily="34" charset="0"/>
              </a:rPr>
              <a:t> = f (( parametrů uvedených v bodě 1; kvality hutního – metalurgického a tvářecího procesu konkrétního výrobce; znalosti „rodného listu – původu oceli“(</a:t>
            </a:r>
            <a:r>
              <a:rPr lang="cs-CZ" sz="6000" dirty="0" err="1" smtClean="0">
                <a:cs typeface="Arial" pitchFamily="34" charset="0"/>
              </a:rPr>
              <a:t>mikro</a:t>
            </a:r>
            <a:r>
              <a:rPr lang="cs-CZ" sz="6000" dirty="0" smtClean="0">
                <a:cs typeface="Arial" pitchFamily="34" charset="0"/>
              </a:rPr>
              <a:t>- </a:t>
            </a:r>
            <a:r>
              <a:rPr lang="cs-CZ" sz="6000" dirty="0" err="1" smtClean="0">
                <a:cs typeface="Arial" pitchFamily="34" charset="0"/>
              </a:rPr>
              <a:t>makročistota</a:t>
            </a:r>
            <a:r>
              <a:rPr lang="cs-CZ" sz="6000" dirty="0" smtClean="0">
                <a:cs typeface="Arial" pitchFamily="34" charset="0"/>
              </a:rPr>
              <a:t>, mech. hodnoty, </a:t>
            </a:r>
            <a:r>
              <a:rPr lang="cs-CZ" sz="6000" dirty="0" err="1" smtClean="0">
                <a:cs typeface="Arial" pitchFamily="34" charset="0"/>
              </a:rPr>
              <a:t>řádkovitost</a:t>
            </a:r>
            <a:r>
              <a:rPr lang="cs-CZ" sz="6000" dirty="0" smtClean="0">
                <a:cs typeface="Arial" pitchFamily="34" charset="0"/>
              </a:rPr>
              <a:t>, velikost zrna);  stupně </a:t>
            </a:r>
            <a:r>
              <a:rPr lang="cs-CZ" sz="6000" dirty="0" err="1" smtClean="0">
                <a:cs typeface="Arial" pitchFamily="34" charset="0"/>
              </a:rPr>
              <a:t>obrusitelnosti</a:t>
            </a:r>
            <a:r>
              <a:rPr lang="cs-CZ" sz="6000" dirty="0" smtClean="0">
                <a:cs typeface="Arial" pitchFamily="34" charset="0"/>
              </a:rPr>
              <a:t> a výsledné integrity povrchu, cena));</a:t>
            </a:r>
          </a:p>
          <a:p>
            <a:pPr>
              <a:lnSpc>
                <a:spcPct val="120000"/>
              </a:lnSpc>
              <a:spcBef>
                <a:spcPts val="600"/>
              </a:spcBef>
              <a:buNone/>
            </a:pPr>
            <a:r>
              <a:rPr lang="cs-CZ" sz="6000" dirty="0" smtClean="0">
                <a:cs typeface="Arial" pitchFamily="34" charset="0"/>
              </a:rPr>
              <a:t>3. </a:t>
            </a:r>
            <a:r>
              <a:rPr lang="cs-CZ" sz="6000" i="1" dirty="0" smtClean="0">
                <a:cs typeface="Arial" pitchFamily="34" charset="0"/>
              </a:rPr>
              <a:t>předepsání optimální tvrdosti popř. povrch. úpravy</a:t>
            </a:r>
            <a:r>
              <a:rPr lang="cs-CZ" sz="6000" dirty="0" smtClean="0">
                <a:cs typeface="Arial" pitchFamily="34" charset="0"/>
              </a:rPr>
              <a:t> = f (( způsobu použití tj. dynamiky  řezného procesu, technologie TZ (vakuové, solné lázně, kryogenní </a:t>
            </a:r>
            <a:r>
              <a:rPr lang="cs-CZ" sz="6000" dirty="0" err="1" smtClean="0">
                <a:cs typeface="Arial" pitchFamily="34" charset="0"/>
              </a:rPr>
              <a:t>zprac</a:t>
            </a:r>
            <a:r>
              <a:rPr lang="cs-CZ" sz="6000" dirty="0" smtClean="0">
                <a:cs typeface="Arial" pitchFamily="34" charset="0"/>
              </a:rPr>
              <a:t>., </a:t>
            </a:r>
            <a:r>
              <a:rPr lang="cs-CZ" sz="6000" dirty="0" err="1" smtClean="0">
                <a:cs typeface="Arial" pitchFamily="34" charset="0"/>
              </a:rPr>
              <a:t>chemicko</a:t>
            </a:r>
            <a:r>
              <a:rPr lang="cs-CZ" sz="6000" dirty="0" smtClean="0">
                <a:cs typeface="Arial" pitchFamily="34" charset="0"/>
              </a:rPr>
              <a:t>-tepel. </a:t>
            </a:r>
            <a:r>
              <a:rPr lang="cs-CZ" sz="6000" dirty="0" err="1" smtClean="0">
                <a:cs typeface="Arial" pitchFamily="34" charset="0"/>
              </a:rPr>
              <a:t>zprac</a:t>
            </a:r>
            <a:r>
              <a:rPr lang="cs-CZ" sz="6000" dirty="0" smtClean="0">
                <a:cs typeface="Arial" pitchFamily="34" charset="0"/>
              </a:rPr>
              <a:t>., TV,...); vztahu  tvrdosti – houževnatosti; ...));</a:t>
            </a:r>
          </a:p>
          <a:p>
            <a:pPr>
              <a:lnSpc>
                <a:spcPct val="120000"/>
              </a:lnSpc>
              <a:spcBef>
                <a:spcPts val="600"/>
              </a:spcBef>
              <a:buNone/>
            </a:pPr>
            <a:r>
              <a:rPr lang="cs-CZ" sz="6000" dirty="0" smtClean="0">
                <a:cs typeface="Arial" pitchFamily="34" charset="0"/>
              </a:rPr>
              <a:t>4</a:t>
            </a:r>
            <a:r>
              <a:rPr lang="cs-CZ" sz="6000" i="1" dirty="0" smtClean="0">
                <a:cs typeface="Arial" pitchFamily="34" charset="0"/>
              </a:rPr>
              <a:t>. kontrolní výpočet pevnostního zatížení</a:t>
            </a:r>
            <a:r>
              <a:rPr lang="cs-CZ" sz="6000" dirty="0" smtClean="0">
                <a:cs typeface="Arial" pitchFamily="34" charset="0"/>
              </a:rPr>
              <a:t> (tah, tlak,ohyb, krut, vzpěr) = f (( obrobitelnosti mat.; způsobu namáhání (statické – dynamické – kombinované); </a:t>
            </a:r>
            <a:r>
              <a:rPr lang="cs-CZ" sz="6000" dirty="0" err="1" smtClean="0">
                <a:cs typeface="Arial" pitchFamily="34" charset="0"/>
              </a:rPr>
              <a:t>technol</a:t>
            </a:r>
            <a:r>
              <a:rPr lang="cs-CZ" sz="6000" dirty="0" smtClean="0">
                <a:cs typeface="Arial" pitchFamily="34" charset="0"/>
              </a:rPr>
              <a:t>. podmínek  (sousledné – nesousledné, přerušovaný řez , řezné prostředí ); využití MKP));</a:t>
            </a:r>
          </a:p>
          <a:p>
            <a:pPr>
              <a:lnSpc>
                <a:spcPct val="120000"/>
              </a:lnSpc>
              <a:buNone/>
            </a:pPr>
            <a:r>
              <a:rPr lang="cs-CZ" sz="6000" i="1" dirty="0" smtClean="0">
                <a:cs typeface="Arial" pitchFamily="34" charset="0"/>
              </a:rPr>
              <a:t>5. určení optimální geometrie zubů</a:t>
            </a:r>
            <a:r>
              <a:rPr lang="cs-CZ" sz="6000" dirty="0" smtClean="0">
                <a:cs typeface="Arial" pitchFamily="34" charset="0"/>
              </a:rPr>
              <a:t> (α,β,γ δ, χ, </a:t>
            </a:r>
            <a:r>
              <a:rPr lang="cs-CZ" sz="6000" dirty="0" err="1" smtClean="0">
                <a:cs typeface="Arial" pitchFamily="34" charset="0"/>
              </a:rPr>
              <a:t>χ</a:t>
            </a:r>
            <a:r>
              <a:rPr lang="cs-CZ" sz="6000" dirty="0" smtClean="0">
                <a:cs typeface="Arial" pitchFamily="34" charset="0"/>
              </a:rPr>
              <a:t>‘) = f ((</a:t>
            </a:r>
          </a:p>
          <a:p>
            <a:pPr marL="36000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cs-CZ" sz="6000" dirty="0" smtClean="0">
                <a:cs typeface="Arial" pitchFamily="34" charset="0"/>
              </a:rPr>
              <a:t>- třídy obrobitelnosti mat. obrobku;</a:t>
            </a:r>
          </a:p>
          <a:p>
            <a:pPr marL="36000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cs-CZ" sz="6000" dirty="0" smtClean="0">
                <a:cs typeface="Arial" pitchFamily="34" charset="0"/>
              </a:rPr>
              <a:t>- intenzity opotřebení (dominantní způsob opotřebení); </a:t>
            </a:r>
          </a:p>
          <a:p>
            <a:pPr marL="36000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cs-CZ" sz="6000" dirty="0" smtClean="0">
                <a:cs typeface="Arial" pitchFamily="34" charset="0"/>
              </a:rPr>
              <a:t>- velikost a směr (orientace) řezných sil;</a:t>
            </a:r>
          </a:p>
          <a:p>
            <a:pPr marL="36000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cs-CZ" sz="6000" dirty="0" smtClean="0">
                <a:cs typeface="Arial" pitchFamily="34" charset="0"/>
              </a:rPr>
              <a:t>- pevnostního výpočtu; </a:t>
            </a:r>
            <a:r>
              <a:rPr lang="cs-CZ" sz="6000" dirty="0" err="1" smtClean="0">
                <a:cs typeface="Arial" pitchFamily="34" charset="0"/>
              </a:rPr>
              <a:t>technol</a:t>
            </a:r>
            <a:r>
              <a:rPr lang="cs-CZ" sz="6000" dirty="0" smtClean="0">
                <a:cs typeface="Arial" pitchFamily="34" charset="0"/>
              </a:rPr>
              <a:t>. podmínek));</a:t>
            </a:r>
          </a:p>
          <a:p>
            <a:pPr>
              <a:lnSpc>
                <a:spcPct val="120000"/>
              </a:lnSpc>
              <a:spcBef>
                <a:spcPts val="600"/>
              </a:spcBef>
              <a:buNone/>
            </a:pPr>
            <a:r>
              <a:rPr lang="cs-CZ" sz="6000" dirty="0" smtClean="0">
                <a:cs typeface="Arial" pitchFamily="34" charset="0"/>
              </a:rPr>
              <a:t> 6. předepsání jakosti povrchu, geometr. úchylek (kolmosti, souososti, přímosti, kruhovitosti,...) = f ((drsnosti funkčních – nefunkčních ploch; integrity povrchu; povrchových úprav; výrobních nákladů)); </a:t>
            </a:r>
          </a:p>
          <a:p>
            <a:endParaRPr lang="cs-CZ" sz="5600" dirty="0"/>
          </a:p>
        </p:txBody>
      </p:sp>
    </p:spTree>
  </p:cSld>
  <p:clrMapOvr>
    <a:masterClrMapping/>
  </p:clrMapOvr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28596" y="285728"/>
            <a:ext cx="8443914" cy="6215082"/>
          </a:xfrm>
        </p:spPr>
        <p:txBody>
          <a:bodyPr>
            <a:normAutofit fontScale="25000" lnSpcReduction="20000"/>
          </a:bodyPr>
          <a:lstStyle/>
          <a:p>
            <a:pPr lvl="0">
              <a:spcBef>
                <a:spcPts val="0"/>
              </a:spcBef>
              <a:spcAft>
                <a:spcPts val="1200"/>
              </a:spcAft>
              <a:buNone/>
            </a:pPr>
            <a:r>
              <a:rPr lang="cs-CZ" sz="9600" u="sng" dirty="0" smtClean="0">
                <a:cs typeface="Arial" pitchFamily="34" charset="0"/>
              </a:rPr>
              <a:t>7. Definice užitných hodnot  </a:t>
            </a:r>
          </a:p>
          <a:p>
            <a:pPr marL="900000" indent="-900000">
              <a:buNone/>
            </a:pPr>
            <a:r>
              <a:rPr lang="cs-CZ" sz="5600" dirty="0" smtClean="0">
                <a:cs typeface="Arial" pitchFamily="34" charset="0"/>
              </a:rPr>
              <a:t>stroj. </a:t>
            </a:r>
            <a:r>
              <a:rPr lang="cs-CZ" sz="5600" dirty="0" err="1" smtClean="0">
                <a:cs typeface="Arial" pitchFamily="34" charset="0"/>
              </a:rPr>
              <a:t>souč</a:t>
            </a:r>
            <a:r>
              <a:rPr lang="cs-CZ" sz="5600" dirty="0" smtClean="0">
                <a:cs typeface="Arial" pitchFamily="34" charset="0"/>
              </a:rPr>
              <a:t>. – statická, dynamická únosnost; únavová pevnost; houževnatost; </a:t>
            </a:r>
            <a:r>
              <a:rPr lang="cs-CZ" sz="5600" dirty="0" err="1" smtClean="0">
                <a:cs typeface="Arial" pitchFamily="34" charset="0"/>
              </a:rPr>
              <a:t>otěruvzdornost</a:t>
            </a:r>
            <a:r>
              <a:rPr lang="cs-CZ" sz="5600" dirty="0" smtClean="0">
                <a:cs typeface="Arial" pitchFamily="34" charset="0"/>
              </a:rPr>
              <a:t>; tvarová a rozměr. stálost; ..</a:t>
            </a:r>
          </a:p>
          <a:p>
            <a:pPr marL="0" indent="0">
              <a:buNone/>
            </a:pPr>
            <a:r>
              <a:rPr lang="cs-CZ" sz="5600" dirty="0" smtClean="0">
                <a:cs typeface="Arial" pitchFamily="34" charset="0"/>
              </a:rPr>
              <a:t>nástrojů – odolnost proti mech. a </a:t>
            </a:r>
            <a:r>
              <a:rPr lang="cs-CZ" sz="5600" dirty="0" err="1" smtClean="0">
                <a:cs typeface="Arial" pitchFamily="34" charset="0"/>
              </a:rPr>
              <a:t>chem</a:t>
            </a:r>
            <a:r>
              <a:rPr lang="cs-CZ" sz="5600" dirty="0" smtClean="0">
                <a:cs typeface="Arial" pitchFamily="34" charset="0"/>
              </a:rPr>
              <a:t>. druhům opotřebení; řezivost; objemová stálost; trvanlivost; ....</a:t>
            </a:r>
          </a:p>
          <a:p>
            <a:pPr>
              <a:spcBef>
                <a:spcPts val="1200"/>
              </a:spcBef>
              <a:buNone/>
            </a:pPr>
            <a:r>
              <a:rPr lang="cs-CZ" sz="5600" dirty="0" smtClean="0">
                <a:cs typeface="Arial" pitchFamily="34" charset="0"/>
              </a:rPr>
              <a:t> </a:t>
            </a:r>
            <a:r>
              <a:rPr lang="cs-CZ" sz="5600" b="1" u="sng" dirty="0" smtClean="0">
                <a:cs typeface="Arial" pitchFamily="34" charset="0"/>
              </a:rPr>
              <a:t>vliv výchozího stavu procesu</a:t>
            </a:r>
            <a:r>
              <a:rPr lang="cs-CZ" sz="5600" dirty="0" smtClean="0">
                <a:cs typeface="Arial" pitchFamily="34" charset="0"/>
              </a:rPr>
              <a:t> - konstrukční řešení (vrubová náchylnost, štíhlostní poměr, tloušťka stěn, geometrie, jakost mat., ...); polotovar – stav, homogenita,(rodný list mat.); kvalita I. a II. metalurgie (stupeň </a:t>
            </a:r>
            <a:r>
              <a:rPr lang="cs-CZ" sz="5600" dirty="0" err="1" smtClean="0">
                <a:cs typeface="Arial" pitchFamily="34" charset="0"/>
              </a:rPr>
              <a:t>protváření</a:t>
            </a:r>
            <a:r>
              <a:rPr lang="cs-CZ" sz="5600" dirty="0" smtClean="0">
                <a:cs typeface="Arial" pitchFamily="34" charset="0"/>
              </a:rPr>
              <a:t>, pěchování-prodlužování); úroveň </a:t>
            </a:r>
            <a:r>
              <a:rPr lang="cs-CZ" sz="5600" dirty="0" err="1" smtClean="0">
                <a:cs typeface="Arial" pitchFamily="34" charset="0"/>
              </a:rPr>
              <a:t>technol</a:t>
            </a:r>
            <a:r>
              <a:rPr lang="cs-CZ" sz="5600" dirty="0" smtClean="0">
                <a:cs typeface="Arial" pitchFamily="34" charset="0"/>
              </a:rPr>
              <a:t>. kázně (mezioperační žíhání, ...);</a:t>
            </a:r>
          </a:p>
          <a:p>
            <a:pPr>
              <a:spcBef>
                <a:spcPts val="1200"/>
              </a:spcBef>
              <a:buNone/>
            </a:pPr>
            <a:r>
              <a:rPr lang="cs-CZ" sz="5600" dirty="0" smtClean="0">
                <a:cs typeface="Arial" pitchFamily="34" charset="0"/>
              </a:rPr>
              <a:t>  </a:t>
            </a:r>
            <a:r>
              <a:rPr lang="cs-CZ" sz="5600" b="1" u="sng" dirty="0" smtClean="0">
                <a:cs typeface="Arial" pitchFamily="34" charset="0"/>
              </a:rPr>
              <a:t>moderní způsoby TZ</a:t>
            </a:r>
            <a:r>
              <a:rPr lang="cs-CZ" sz="5600" b="1" dirty="0" smtClean="0">
                <a:cs typeface="Arial" pitchFamily="34" charset="0"/>
              </a:rPr>
              <a:t>  </a:t>
            </a:r>
            <a:r>
              <a:rPr lang="cs-CZ" sz="5600" dirty="0" smtClean="0">
                <a:cs typeface="Arial" pitchFamily="34" charset="0"/>
              </a:rPr>
              <a:t>- lokální ( </a:t>
            </a:r>
            <a:r>
              <a:rPr lang="cs-CZ" sz="5600" dirty="0" err="1" smtClean="0">
                <a:cs typeface="Arial" pitchFamily="34" charset="0"/>
              </a:rPr>
              <a:t>povrchvé</a:t>
            </a:r>
            <a:r>
              <a:rPr lang="cs-CZ" sz="5600" dirty="0" smtClean="0">
                <a:cs typeface="Arial" pitchFamily="34" charset="0"/>
              </a:rPr>
              <a:t> kalení; parciální – v solných lázních; - laserem);</a:t>
            </a:r>
          </a:p>
          <a:p>
            <a:pPr marL="1656000" indent="0">
              <a:buNone/>
            </a:pPr>
            <a:r>
              <a:rPr lang="cs-CZ" sz="5600" dirty="0" smtClean="0">
                <a:cs typeface="Arial" pitchFamily="34" charset="0"/>
              </a:rPr>
              <a:t>- objemové - v solných lázních</a:t>
            </a:r>
          </a:p>
          <a:p>
            <a:pPr marL="2484000" indent="0">
              <a:buNone/>
            </a:pPr>
            <a:r>
              <a:rPr lang="cs-CZ" sz="5600" dirty="0" smtClean="0">
                <a:cs typeface="Arial" pitchFamily="34" charset="0"/>
              </a:rPr>
              <a:t>- ve vakuových pecích</a:t>
            </a:r>
          </a:p>
          <a:p>
            <a:pPr marL="2484000" indent="0">
              <a:buNone/>
            </a:pPr>
            <a:r>
              <a:rPr lang="cs-CZ" sz="5600" dirty="0" smtClean="0">
                <a:cs typeface="Arial" pitchFamily="34" charset="0"/>
              </a:rPr>
              <a:t>- v ochranné atmosféře</a:t>
            </a:r>
          </a:p>
          <a:p>
            <a:pPr marL="2484000" indent="0">
              <a:buNone/>
            </a:pPr>
            <a:r>
              <a:rPr lang="cs-CZ" sz="5600" dirty="0" smtClean="0">
                <a:cs typeface="Arial" pitchFamily="34" charset="0"/>
              </a:rPr>
              <a:t>- kombinované - s podchlazením</a:t>
            </a:r>
          </a:p>
          <a:p>
            <a:pPr marL="3564000" indent="0">
              <a:buNone/>
            </a:pPr>
            <a:r>
              <a:rPr lang="cs-CZ" sz="5600" dirty="0" smtClean="0">
                <a:cs typeface="Arial" pitchFamily="34" charset="0"/>
              </a:rPr>
              <a:t>- kryogenní</a:t>
            </a:r>
          </a:p>
          <a:p>
            <a:pPr marL="2484000" indent="0">
              <a:buNone/>
            </a:pPr>
            <a:r>
              <a:rPr lang="cs-CZ" sz="5600" dirty="0" smtClean="0">
                <a:cs typeface="Arial" pitchFamily="34" charset="0"/>
              </a:rPr>
              <a:t>- chemicko-tepelné zpracování</a:t>
            </a:r>
          </a:p>
          <a:p>
            <a:pPr lvl="0">
              <a:spcBef>
                <a:spcPts val="1200"/>
              </a:spcBef>
              <a:buNone/>
            </a:pPr>
            <a:r>
              <a:rPr lang="cs-CZ" sz="5600" b="1" u="sng" dirty="0" smtClean="0">
                <a:cs typeface="Arial" pitchFamily="34" charset="0"/>
              </a:rPr>
              <a:t>hodnocení (kvantifikace) představitelů</a:t>
            </a:r>
            <a:r>
              <a:rPr lang="cs-CZ" sz="5600" dirty="0" smtClean="0">
                <a:cs typeface="Arial" pitchFamily="34" charset="0"/>
              </a:rPr>
              <a:t> - stroj. </a:t>
            </a:r>
            <a:r>
              <a:rPr lang="cs-CZ" sz="5600" dirty="0" err="1" smtClean="0">
                <a:cs typeface="Arial" pitchFamily="34" charset="0"/>
              </a:rPr>
              <a:t>souč</a:t>
            </a:r>
            <a:r>
              <a:rPr lang="cs-CZ" sz="5600" dirty="0" smtClean="0">
                <a:cs typeface="Arial" pitchFamily="34" charset="0"/>
              </a:rPr>
              <a:t>. (složitost, náročnost TZ, kritická  místa,.....) </a:t>
            </a:r>
          </a:p>
          <a:p>
            <a:pPr marL="2916000" indent="0">
              <a:buNone/>
            </a:pPr>
            <a:r>
              <a:rPr lang="cs-CZ" sz="5600" dirty="0" smtClean="0">
                <a:cs typeface="Arial" pitchFamily="34" charset="0"/>
              </a:rPr>
              <a:t>- nástrojů  ( jakostí ocelí – nástroj. slitinové - rychlořezné -molybdenové, kobaltové )</a:t>
            </a:r>
          </a:p>
          <a:p>
            <a:pPr>
              <a:spcBef>
                <a:spcPts val="1200"/>
              </a:spcBef>
              <a:spcAft>
                <a:spcPts val="600"/>
              </a:spcAft>
              <a:buNone/>
            </a:pPr>
            <a:r>
              <a:rPr lang="cs-CZ" sz="5600" dirty="0" smtClean="0">
                <a:cs typeface="Arial" pitchFamily="34" charset="0"/>
              </a:rPr>
              <a:t> </a:t>
            </a:r>
            <a:r>
              <a:rPr lang="cs-CZ" sz="5600" b="1" u="sng" dirty="0" smtClean="0">
                <a:cs typeface="Arial" pitchFamily="34" charset="0"/>
              </a:rPr>
              <a:t>variantní řešení procesů TZ</a:t>
            </a:r>
            <a:r>
              <a:rPr lang="cs-CZ" sz="5600" dirty="0" smtClean="0">
                <a:cs typeface="Arial" pitchFamily="34" charset="0"/>
              </a:rPr>
              <a:t> dle konkrétních příkladů</a:t>
            </a:r>
          </a:p>
          <a:p>
            <a:pPr lvl="1">
              <a:buFont typeface="Calibri" pitchFamily="34" charset="0"/>
              <a:buChar char="‐"/>
            </a:pPr>
            <a:r>
              <a:rPr lang="cs-CZ" sz="5600" dirty="0" smtClean="0">
                <a:cs typeface="Arial" pitchFamily="34" charset="0"/>
              </a:rPr>
              <a:t>porovnání přímého s termálním kalením</a:t>
            </a:r>
          </a:p>
          <a:p>
            <a:pPr lvl="1">
              <a:buFont typeface="Calibri" pitchFamily="34" charset="0"/>
              <a:buChar char="‐"/>
            </a:pPr>
            <a:r>
              <a:rPr lang="cs-CZ" sz="5600" dirty="0" smtClean="0">
                <a:cs typeface="Arial" pitchFamily="34" charset="0"/>
              </a:rPr>
              <a:t>povrchové – frekvenční ohřev</a:t>
            </a:r>
          </a:p>
          <a:p>
            <a:pPr lvl="1">
              <a:buFont typeface="Calibri" pitchFamily="34" charset="0"/>
              <a:buChar char="‐"/>
            </a:pPr>
            <a:r>
              <a:rPr lang="cs-CZ" sz="5600" dirty="0" smtClean="0">
                <a:cs typeface="Arial" pitchFamily="34" charset="0"/>
              </a:rPr>
              <a:t>laserem ohřev</a:t>
            </a:r>
          </a:p>
          <a:p>
            <a:pPr lvl="1">
              <a:buFont typeface="Calibri" pitchFamily="34" charset="0"/>
              <a:buChar char="‐"/>
            </a:pPr>
            <a:r>
              <a:rPr lang="cs-CZ" sz="5600" dirty="0" smtClean="0">
                <a:cs typeface="Arial" pitchFamily="34" charset="0"/>
              </a:rPr>
              <a:t>vliv rozložení předehřevů na celkový výsledek TZ</a:t>
            </a:r>
          </a:p>
          <a:p>
            <a:pPr lvl="1">
              <a:buFont typeface="Calibri" pitchFamily="34" charset="0"/>
              <a:buChar char="‐"/>
            </a:pPr>
            <a:r>
              <a:rPr lang="cs-CZ" sz="5600" dirty="0" smtClean="0">
                <a:cs typeface="Arial" pitchFamily="34" charset="0"/>
              </a:rPr>
              <a:t>vliv </a:t>
            </a:r>
            <a:r>
              <a:rPr lang="cs-CZ" sz="5600" dirty="0" err="1" smtClean="0">
                <a:cs typeface="Arial" pitchFamily="34" charset="0"/>
              </a:rPr>
              <a:t>austenitizace</a:t>
            </a:r>
            <a:r>
              <a:rPr lang="cs-CZ" sz="5600" dirty="0" smtClean="0">
                <a:cs typeface="Arial" pitchFamily="34" charset="0"/>
              </a:rPr>
              <a:t> (T, </a:t>
            </a:r>
            <a:r>
              <a:rPr lang="cs-CZ" sz="5600" dirty="0" err="1" smtClean="0">
                <a:cs typeface="Arial" pitchFamily="34" charset="0"/>
              </a:rPr>
              <a:t>t</a:t>
            </a:r>
            <a:r>
              <a:rPr lang="cs-CZ" sz="5600" dirty="0" smtClean="0">
                <a:cs typeface="Arial" pitchFamily="34" charset="0"/>
              </a:rPr>
              <a:t>) na strukturu a mech. hodnoty</a:t>
            </a:r>
          </a:p>
          <a:p>
            <a:pPr lvl="1">
              <a:buFont typeface="Calibri" pitchFamily="34" charset="0"/>
              <a:buChar char="‐"/>
            </a:pPr>
            <a:r>
              <a:rPr lang="cs-CZ" sz="5600" dirty="0" smtClean="0">
                <a:cs typeface="Arial" pitchFamily="34" charset="0"/>
              </a:rPr>
              <a:t>vliv ochlazování resp. podchlazování (intenzity – p, T, druhu média);</a:t>
            </a:r>
          </a:p>
          <a:p>
            <a:pPr lvl="1">
              <a:buFont typeface="Calibri" pitchFamily="34" charset="0"/>
              <a:buChar char="‐"/>
            </a:pPr>
            <a:r>
              <a:rPr lang="cs-CZ" sz="5600" dirty="0" smtClean="0">
                <a:cs typeface="Arial" pitchFamily="34" charset="0"/>
              </a:rPr>
              <a:t>popouštění ( T,t, četnost, zařízení,...);</a:t>
            </a:r>
          </a:p>
        </p:txBody>
      </p:sp>
    </p:spTree>
  </p:cSld>
  <p:clrMapOvr>
    <a:masterClrMapping/>
  </p:clrMapOvr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25470"/>
          </a:xfrm>
        </p:spPr>
        <p:txBody>
          <a:bodyPr>
            <a:normAutofit/>
          </a:bodyPr>
          <a:lstStyle/>
          <a:p>
            <a:pPr algn="l"/>
            <a:r>
              <a:rPr lang="cs-CZ" sz="2800" u="sng" dirty="0" smtClean="0"/>
              <a:t>Vhodné a nevhodné konstrukční uspořádání součásti </a:t>
            </a:r>
            <a:endParaRPr lang="cs-CZ" sz="2800" u="sng" dirty="0"/>
          </a:p>
        </p:txBody>
      </p:sp>
      <p:pic>
        <p:nvPicPr>
          <p:cNvPr id="4" name="Zástupný symbol pro obsah 3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71472" y="1000108"/>
            <a:ext cx="8072494" cy="535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071538" y="642918"/>
            <a:ext cx="6361957" cy="54832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39784"/>
          </a:xfrm>
        </p:spPr>
        <p:txBody>
          <a:bodyPr>
            <a:normAutofit/>
          </a:bodyPr>
          <a:lstStyle/>
          <a:p>
            <a:pPr algn="l"/>
            <a:r>
              <a:rPr lang="cs-CZ" sz="3200" u="sng" dirty="0" smtClean="0"/>
              <a:t>8. Praktické příklady</a:t>
            </a:r>
            <a:endParaRPr lang="cs-CZ" sz="3200" u="sng" dirty="0"/>
          </a:p>
        </p:txBody>
      </p:sp>
      <p:pic>
        <p:nvPicPr>
          <p:cNvPr id="4" name="Zástupný symbol pro obsah 3"/>
          <p:cNvPicPr>
            <a:picLocks noGrp="1"/>
          </p:cNvPicPr>
          <p:nvPr>
            <p:ph idx="4294967295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28596" y="2071678"/>
            <a:ext cx="8029575" cy="333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54032"/>
          </a:xfrm>
        </p:spPr>
        <p:txBody>
          <a:bodyPr>
            <a:normAutofit/>
          </a:bodyPr>
          <a:lstStyle/>
          <a:p>
            <a:pPr algn="l"/>
            <a:r>
              <a:rPr lang="cs-CZ" sz="2200" u="sng" dirty="0" smtClean="0"/>
              <a:t>Praktické příklady – označování kontrolních míst</a:t>
            </a:r>
            <a:endParaRPr lang="cs-CZ" u="sng" dirty="0"/>
          </a:p>
        </p:txBody>
      </p:sp>
      <p:pic>
        <p:nvPicPr>
          <p:cNvPr id="4" name="Zástupný symbol pro obsah 3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05323" y="2000240"/>
            <a:ext cx="8452957" cy="3015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2200" u="sng" dirty="0" smtClean="0"/>
              <a:t>Praktické příklady – povrchové kalení zubů</a:t>
            </a:r>
            <a:r>
              <a:rPr lang="cs-CZ" u="sng" dirty="0" smtClean="0"/>
              <a:t/>
            </a:r>
            <a:br>
              <a:rPr lang="cs-CZ" u="sng" dirty="0" smtClean="0"/>
            </a:br>
            <a:endParaRPr lang="cs-CZ" u="sng" dirty="0"/>
          </a:p>
        </p:txBody>
      </p:sp>
      <p:pic>
        <p:nvPicPr>
          <p:cNvPr id="4" name="Zástupný symbol pro obsah 3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71910" y="1600200"/>
            <a:ext cx="800018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2200" u="sng" dirty="0" smtClean="0"/>
              <a:t>Praktické příklady – místní cementace</a:t>
            </a:r>
            <a:r>
              <a:rPr lang="cs-CZ" u="sng" dirty="0" smtClean="0"/>
              <a:t/>
            </a:r>
            <a:br>
              <a:rPr lang="cs-CZ" u="sng" dirty="0" smtClean="0"/>
            </a:br>
            <a:endParaRPr lang="cs-CZ" u="sng" dirty="0"/>
          </a:p>
        </p:txBody>
      </p:sp>
      <p:pic>
        <p:nvPicPr>
          <p:cNvPr id="4" name="Zástupný symbol pro obsah 3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81523" y="1600678"/>
            <a:ext cx="7980953" cy="45250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2000" u="sng" dirty="0" smtClean="0"/>
              <a:t>Praktické příklady – </a:t>
            </a:r>
            <a:r>
              <a:rPr lang="cs-CZ" sz="2000" u="sng" dirty="0" err="1" smtClean="0"/>
              <a:t>karbonitridace</a:t>
            </a:r>
            <a:r>
              <a:rPr lang="cs-CZ" sz="2000" u="sng" dirty="0" smtClean="0"/>
              <a:t/>
            </a:r>
            <a:br>
              <a:rPr lang="cs-CZ" sz="2000" u="sng" dirty="0" smtClean="0"/>
            </a:br>
            <a:endParaRPr lang="cs-CZ" sz="2000" u="sng" dirty="0"/>
          </a:p>
        </p:txBody>
      </p:sp>
      <p:pic>
        <p:nvPicPr>
          <p:cNvPr id="4" name="Zástupný symbol pro obsah 3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338666" y="2106038"/>
            <a:ext cx="6466667" cy="35142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857232"/>
            <a:ext cx="8229600" cy="5268931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                      </a:t>
            </a:r>
            <a:r>
              <a:rPr lang="cs-CZ" sz="3600" dirty="0" smtClean="0"/>
              <a:t>Děkuji za pozornost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r>
              <a:rPr lang="cs-CZ" sz="2000" dirty="0" smtClean="0"/>
              <a:t>      Dr. Ing. </a:t>
            </a:r>
            <a:r>
              <a:rPr lang="cs-CZ" sz="2000" dirty="0" err="1" smtClean="0"/>
              <a:t>Kesl</a:t>
            </a:r>
            <a:r>
              <a:rPr lang="cs-CZ" sz="2000" dirty="0" smtClean="0"/>
              <a:t> Miloslav</a:t>
            </a:r>
            <a:br>
              <a:rPr lang="cs-CZ" sz="2000" dirty="0" smtClean="0"/>
            </a:br>
            <a:r>
              <a:rPr lang="cs-CZ" sz="2000" dirty="0" smtClean="0"/>
              <a:t>Technický náměstek</a:t>
            </a:r>
            <a:br>
              <a:rPr lang="cs-CZ" sz="2000" dirty="0" smtClean="0"/>
            </a:br>
            <a:r>
              <a:rPr lang="cs-CZ" sz="2000" dirty="0" smtClean="0"/>
              <a:t>PILSEN TOOLS s.r.o.</a:t>
            </a:r>
            <a:br>
              <a:rPr lang="cs-CZ" sz="2000" dirty="0" smtClean="0"/>
            </a:br>
            <a:r>
              <a:rPr lang="cs-CZ" sz="2000" dirty="0" smtClean="0"/>
              <a:t>31600 Plzeň, Tylova 57</a:t>
            </a:r>
            <a:br>
              <a:rPr lang="cs-CZ" sz="2000" dirty="0" smtClean="0"/>
            </a:br>
            <a:r>
              <a:rPr lang="cs-CZ" sz="2000" dirty="0" err="1" smtClean="0">
                <a:hlinkClick r:id="rId2" tooltip="mailto:kesl@pilsentools.cz&#10;Klepnutím na odkaz se stisknutou klávesou CTRL přejděte na odkaz."/>
              </a:rPr>
              <a:t>kesl</a:t>
            </a:r>
            <a:r>
              <a:rPr lang="cs-CZ" sz="2000" dirty="0" smtClean="0">
                <a:hlinkClick r:id="rId2" tooltip="mailto:kesl@pilsentools.cz&#10;Klepnutím na odkaz se stisknutou klávesou CTRL přejděte na odkaz."/>
              </a:rPr>
              <a:t>@</a:t>
            </a:r>
            <a:r>
              <a:rPr lang="cs-CZ" sz="2000" dirty="0" err="1" smtClean="0">
                <a:hlinkClick r:id="rId2" tooltip="mailto:kesl@pilsentools.cz&#10;Klepnutím na odkaz se stisknutou klávesou CTRL přejděte na odkaz."/>
              </a:rPr>
              <a:t>pilsentools.cz</a:t>
            </a: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 smtClean="0"/>
              <a:t>tel. 378 134 005</a:t>
            </a:r>
            <a:br>
              <a:rPr lang="cs-CZ" sz="2000" dirty="0" smtClean="0"/>
            </a:br>
            <a:r>
              <a:rPr lang="cs-CZ" sz="2000" dirty="0" smtClean="0"/>
              <a:t>mob. 604 293 186</a:t>
            </a:r>
            <a:br>
              <a:rPr lang="cs-CZ" sz="2000" dirty="0" smtClean="0"/>
            </a:br>
            <a:r>
              <a:rPr lang="cs-CZ" sz="2000" dirty="0" smtClean="0"/>
              <a:t>fax  378 134 392</a:t>
            </a:r>
            <a:br>
              <a:rPr lang="cs-CZ" sz="2000" dirty="0" smtClean="0"/>
            </a:br>
            <a:r>
              <a:rPr lang="cs-CZ" sz="2000" dirty="0" smtClean="0">
                <a:hlinkClick r:id="rId3"/>
              </a:rPr>
              <a:t>www.</a:t>
            </a:r>
            <a:r>
              <a:rPr lang="cs-CZ" sz="2000" dirty="0" err="1" smtClean="0">
                <a:hlinkClick r:id="rId3"/>
              </a:rPr>
              <a:t>pilsentools.cz</a:t>
            </a:r>
            <a:endParaRPr lang="cs-CZ" sz="2000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6370</TotalTime>
  <Words>3128</Words>
  <Application>Microsoft Office PowerPoint</Application>
  <PresentationFormat>Předvádění na obrazovce (4:3)</PresentationFormat>
  <Paragraphs>630</Paragraphs>
  <Slides>123</Slides>
  <Notes>5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2</vt:i4>
      </vt:variant>
      <vt:variant>
        <vt:lpstr>Nadpisy snímků</vt:lpstr>
      </vt:variant>
      <vt:variant>
        <vt:i4>123</vt:i4>
      </vt:variant>
    </vt:vector>
  </HeadingPairs>
  <TitlesOfParts>
    <vt:vector size="126" baseType="lpstr">
      <vt:lpstr>Motiv sady Office</vt:lpstr>
      <vt:lpstr>Rovnice</vt:lpstr>
      <vt:lpstr>Picture</vt:lpstr>
      <vt:lpstr>Technologičnost konstrukce z hlediska materiálového inženýrství</vt:lpstr>
      <vt:lpstr>Osnova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2. Kvantifikace ocele</vt:lpstr>
      <vt:lpstr>Nejčastější prvky v ocelích</vt:lpstr>
      <vt:lpstr>MOŽNOSTI  OVLIVŇOVÁNÍ  VLASTNOSTÍ  SLITIN</vt:lpstr>
      <vt:lpstr>Přísadové prvky</vt:lpstr>
      <vt:lpstr>Snímek 19</vt:lpstr>
      <vt:lpstr>Snímek 20</vt:lpstr>
      <vt:lpstr>Snímek 21</vt:lpstr>
      <vt:lpstr>Snímek 22</vt:lpstr>
      <vt:lpstr>Snímek 23</vt:lpstr>
      <vt:lpstr>Snímek 24</vt:lpstr>
      <vt:lpstr>Vertikální řez rovnovážným diagramem  Fe-C-W-Mo (ocel 19 830)</vt:lpstr>
      <vt:lpstr>Snímek 26</vt:lpstr>
      <vt:lpstr>Snímek 27</vt:lpstr>
      <vt:lpstr>Snímek 28</vt:lpstr>
      <vt:lpstr>Snímek 29</vt:lpstr>
      <vt:lpstr>Dělení fázových přeměn (FP) v kovech a slitinách v tuhém stavu</vt:lpstr>
      <vt:lpstr>Eutektoidní rozpad - perlitická přeměna</vt:lpstr>
      <vt:lpstr>Snímek 32</vt:lpstr>
      <vt:lpstr>Transformace austenitu na perlit</vt:lpstr>
      <vt:lpstr>Řízení perlitické přeměny</vt:lpstr>
      <vt:lpstr>Vliv obsahu uhlíku na mechanické vlastnosti oceli</vt:lpstr>
      <vt:lpstr>Snímek 36</vt:lpstr>
      <vt:lpstr>Snímek 37</vt:lpstr>
      <vt:lpstr>Snímek 38</vt:lpstr>
      <vt:lpstr>Snímek 39</vt:lpstr>
      <vt:lpstr>Snímek 40</vt:lpstr>
      <vt:lpstr>Snímek 41</vt:lpstr>
      <vt:lpstr>Snímek 42</vt:lpstr>
      <vt:lpstr>Snímek 43</vt:lpstr>
      <vt:lpstr>Snímek 44</vt:lpstr>
      <vt:lpstr>Snímek 45</vt:lpstr>
      <vt:lpstr>Snímek 46</vt:lpstr>
      <vt:lpstr>Snímek 47</vt:lpstr>
      <vt:lpstr>Snímek 48</vt:lpstr>
      <vt:lpstr>Snímek 49</vt:lpstr>
      <vt:lpstr>Snímek 50</vt:lpstr>
      <vt:lpstr>Snímek 51</vt:lpstr>
      <vt:lpstr>Snímek 52</vt:lpstr>
      <vt:lpstr>Snímek 53</vt:lpstr>
      <vt:lpstr>Snímek 54</vt:lpstr>
      <vt:lpstr>Snímek 55</vt:lpstr>
      <vt:lpstr>Snímek 56</vt:lpstr>
      <vt:lpstr>Snímek 57</vt:lpstr>
      <vt:lpstr>Snímek 58</vt:lpstr>
      <vt:lpstr>Snímek 59</vt:lpstr>
      <vt:lpstr>Snímek 60</vt:lpstr>
      <vt:lpstr>Snímek 61</vt:lpstr>
      <vt:lpstr>Snímek 62</vt:lpstr>
      <vt:lpstr>Snímek 63</vt:lpstr>
      <vt:lpstr>Snímek 64</vt:lpstr>
      <vt:lpstr>Snímek 65</vt:lpstr>
      <vt:lpstr>Snímek 66</vt:lpstr>
      <vt:lpstr>Snímek 67</vt:lpstr>
      <vt:lpstr>Snímek 68</vt:lpstr>
      <vt:lpstr>Snímek 69</vt:lpstr>
      <vt:lpstr>Snímek 70</vt:lpstr>
      <vt:lpstr>Snímek 71</vt:lpstr>
      <vt:lpstr>Snímek 72</vt:lpstr>
      <vt:lpstr>Snímek 73</vt:lpstr>
      <vt:lpstr>Snímek 74</vt:lpstr>
      <vt:lpstr>Snímek 75</vt:lpstr>
      <vt:lpstr>Snímek 76</vt:lpstr>
      <vt:lpstr>Třídění podle klasického systému ČSN - litiny a oceli na odlitky 42 2xxx.xx</vt:lpstr>
      <vt:lpstr>Třídění podle klasického systému ČSN - litiny a oceli na odlitky 42 2xxx.xx</vt:lpstr>
      <vt:lpstr>Snímek 79</vt:lpstr>
      <vt:lpstr>Martensitická přeměna v ocelích</vt:lpstr>
      <vt:lpstr>Podmínky vzniku martensitu</vt:lpstr>
      <vt:lpstr>Přeměny při popouštění martensitu</vt:lpstr>
      <vt:lpstr>Bainitická přeměna</vt:lpstr>
      <vt:lpstr>Bainitická přeměna</vt:lpstr>
      <vt:lpstr>Bainitická přeměna</vt:lpstr>
      <vt:lpstr>Izotermické přeměny austenitu</vt:lpstr>
      <vt:lpstr>Tepelné zpracování</vt:lpstr>
      <vt:lpstr>Shrnutí </vt:lpstr>
      <vt:lpstr>Klasifikace příčin deformace</vt:lpstr>
      <vt:lpstr>Změny objemů při transformaci</vt:lpstr>
      <vt:lpstr>Vliv tepelných pnutí při ochlazování bez transformace</vt:lpstr>
      <vt:lpstr>Vznik transformačních pnutí při kalení</vt:lpstr>
      <vt:lpstr>Snímek 93</vt:lpstr>
      <vt:lpstr>Vliv technologií tváření na povrchová pnutí</vt:lpstr>
      <vt:lpstr>Snímek 95</vt:lpstr>
      <vt:lpstr>Snímek 96</vt:lpstr>
      <vt:lpstr>Snímek 97</vt:lpstr>
      <vt:lpstr>Snímek 98</vt:lpstr>
      <vt:lpstr>Snímek 99</vt:lpstr>
      <vt:lpstr>Snímek 100</vt:lpstr>
      <vt:lpstr>Snímek 101</vt:lpstr>
      <vt:lpstr>Snímek 102</vt:lpstr>
      <vt:lpstr>Umístění ohřívané součásti v peci</vt:lpstr>
      <vt:lpstr>Vliv uložení v peci na deformaci</vt:lpstr>
      <vt:lpstr>Umístění součásti při ohřevu</vt:lpstr>
      <vt:lpstr>Vliv proudění a obvyklý vznik trhlin</vt:lpstr>
      <vt:lpstr>Vliv pnutí na morfologii trhlin</vt:lpstr>
      <vt:lpstr>Vliv směru ponoření do kapalného média na trhliny</vt:lpstr>
      <vt:lpstr>Snímek 109</vt:lpstr>
      <vt:lpstr>Hystereze tepelného zpracování v podélném a příčném směru</vt:lpstr>
      <vt:lpstr>Vliv druhu oceli a rozměrů vzorku na rozměrové a tvarové změny válců po kalení do oleje</vt:lpstr>
      <vt:lpstr>Situování součásti do vývalku</vt:lpstr>
      <vt:lpstr>Zbytková pnutí při různých způsobech obrábění</vt:lpstr>
      <vt:lpstr>Snímek 114</vt:lpstr>
      <vt:lpstr>Snímek 115</vt:lpstr>
      <vt:lpstr>Vhodné a nevhodné konstrukční uspořádání součásti </vt:lpstr>
      <vt:lpstr>Snímek 117</vt:lpstr>
      <vt:lpstr>8. Praktické příklady</vt:lpstr>
      <vt:lpstr>Praktické příklady – označování kontrolních míst</vt:lpstr>
      <vt:lpstr>Praktické příklady – povrchové kalení zubů </vt:lpstr>
      <vt:lpstr>Praktické příklady – místní cementace </vt:lpstr>
      <vt:lpstr>Praktické příklady – karbonitridace </vt:lpstr>
      <vt:lpstr>Snímek 123</vt:lpstr>
    </vt:vector>
  </TitlesOfParts>
  <Company>PILSEN TOOLS s.r.o.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Technologičnost konstrukce z hlediska materiálového inženýrství</dc:title>
  <dc:creator>PILSEN TOOLS s.r.o.</dc:creator>
  <cp:lastModifiedBy>PILSEN TOOLS s.r.o.</cp:lastModifiedBy>
  <cp:revision>428</cp:revision>
  <dcterms:created xsi:type="dcterms:W3CDTF">2012-07-27T04:58:11Z</dcterms:created>
  <dcterms:modified xsi:type="dcterms:W3CDTF">2012-10-08T08:18:25Z</dcterms:modified>
</cp:coreProperties>
</file>