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361" r:id="rId1"/>
  </p:sldMasterIdLst>
  <p:sldIdLst>
    <p:sldId id="256" r:id="rId2"/>
    <p:sldId id="257" r:id="rId3"/>
    <p:sldId id="276" r:id="rId4"/>
    <p:sldId id="258" r:id="rId5"/>
    <p:sldId id="273" r:id="rId6"/>
    <p:sldId id="277" r:id="rId7"/>
    <p:sldId id="281" r:id="rId8"/>
    <p:sldId id="280" r:id="rId9"/>
  </p:sldIdLst>
  <p:sldSz cx="9144000" cy="6858000" type="screen4x3"/>
  <p:notesSz cx="6634163" cy="9729788"/>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99"/>
    <a:srgbClr val="BFC6AA"/>
    <a:srgbClr val="EAE2A8"/>
    <a:srgbClr val="800080"/>
    <a:srgbClr val="E4A698"/>
    <a:srgbClr val="EFDAD5"/>
    <a:srgbClr val="EABBB0"/>
    <a:srgbClr val="FFE3DD"/>
    <a:srgbClr val="C6B2AE"/>
    <a:srgbClr val="FFFF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Střední styl 2 – zvýraznění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Střední styl 2 – zvýraznění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799B23B-EC83-4686-B30A-512413B5E67A}" styleName="Světlý styl 3 – zvýraznění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700"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14" name="Nadpis 13"/>
          <p:cNvSpPr>
            <a:spLocks noGrp="1"/>
          </p:cNvSpPr>
          <p:nvPr>
            <p:ph type="ctrTitle"/>
          </p:nvPr>
        </p:nvSpPr>
        <p:spPr>
          <a:xfrm>
            <a:off x="1432560" y="359898"/>
            <a:ext cx="7406640" cy="1472184"/>
          </a:xfrm>
        </p:spPr>
        <p:txBody>
          <a:bodyPr anchor="b"/>
          <a:lstStyle>
            <a:lvl1pPr algn="l">
              <a:defRPr/>
            </a:lvl1pPr>
            <a:extLst/>
          </a:lstStyle>
          <a:p>
            <a:r>
              <a:rPr kumimoji="0" lang="cs-CZ" smtClean="0"/>
              <a:t>Kliknutím lze upravit styl.</a:t>
            </a:r>
            <a:endParaRPr kumimoji="0" lang="en-US"/>
          </a:p>
        </p:txBody>
      </p:sp>
      <p:sp>
        <p:nvSpPr>
          <p:cNvPr id="22" name="Podnadpis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cs-CZ" smtClean="0"/>
              <a:t>Kliknutím lze upravit styl předlohy.</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20" name="Zástupný symbol pro zápatí 19"/>
          <p:cNvSpPr>
            <a:spLocks noGrp="1"/>
          </p:cNvSpPr>
          <p:nvPr>
            <p:ph type="ftr" sz="quarter" idx="11"/>
          </p:nvPr>
        </p:nvSpPr>
        <p:spPr/>
        <p:txBody>
          <a:bodyPr/>
          <a:lstStyle>
            <a:extLst/>
          </a:lstStyle>
          <a:p>
            <a:endParaRPr lang="cs-CZ"/>
          </a:p>
        </p:txBody>
      </p:sp>
      <p:sp>
        <p:nvSpPr>
          <p:cNvPr id="10" name="Zástupný symbol pro číslo snímku 9"/>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vá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obsah 2"/>
          <p:cNvSpPr>
            <a:spLocks noGrp="1"/>
          </p:cNvSpPr>
          <p:nvPr>
            <p:ph idx="1"/>
          </p:nvPr>
        </p:nvSpPr>
        <p:spPr/>
        <p:txBody>
          <a:bodyPr/>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spTree>
      <p:nvGrpSpPr>
        <p:cNvPr id="1" name=""/>
        <p:cNvGrpSpPr/>
        <p:nvPr/>
      </p:nvGrpSpPr>
      <p:grpSpPr>
        <a:xfrm>
          <a:off x="0" y="0"/>
          <a:ext cx="0" cy="0"/>
          <a:chOff x="0" y="0"/>
          <a:chExt cx="0" cy="0"/>
        </a:xfrm>
      </p:grpSpPr>
      <p:sp>
        <p:nvSpPr>
          <p:cNvPr id="7" name="Obdélník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Nadpis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cs-CZ" smtClean="0"/>
              <a:t>Kliknutím lze upravit styly předlohy textu.</a:t>
            </a:r>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10" name="Obdélník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á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lstStyle>
            <a:extLst/>
          </a:lstStyle>
          <a:p>
            <a:r>
              <a:rPr kumimoji="0" lang="cs-CZ" smtClean="0"/>
              <a:t>Kliknutím lze upravit styl.</a:t>
            </a:r>
            <a:endParaRPr kumimoji="0" lang="en-US"/>
          </a:p>
        </p:txBody>
      </p:sp>
      <p:sp>
        <p:nvSpPr>
          <p:cNvPr id="3" name="Zástupný symbol pro obsah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obsah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cs-CZ" smtClean="0"/>
              <a:t>Kliknutím lze upravit styl.</a:t>
            </a:r>
            <a:endParaRPr kumimoji="0" lang="en-US"/>
          </a:p>
        </p:txBody>
      </p:sp>
      <p:sp>
        <p:nvSpPr>
          <p:cNvPr id="3" name="Zástupný symbol pro text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4" name="Zástupný symbol pro text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cs-CZ" smtClean="0"/>
              <a:t>Kliknutím lze upravit styly předlohy textu.</a:t>
            </a:r>
          </a:p>
        </p:txBody>
      </p:sp>
      <p:sp>
        <p:nvSpPr>
          <p:cNvPr id="5" name="Zástupný symbol pro obsah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6" name="Zástupný symbol pro obsah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7" name="Zástupný symbol pro datum 6"/>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8" name="Zástupný symbol pro zápatí 7"/>
          <p:cNvSpPr>
            <a:spLocks noGrp="1"/>
          </p:cNvSpPr>
          <p:nvPr>
            <p:ph type="ftr" sz="quarter" idx="11"/>
          </p:nvPr>
        </p:nvSpPr>
        <p:spPr/>
        <p:txBody>
          <a:bodyPr/>
          <a:lstStyle>
            <a:extLst/>
          </a:lstStyle>
          <a:p>
            <a:endParaRPr lang="cs-CZ"/>
          </a:p>
        </p:txBody>
      </p:sp>
      <p:sp>
        <p:nvSpPr>
          <p:cNvPr id="9" name="Zástupný symbol pro číslo snímku 8"/>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320"/>
            <a:ext cx="7498080" cy="1143000"/>
          </a:xfrm>
        </p:spPr>
        <p:txBody>
          <a:bodyPr anchor="ctr"/>
          <a:lstStyle>
            <a:extLst/>
          </a:lstStyle>
          <a:p>
            <a:r>
              <a:rPr kumimoji="0" lang="cs-CZ" smtClean="0"/>
              <a:t>Kliknutím lze upravit styl.</a:t>
            </a:r>
            <a:endParaRPr kumimoji="0" lang="en-US"/>
          </a:p>
        </p:txBody>
      </p:sp>
      <p:sp>
        <p:nvSpPr>
          <p:cNvPr id="3" name="Zástupný symbol pro datum 2"/>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4" name="Zástupný symbol pro zápatí 3"/>
          <p:cNvSpPr>
            <a:spLocks noGrp="1"/>
          </p:cNvSpPr>
          <p:nvPr>
            <p:ph type="ftr" sz="quarter" idx="11"/>
          </p:nvPr>
        </p:nvSpPr>
        <p:spPr/>
        <p:txBody>
          <a:bodyPr/>
          <a:lstStyle>
            <a:extLst/>
          </a:lstStyle>
          <a:p>
            <a:endParaRPr lang="cs-CZ"/>
          </a:p>
        </p:txBody>
      </p:sp>
      <p:sp>
        <p:nvSpPr>
          <p:cNvPr id="5" name="Zástupný symbol pro číslo snímku 4"/>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5" name="Obdélník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Zástupný symbol pro datum 1"/>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3" name="Zástupný symbol pro zápatí 2"/>
          <p:cNvSpPr>
            <a:spLocks noGrp="1"/>
          </p:cNvSpPr>
          <p:nvPr>
            <p:ph type="ftr" sz="quarter" idx="11"/>
          </p:nvPr>
        </p:nvSpPr>
        <p:spPr/>
        <p:txBody>
          <a:bodyPr/>
          <a:lstStyle>
            <a:extLst/>
          </a:lstStyle>
          <a:p>
            <a:endParaRPr lang="cs-CZ"/>
          </a:p>
        </p:txBody>
      </p:sp>
      <p:sp>
        <p:nvSpPr>
          <p:cNvPr id="4" name="Zástupný symbol pro číslo snímku 3"/>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6" name="Obdélník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cs-CZ" smtClean="0"/>
              <a:t>Kliknutím lze upravit styl.</a:t>
            </a:r>
            <a:endParaRPr kumimoji="0" lang="en-US"/>
          </a:p>
        </p:txBody>
      </p:sp>
      <p:sp>
        <p:nvSpPr>
          <p:cNvPr id="3" name="Zástupný symbol pro text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cs-CZ" smtClean="0"/>
              <a:t>Kliknutím lze upravit styly předlohy textu.</a:t>
            </a:r>
          </a:p>
        </p:txBody>
      </p:sp>
      <p:sp>
        <p:nvSpPr>
          <p:cNvPr id="4" name="Zástupný symbol pro obsah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cs-CZ" smtClean="0"/>
              <a:t>Kliknutím lze upravit styl.</a:t>
            </a:r>
            <a:endParaRPr kumimoji="0" lang="en-US"/>
          </a:p>
        </p:txBody>
      </p:sp>
      <p:sp>
        <p:nvSpPr>
          <p:cNvPr id="5" name="Zástupný symbol pro datum 4"/>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6" name="Zástupný symbol pro zápatí 5"/>
          <p:cNvSpPr>
            <a:spLocks noGrp="1"/>
          </p:cNvSpPr>
          <p:nvPr>
            <p:ph type="ftr" sz="quarter" idx="11"/>
          </p:nvPr>
        </p:nvSpPr>
        <p:spPr/>
        <p:txBody>
          <a:bodyPr/>
          <a:lstStyle>
            <a:extLst/>
          </a:lstStyle>
          <a:p>
            <a:endParaRPr lang="cs-CZ"/>
          </a:p>
        </p:txBody>
      </p:sp>
      <p:sp>
        <p:nvSpPr>
          <p:cNvPr id="7" name="Zástupný symbol pro číslo snímku 6"/>
          <p:cNvSpPr>
            <a:spLocks noGrp="1"/>
          </p:cNvSpPr>
          <p:nvPr>
            <p:ph type="sldNum" sz="quarter" idx="12"/>
          </p:nvPr>
        </p:nvSpPr>
        <p:spPr/>
        <p:txBody>
          <a:bodyPr/>
          <a:lstStyle>
            <a:extLst/>
          </a:lstStyle>
          <a:p>
            <a:fld id="{3FF14110-AD9A-476D-BE69-4A102F1F23B5}" type="slidenum">
              <a:rPr lang="cs-CZ" smtClean="0"/>
              <a:pPr/>
              <a:t>‹#›</a:t>
            </a:fld>
            <a:endParaRPr lang="cs-CZ"/>
          </a:p>
        </p:txBody>
      </p:sp>
      <p:sp>
        <p:nvSpPr>
          <p:cNvPr id="8" name="Obdélník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Zástupný symbol pro obrázek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cs-CZ" smtClean="0"/>
              <a:t>Kliknutím na ikonu přidáte obrázek.</a:t>
            </a:r>
            <a:endParaRPr kumimoji="0" lang="en-US" dirty="0"/>
          </a:p>
        </p:txBody>
      </p:sp>
      <p:sp>
        <p:nvSpPr>
          <p:cNvPr id="9" name="Vývojový diagram: postup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Vývojový diagram: postup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Zástupný symbol pro text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cs-CZ" smtClean="0"/>
              <a:t>Kliknutím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274639"/>
            <a:ext cx="1828800" cy="5851525"/>
          </a:xfrm>
        </p:spPr>
        <p:txBody>
          <a:bodyPr vert="eaVert"/>
          <a:lstStyle>
            <a:extLst/>
          </a:lstStyle>
          <a:p>
            <a:r>
              <a:rPr kumimoji="0" lang="cs-CZ" smtClean="0"/>
              <a:t>Kliknutím lze upravit styl.</a:t>
            </a:r>
            <a:endParaRPr kumimoji="0" lang="en-US"/>
          </a:p>
        </p:txBody>
      </p:sp>
      <p:sp>
        <p:nvSpPr>
          <p:cNvPr id="3" name="Zástupný symbol pro svislý text 2"/>
          <p:cNvSpPr>
            <a:spLocks noGrp="1"/>
          </p:cNvSpPr>
          <p:nvPr>
            <p:ph type="body" orient="vert" idx="1"/>
          </p:nvPr>
        </p:nvSpPr>
        <p:spPr>
          <a:xfrm>
            <a:off x="1143000" y="274640"/>
            <a:ext cx="5562600" cy="5851525"/>
          </a:xfrm>
        </p:spPr>
        <p:txBody>
          <a:bodyPr vert="eaVert"/>
          <a:lstStyle>
            <a:extLst/>
          </a:lstStyle>
          <a:p>
            <a:pPr lvl="0" eaLnBrk="1" latinLnBrk="0" hangingPunct="1"/>
            <a:r>
              <a:rPr lang="cs-CZ" smtClean="0"/>
              <a:t>Kliknutím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extLst/>
          </a:lstStyle>
          <a:p>
            <a:fld id="{270CF87C-C9C2-4866-AE78-49B83395EA97}" type="datetimeFigureOut">
              <a:rPr lang="cs-CZ" smtClean="0"/>
              <a:pPr/>
              <a:t>23.2.2022</a:t>
            </a:fld>
            <a:endParaRPr lang="cs-CZ"/>
          </a:p>
        </p:txBody>
      </p:sp>
      <p:sp>
        <p:nvSpPr>
          <p:cNvPr id="5" name="Zástupný symbol pro zápatí 4"/>
          <p:cNvSpPr>
            <a:spLocks noGrp="1"/>
          </p:cNvSpPr>
          <p:nvPr>
            <p:ph type="ftr" sz="quarter" idx="11"/>
          </p:nvPr>
        </p:nvSpPr>
        <p:spPr/>
        <p:txBody>
          <a:bodyPr/>
          <a:lstStyle>
            <a:extLst/>
          </a:lstStyle>
          <a:p>
            <a:endParaRPr lang="cs-CZ"/>
          </a:p>
        </p:txBody>
      </p:sp>
      <p:sp>
        <p:nvSpPr>
          <p:cNvPr id="6" name="Zástupný symbol pro číslo snímku 5"/>
          <p:cNvSpPr>
            <a:spLocks noGrp="1"/>
          </p:cNvSpPr>
          <p:nvPr>
            <p:ph type="sldNum" sz="quarter" idx="12"/>
          </p:nvPr>
        </p:nvSpPr>
        <p:spPr/>
        <p:txBody>
          <a:bodyPr/>
          <a:lstStyle>
            <a:extLst/>
          </a:lstStyle>
          <a:p>
            <a:fld id="{3FF14110-AD9A-476D-BE69-4A102F1F23B5}"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Výseč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á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Prstenec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Obdélník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Zástupný symbol pro nadpis 4"/>
          <p:cNvSpPr>
            <a:spLocks noGrp="1"/>
          </p:cNvSpPr>
          <p:nvPr>
            <p:ph type="title"/>
          </p:nvPr>
        </p:nvSpPr>
        <p:spPr>
          <a:xfrm>
            <a:off x="1435608" y="274638"/>
            <a:ext cx="7498080" cy="1143000"/>
          </a:xfrm>
          <a:prstGeom prst="rect">
            <a:avLst/>
          </a:prstGeom>
        </p:spPr>
        <p:txBody>
          <a:bodyPr anchor="ctr">
            <a:normAutofit/>
          </a:bodyPr>
          <a:lstStyle>
            <a:extLst/>
          </a:lstStyle>
          <a:p>
            <a:r>
              <a:rPr kumimoji="0" lang="cs-CZ" smtClean="0"/>
              <a:t>Kliknutím lze upravit styl.</a:t>
            </a:r>
            <a:endParaRPr kumimoji="0" lang="en-US"/>
          </a:p>
        </p:txBody>
      </p:sp>
      <p:sp>
        <p:nvSpPr>
          <p:cNvPr id="9" name="Zástupný symbol pro text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cs-CZ" smtClean="0"/>
              <a:t>Kliknutím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24" name="Zástupný symbol pro datum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270CF87C-C9C2-4866-AE78-49B83395EA97}" type="datetimeFigureOut">
              <a:rPr lang="cs-CZ" smtClean="0"/>
              <a:pPr/>
              <a:t>23.2.2022</a:t>
            </a:fld>
            <a:endParaRPr lang="cs-CZ"/>
          </a:p>
        </p:txBody>
      </p:sp>
      <p:sp>
        <p:nvSpPr>
          <p:cNvPr id="10" name="Zástupný symbol pro zápatí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cs-CZ"/>
          </a:p>
        </p:txBody>
      </p:sp>
      <p:sp>
        <p:nvSpPr>
          <p:cNvPr id="22" name="Zástupný symbol pro číslo snímku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FF14110-AD9A-476D-BE69-4A102F1F23B5}" type="slidenum">
              <a:rPr lang="cs-CZ" smtClean="0"/>
              <a:pPr/>
              <a:t>‹#›</a:t>
            </a:fld>
            <a:endParaRPr lang="cs-CZ"/>
          </a:p>
        </p:txBody>
      </p:sp>
      <p:sp>
        <p:nvSpPr>
          <p:cNvPr id="15" name="Obdélník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4362" r:id="rId1"/>
    <p:sldLayoutId id="2147484363" r:id="rId2"/>
    <p:sldLayoutId id="2147484364" r:id="rId3"/>
    <p:sldLayoutId id="2147484365" r:id="rId4"/>
    <p:sldLayoutId id="2147484366" r:id="rId5"/>
    <p:sldLayoutId id="2147484367" r:id="rId6"/>
    <p:sldLayoutId id="2147484368" r:id="rId7"/>
    <p:sldLayoutId id="2147484369" r:id="rId8"/>
    <p:sldLayoutId id="2147484370" r:id="rId9"/>
    <p:sldLayoutId id="2147484371" r:id="rId10"/>
    <p:sldLayoutId id="2147484372"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wav"/><Relationship Id="rId1" Type="http://schemas.microsoft.com/office/2007/relationships/media" Target="../media/media2.wav"/><Relationship Id="rId5" Type="http://schemas.openxmlformats.org/officeDocument/2006/relationships/image" Target="../media/image3.png"/><Relationship Id="rId4" Type="http://schemas.openxmlformats.org/officeDocument/2006/relationships/image" Target="../media/image2.jpe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wav"/><Relationship Id="rId1" Type="http://schemas.microsoft.com/office/2007/relationships/media" Target="../media/media3.wav"/><Relationship Id="rId5" Type="http://schemas.openxmlformats.org/officeDocument/2006/relationships/image" Target="../media/image3.png"/><Relationship Id="rId4" Type="http://schemas.openxmlformats.org/officeDocument/2006/relationships/image" Target="../media/image2.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3.png"/><Relationship Id="rId2" Type="http://schemas.openxmlformats.org/officeDocument/2006/relationships/audio" Target="../media/media4.wav"/><Relationship Id="rId1" Type="http://schemas.microsoft.com/office/2007/relationships/media" Target="../media/media4.wav"/><Relationship Id="rId6" Type="http://schemas.microsoft.com/office/2007/relationships/hdphoto" Target="../media/hdphoto1.wdp"/><Relationship Id="rId5" Type="http://schemas.openxmlformats.org/officeDocument/2006/relationships/image" Target="../media/image5.jpeg"/><Relationship Id="rId4"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wav"/><Relationship Id="rId1" Type="http://schemas.microsoft.com/office/2007/relationships/media" Target="../media/media5.wav"/><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wav"/><Relationship Id="rId1" Type="http://schemas.microsoft.com/office/2007/relationships/media" Target="../media/media6.wav"/><Relationship Id="rId5" Type="http://schemas.openxmlformats.org/officeDocument/2006/relationships/image" Target="../media/image3.png"/><Relationship Id="rId4" Type="http://schemas.openxmlformats.org/officeDocument/2006/relationships/image" Target="../media/image2.jpe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wav"/><Relationship Id="rId1" Type="http://schemas.microsoft.com/office/2007/relationships/media" Target="../media/media7.wav"/><Relationship Id="rId5" Type="http://schemas.openxmlformats.org/officeDocument/2006/relationships/image" Target="../media/image3.png"/><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9.xml"/><Relationship Id="rId2" Type="http://schemas.openxmlformats.org/officeDocument/2006/relationships/audio" Target="../media/media8.wav"/><Relationship Id="rId1" Type="http://schemas.microsoft.com/office/2007/relationships/media" Target="../media/media8.wav"/><Relationship Id="rId5" Type="http://schemas.openxmlformats.org/officeDocument/2006/relationships/image" Target="../media/image3.png"/><Relationship Id="rId4" Type="http://schemas.openxmlformats.org/officeDocument/2006/relationships/image" Target="../media/image6.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259632" y="188640"/>
            <a:ext cx="7632848" cy="2592288"/>
          </a:xfrm>
          <a:blipFill>
            <a:blip r:embed="rId4"/>
            <a:tile tx="0" ty="0" sx="100000" sy="100000" flip="none" algn="tl"/>
          </a:blipFill>
        </p:spPr>
        <p:txBody>
          <a:bodyPr>
            <a:noAutofit/>
          </a:bodyPr>
          <a:lstStyle/>
          <a:p>
            <a:pPr marL="182880" indent="0" algn="ctr">
              <a:buNone/>
            </a:pPr>
            <a:r>
              <a:rPr lang="cs-CZ" sz="3200" b="1" cap="all" dirty="0" smtClean="0">
                <a:solidFill>
                  <a:schemeClr val="tx1"/>
                </a:solidFill>
                <a:effectLst/>
              </a:rPr>
              <a:t>KGS/BASTL: WORTFOLGE</a:t>
            </a:r>
            <a:br>
              <a:rPr lang="cs-CZ" sz="3200" b="1" cap="all" dirty="0" smtClean="0">
                <a:solidFill>
                  <a:schemeClr val="tx1"/>
                </a:solidFill>
                <a:effectLst/>
              </a:rPr>
            </a:br>
            <a:r>
              <a:rPr lang="de-DE" sz="3200" b="1" cap="all" dirty="0" smtClean="0">
                <a:solidFill>
                  <a:schemeClr val="tx1"/>
                </a:solidFill>
                <a:effectLst/>
              </a:rPr>
              <a:t>im  einfachen </a:t>
            </a:r>
            <a:r>
              <a:rPr lang="cs-CZ" sz="3200" b="1" cap="all" dirty="0" smtClean="0">
                <a:solidFill>
                  <a:schemeClr val="tx1"/>
                </a:solidFill>
                <a:effectLst/>
              </a:rPr>
              <a:t> </a:t>
            </a:r>
            <a:r>
              <a:rPr lang="de-DE" sz="3200" b="1" cap="all" noProof="1" smtClean="0">
                <a:solidFill>
                  <a:schemeClr val="tx1"/>
                </a:solidFill>
                <a:effectLst/>
              </a:rPr>
              <a:t>satz</a:t>
            </a:r>
            <a:r>
              <a:rPr lang="de-DE" sz="3200" b="1" cap="all" dirty="0" smtClean="0">
                <a:solidFill>
                  <a:schemeClr val="tx1"/>
                </a:solidFill>
                <a:effectLst/>
              </a:rPr>
              <a:t>  </a:t>
            </a:r>
            <a:r>
              <a:rPr lang="cs-CZ" sz="2700" b="1" cap="all" dirty="0" smtClean="0">
                <a:solidFill>
                  <a:schemeClr val="tx1"/>
                </a:solidFill>
                <a:effectLst/>
              </a:rPr>
              <a:t/>
            </a:r>
            <a:br>
              <a:rPr lang="cs-CZ" sz="2700" b="1" cap="all" dirty="0" smtClean="0">
                <a:solidFill>
                  <a:schemeClr val="tx1"/>
                </a:solidFill>
                <a:effectLst/>
              </a:rPr>
            </a:br>
            <a:r>
              <a:rPr lang="de-DE" sz="2200" b="1" cap="all" dirty="0" smtClean="0">
                <a:solidFill>
                  <a:schemeClr val="tx1"/>
                </a:solidFill>
                <a:effectLst/>
              </a:rPr>
              <a:t>unter </a:t>
            </a:r>
            <a:r>
              <a:rPr lang="cs-CZ" sz="2200" b="1" cap="all" dirty="0" smtClean="0">
                <a:solidFill>
                  <a:schemeClr val="tx1"/>
                </a:solidFill>
                <a:effectLst/>
              </a:rPr>
              <a:t> </a:t>
            </a:r>
            <a:r>
              <a:rPr lang="de-DE" sz="2200" b="1" cap="all" dirty="0" smtClean="0">
                <a:solidFill>
                  <a:schemeClr val="tx1"/>
                </a:solidFill>
                <a:effectLst/>
              </a:rPr>
              <a:t>Anwendung </a:t>
            </a:r>
            <a:r>
              <a:rPr lang="cs-CZ" sz="2200" b="1" cap="all" dirty="0" smtClean="0">
                <a:solidFill>
                  <a:schemeClr val="tx1"/>
                </a:solidFill>
                <a:effectLst/>
              </a:rPr>
              <a:t> </a:t>
            </a:r>
            <a:r>
              <a:rPr lang="de-DE" sz="2200" b="1" cap="all" dirty="0" smtClean="0">
                <a:solidFill>
                  <a:schemeClr val="tx1"/>
                </a:solidFill>
                <a:effectLst/>
              </a:rPr>
              <a:t>des</a:t>
            </a:r>
            <a:r>
              <a:rPr lang="cs-CZ" sz="2200" b="1" cap="all" dirty="0" smtClean="0">
                <a:solidFill>
                  <a:schemeClr val="tx1"/>
                </a:solidFill>
                <a:effectLst/>
              </a:rPr>
              <a:t> </a:t>
            </a:r>
            <a:r>
              <a:rPr lang="de-DE" sz="2200" b="1" cap="all" dirty="0" smtClean="0">
                <a:solidFill>
                  <a:schemeClr val="tx1"/>
                </a:solidFill>
                <a:effectLst/>
              </a:rPr>
              <a:t> topologischen Satzmodells</a:t>
            </a:r>
            <a:r>
              <a:rPr lang="cs-CZ" sz="2700" b="1" dirty="0" smtClean="0">
                <a:solidFill>
                  <a:schemeClr val="tx1"/>
                </a:solidFill>
                <a:effectLst/>
              </a:rPr>
              <a:t/>
            </a:r>
            <a:br>
              <a:rPr lang="cs-CZ" sz="2700" b="1" dirty="0" smtClean="0">
                <a:solidFill>
                  <a:schemeClr val="tx1"/>
                </a:solidFill>
                <a:effectLst/>
              </a:rPr>
            </a:br>
            <a:r>
              <a:rPr lang="cs-CZ" sz="2700" b="1" dirty="0" smtClean="0">
                <a:solidFill>
                  <a:schemeClr val="tx1"/>
                </a:solidFill>
                <a:effectLst/>
              </a:rPr>
              <a:t/>
            </a:r>
            <a:br>
              <a:rPr lang="cs-CZ" sz="2700" b="1" dirty="0" smtClean="0">
                <a:solidFill>
                  <a:schemeClr val="tx1"/>
                </a:solidFill>
                <a:effectLst/>
              </a:rPr>
            </a:br>
            <a:r>
              <a:rPr lang="cs-CZ" sz="2200" b="1" i="1" spc="-150" dirty="0" smtClean="0">
                <a:solidFill>
                  <a:srgbClr val="000066"/>
                </a:solidFill>
                <a:effectLst/>
              </a:rPr>
              <a:t>Ing. Zdeněk Vávra, Ph.D., </a:t>
            </a:r>
            <a:r>
              <a:rPr lang="de-DE" sz="2200" b="1" i="1" spc="-150" dirty="0" smtClean="0">
                <a:solidFill>
                  <a:srgbClr val="000066"/>
                </a:solidFill>
                <a:effectLst/>
              </a:rPr>
              <a:t>Westböhmische Universität in Plzeň</a:t>
            </a:r>
            <a:endParaRPr lang="de-DE" sz="2200" b="1" i="1" spc="-150" dirty="0">
              <a:solidFill>
                <a:srgbClr val="000066"/>
              </a:solidFill>
              <a:effectLst/>
            </a:endParaRPr>
          </a:p>
        </p:txBody>
      </p:sp>
      <p:sp>
        <p:nvSpPr>
          <p:cNvPr id="3" name="Podnadpis 2"/>
          <p:cNvSpPr>
            <a:spLocks noGrp="1"/>
          </p:cNvSpPr>
          <p:nvPr>
            <p:ph type="subTitle" idx="1"/>
          </p:nvPr>
        </p:nvSpPr>
        <p:spPr>
          <a:xfrm>
            <a:off x="1187624" y="3140968"/>
            <a:ext cx="7416824" cy="3600400"/>
          </a:xfrm>
        </p:spPr>
        <p:txBody>
          <a:bodyPr anchor="ctr">
            <a:noAutofit/>
          </a:bodyPr>
          <a:lstStyle/>
          <a:p>
            <a:pPr marL="342900" indent="-342900" algn="l">
              <a:buClr>
                <a:srgbClr val="004620"/>
              </a:buClr>
              <a:buAutoNum type="arabicPeriod"/>
            </a:pPr>
            <a:r>
              <a:rPr lang="de-DE" sz="1800" b="1" dirty="0" smtClean="0">
                <a:solidFill>
                  <a:schemeClr val="accent1">
                    <a:lumMod val="50000"/>
                  </a:schemeClr>
                </a:solidFill>
              </a:rPr>
              <a:t>Topologisches Satzmodell – Pro und Contra</a:t>
            </a:r>
          </a:p>
          <a:p>
            <a:pPr marL="342900" indent="-342900">
              <a:buClr>
                <a:srgbClr val="004620"/>
              </a:buClr>
              <a:buFont typeface="Wingdings 2"/>
              <a:buAutoNum type="arabicPeriod"/>
            </a:pPr>
            <a:r>
              <a:rPr lang="de-DE" sz="1800" b="1" dirty="0" smtClean="0">
                <a:solidFill>
                  <a:schemeClr val="accent1">
                    <a:lumMod val="50000"/>
                  </a:schemeClr>
                </a:solidFill>
              </a:rPr>
              <a:t>Wortfolge im einfachen Satz – a) morphologische Aspekte</a:t>
            </a:r>
          </a:p>
          <a:p>
            <a:pPr marL="342900" indent="-342900" algn="l">
              <a:buClr>
                <a:srgbClr val="004620"/>
              </a:buClr>
              <a:buAutoNum type="arabicPeriod"/>
            </a:pPr>
            <a:r>
              <a:rPr lang="de-DE" sz="1800" b="1" dirty="0" smtClean="0">
                <a:solidFill>
                  <a:schemeClr val="accent1">
                    <a:lumMod val="50000"/>
                  </a:schemeClr>
                </a:solidFill>
              </a:rPr>
              <a:t>b) syntaktische Aspekte</a:t>
            </a:r>
          </a:p>
          <a:p>
            <a:pPr marL="342900" indent="-342900">
              <a:buClr>
                <a:srgbClr val="004620"/>
              </a:buClr>
              <a:buFont typeface="Wingdings 2"/>
              <a:buAutoNum type="arabicPeriod"/>
            </a:pPr>
            <a:r>
              <a:rPr lang="de-DE" sz="1800" b="1" dirty="0" smtClean="0">
                <a:solidFill>
                  <a:schemeClr val="accent1">
                    <a:lumMod val="50000"/>
                  </a:schemeClr>
                </a:solidFill>
              </a:rPr>
              <a:t>c) semantische Aspekte</a:t>
            </a:r>
          </a:p>
          <a:p>
            <a:pPr marL="342900" indent="-342900">
              <a:buClr>
                <a:srgbClr val="004620"/>
              </a:buClr>
              <a:buAutoNum type="arabicPeriod"/>
            </a:pPr>
            <a:r>
              <a:rPr lang="de-DE" sz="1800" b="1" dirty="0" smtClean="0">
                <a:solidFill>
                  <a:schemeClr val="accent1">
                    <a:lumMod val="50000"/>
                  </a:schemeClr>
                </a:solidFill>
              </a:rPr>
              <a:t>Besetzung des Vorfeldes unter semantischem Aspekt</a:t>
            </a:r>
          </a:p>
          <a:p>
            <a:pPr marL="342900" indent="-342900">
              <a:buClr>
                <a:srgbClr val="004620"/>
              </a:buClr>
              <a:buAutoNum type="arabicPeriod"/>
            </a:pPr>
            <a:r>
              <a:rPr lang="de-DE" sz="1800" b="1" dirty="0" smtClean="0">
                <a:solidFill>
                  <a:schemeClr val="accent1">
                    <a:lumMod val="50000"/>
                  </a:schemeClr>
                </a:solidFill>
              </a:rPr>
              <a:t>Aufgabe zur Wortfolge</a:t>
            </a:r>
          </a:p>
          <a:p>
            <a:pPr marL="342900" indent="-342900">
              <a:buClr>
                <a:srgbClr val="004620"/>
              </a:buClr>
              <a:buAutoNum type="arabicPeriod"/>
            </a:pPr>
            <a:r>
              <a:rPr lang="de-DE" sz="1800" b="1" dirty="0" smtClean="0">
                <a:solidFill>
                  <a:schemeClr val="accent1">
                    <a:lumMod val="50000"/>
                  </a:schemeClr>
                </a:solidFill>
              </a:rPr>
              <a:t>Wortfolge in deutschen Sätzen im Zitat</a:t>
            </a:r>
            <a:endParaRPr lang="de-DE" sz="1800" dirty="0"/>
          </a:p>
        </p:txBody>
      </p:sp>
      <p:pic>
        <p:nvPicPr>
          <p:cNvPr id="6" name="Zvuk 5">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331640" y="260648"/>
            <a:ext cx="7498080" cy="1143000"/>
          </a:xfrm>
          <a:blipFill>
            <a:blip r:embed="rId4"/>
            <a:tile tx="0" ty="0" sx="100000" sy="100000" flip="none" algn="tl"/>
          </a:blipFill>
        </p:spPr>
        <p:txBody>
          <a:bodyPr>
            <a:noAutofit/>
          </a:bodyPr>
          <a:lstStyle/>
          <a:p>
            <a:pPr algn="ctr"/>
            <a:r>
              <a:rPr lang="de-DE" sz="3600" b="1" dirty="0" smtClean="0">
                <a:solidFill>
                  <a:schemeClr val="tx1">
                    <a:lumMod val="95000"/>
                    <a:lumOff val="5000"/>
                  </a:schemeClr>
                </a:solidFill>
              </a:rPr>
              <a:t>Topologisches Satzmodell </a:t>
            </a:r>
            <a:br>
              <a:rPr lang="de-DE" sz="3600" b="1" dirty="0" smtClean="0">
                <a:solidFill>
                  <a:schemeClr val="tx1">
                    <a:lumMod val="95000"/>
                    <a:lumOff val="5000"/>
                  </a:schemeClr>
                </a:solidFill>
              </a:rPr>
            </a:br>
            <a:r>
              <a:rPr lang="de-DE" sz="2800" b="1" dirty="0" smtClean="0">
                <a:solidFill>
                  <a:schemeClr val="tx1">
                    <a:lumMod val="95000"/>
                    <a:lumOff val="5000"/>
                  </a:schemeClr>
                </a:solidFill>
              </a:rPr>
              <a:t>– Pro und Contra</a:t>
            </a:r>
            <a:endParaRPr lang="de-DE" sz="2800" b="1" cap="all" dirty="0">
              <a:solidFill>
                <a:schemeClr val="tx1">
                  <a:lumMod val="95000"/>
                  <a:lumOff val="5000"/>
                </a:schemeClr>
              </a:solidFill>
            </a:endParaRPr>
          </a:p>
        </p:txBody>
      </p:sp>
      <p:sp>
        <p:nvSpPr>
          <p:cNvPr id="5" name="Zástupný symbol pro obsah 4"/>
          <p:cNvSpPr>
            <a:spLocks noGrp="1"/>
          </p:cNvSpPr>
          <p:nvPr>
            <p:ph idx="1"/>
          </p:nvPr>
        </p:nvSpPr>
        <p:spPr>
          <a:xfrm>
            <a:off x="899592" y="1628800"/>
            <a:ext cx="8136904" cy="4752528"/>
          </a:xfrm>
        </p:spPr>
        <p:txBody>
          <a:bodyPr>
            <a:noAutofit/>
          </a:bodyPr>
          <a:lstStyle/>
          <a:p>
            <a:pPr>
              <a:lnSpc>
                <a:spcPct val="110000"/>
              </a:lnSpc>
            </a:pPr>
            <a:r>
              <a:rPr lang="de-DE" sz="1800" dirty="0" smtClean="0"/>
              <a:t>genannt</a:t>
            </a:r>
            <a:r>
              <a:rPr lang="cs-CZ" sz="1800" dirty="0" smtClean="0"/>
              <a:t> nach </a:t>
            </a:r>
            <a:r>
              <a:rPr lang="de-DE" sz="1800" dirty="0" smtClean="0"/>
              <a:t>seinem Begründer Erich Drach </a:t>
            </a:r>
            <a:r>
              <a:rPr lang="cs-CZ" sz="1800" dirty="0" smtClean="0"/>
              <a:t>(1937) </a:t>
            </a:r>
            <a:r>
              <a:rPr lang="de-DE" sz="1800" dirty="0" smtClean="0"/>
              <a:t>Drach</a:t>
            </a:r>
            <a:r>
              <a:rPr lang="en-US" sz="1800" dirty="0" smtClean="0"/>
              <a:t>’</a:t>
            </a:r>
            <a:r>
              <a:rPr lang="de-DE" sz="1800" noProof="1" smtClean="0"/>
              <a:t>sche</a:t>
            </a:r>
            <a:r>
              <a:rPr lang="cs-CZ" sz="1800" dirty="0" smtClean="0"/>
              <a:t> Topologie oder </a:t>
            </a:r>
            <a:r>
              <a:rPr lang="de-DE" sz="1800" dirty="0" smtClean="0"/>
              <a:t>auch </a:t>
            </a:r>
            <a:r>
              <a:rPr lang="de-DE" sz="1800" b="1" noProof="1" smtClean="0"/>
              <a:t>Stellungsfeldermodell</a:t>
            </a:r>
            <a:r>
              <a:rPr lang="cs-CZ" sz="1800" b="1" noProof="1" smtClean="0"/>
              <a:t>:</a:t>
            </a:r>
          </a:p>
          <a:p>
            <a:pPr algn="ctr">
              <a:lnSpc>
                <a:spcPct val="110000"/>
              </a:lnSpc>
            </a:pPr>
            <a:r>
              <a:rPr lang="cs-CZ" sz="1800" b="1" noProof="1" smtClean="0">
                <a:solidFill>
                  <a:srgbClr val="C00000"/>
                </a:solidFill>
              </a:rPr>
              <a:t>VORFELD – </a:t>
            </a:r>
            <a:r>
              <a:rPr lang="cs-CZ" sz="1800" b="1" noProof="1" smtClean="0">
                <a:solidFill>
                  <a:srgbClr val="00B050"/>
                </a:solidFill>
              </a:rPr>
              <a:t>LINKE SK </a:t>
            </a:r>
            <a:r>
              <a:rPr lang="cs-CZ" sz="1800" b="1" noProof="1" smtClean="0">
                <a:solidFill>
                  <a:srgbClr val="C00000"/>
                </a:solidFill>
              </a:rPr>
              <a:t>– </a:t>
            </a:r>
            <a:r>
              <a:rPr lang="cs-CZ" sz="1800" b="1" noProof="1" smtClean="0">
                <a:solidFill>
                  <a:srgbClr val="002060"/>
                </a:solidFill>
              </a:rPr>
              <a:t>MITTELFELD</a:t>
            </a:r>
            <a:r>
              <a:rPr lang="cs-CZ" sz="1800" b="1" noProof="1" smtClean="0">
                <a:solidFill>
                  <a:srgbClr val="C00000"/>
                </a:solidFill>
              </a:rPr>
              <a:t> – </a:t>
            </a:r>
            <a:r>
              <a:rPr lang="cs-CZ" sz="1800" b="1" noProof="1" smtClean="0">
                <a:solidFill>
                  <a:srgbClr val="00B050"/>
                </a:solidFill>
              </a:rPr>
              <a:t>RECHTE SK </a:t>
            </a:r>
            <a:r>
              <a:rPr lang="cs-CZ" sz="1800" b="1" noProof="1" smtClean="0">
                <a:solidFill>
                  <a:srgbClr val="C00000"/>
                </a:solidFill>
              </a:rPr>
              <a:t>– </a:t>
            </a:r>
            <a:r>
              <a:rPr lang="cs-CZ" sz="1800" b="1" noProof="1" smtClean="0">
                <a:solidFill>
                  <a:srgbClr val="CC0099"/>
                </a:solidFill>
              </a:rPr>
              <a:t>NACHFELD </a:t>
            </a:r>
            <a:r>
              <a:rPr lang="cs-CZ" sz="1800" b="1" noProof="1" smtClean="0">
                <a:solidFill>
                  <a:srgbClr val="C00000"/>
                </a:solidFill>
              </a:rPr>
              <a:t> Jana      </a:t>
            </a:r>
            <a:r>
              <a:rPr lang="cs-CZ" sz="1800" b="1" noProof="1" smtClean="0">
                <a:solidFill>
                  <a:srgbClr val="00B050"/>
                </a:solidFill>
              </a:rPr>
              <a:t>hat       </a:t>
            </a:r>
            <a:r>
              <a:rPr lang="cs-CZ" sz="1800" b="1" noProof="1" smtClean="0">
                <a:solidFill>
                  <a:srgbClr val="002060"/>
                </a:solidFill>
              </a:rPr>
              <a:t>meinen Blick so deutlich</a:t>
            </a:r>
            <a:r>
              <a:rPr lang="cs-CZ" sz="1800" b="1" noProof="1">
                <a:solidFill>
                  <a:srgbClr val="00B050"/>
                </a:solidFill>
              </a:rPr>
              <a:t> </a:t>
            </a:r>
            <a:r>
              <a:rPr lang="cs-CZ" sz="1800" b="1" noProof="1" smtClean="0">
                <a:solidFill>
                  <a:srgbClr val="00B050"/>
                </a:solidFill>
              </a:rPr>
              <a:t>      gespürt</a:t>
            </a:r>
            <a:r>
              <a:rPr lang="cs-CZ" sz="1800" b="1" noProof="1" smtClean="0">
                <a:solidFill>
                  <a:srgbClr val="C00000"/>
                </a:solidFill>
              </a:rPr>
              <a:t>       </a:t>
            </a:r>
            <a:r>
              <a:rPr lang="cs-CZ" sz="1800" b="1" noProof="1" smtClean="0">
                <a:solidFill>
                  <a:srgbClr val="CC0099"/>
                </a:solidFill>
              </a:rPr>
              <a:t>wie nie zuvor.</a:t>
            </a:r>
            <a:endParaRPr lang="cs-CZ" sz="1800" b="1" noProof="1" smtClean="0">
              <a:solidFill>
                <a:srgbClr val="C00000"/>
              </a:solidFill>
            </a:endParaRPr>
          </a:p>
          <a:p>
            <a:pPr>
              <a:lnSpc>
                <a:spcPct val="110000"/>
              </a:lnSpc>
            </a:pPr>
            <a:r>
              <a:rPr lang="cs-CZ" sz="1800" dirty="0" err="1" smtClean="0"/>
              <a:t>später</a:t>
            </a:r>
            <a:r>
              <a:rPr lang="de-DE" sz="1800" dirty="0" smtClean="0"/>
              <a:t>: Hinzunahme weiterer Felder vor dem Vorfeld</a:t>
            </a:r>
            <a:r>
              <a:rPr lang="cs-CZ" sz="1800" dirty="0" smtClean="0"/>
              <a:t> („Vor-</a:t>
            </a:r>
            <a:r>
              <a:rPr lang="cs-CZ" sz="1800" dirty="0" err="1" smtClean="0"/>
              <a:t>Vorfeld</a:t>
            </a:r>
            <a:r>
              <a:rPr lang="cs-CZ" sz="1800" dirty="0" smtClean="0"/>
              <a:t>“)</a:t>
            </a:r>
          </a:p>
          <a:p>
            <a:pPr>
              <a:lnSpc>
                <a:spcPct val="110000"/>
              </a:lnSpc>
            </a:pPr>
            <a:r>
              <a:rPr lang="de-DE" sz="1800" b="1" dirty="0" smtClean="0">
                <a:solidFill>
                  <a:srgbClr val="FF0000"/>
                </a:solidFill>
              </a:rPr>
              <a:t>Contra</a:t>
            </a:r>
            <a:r>
              <a:rPr lang="cs-CZ" sz="1800" b="1" dirty="0" smtClean="0">
                <a:solidFill>
                  <a:srgbClr val="FF0000"/>
                </a:solidFill>
              </a:rPr>
              <a:t>:</a:t>
            </a:r>
            <a:r>
              <a:rPr lang="cs-CZ" sz="1800" dirty="0" smtClean="0"/>
              <a:t> </a:t>
            </a:r>
            <a:r>
              <a:rPr lang="cs-CZ" sz="1800" dirty="0">
                <a:sym typeface="Wingdings" panose="05000000000000000000" pitchFamily="2" charset="2"/>
              </a:rPr>
              <a:t></a:t>
            </a:r>
            <a:r>
              <a:rPr lang="de-DE" sz="1800" dirty="0" smtClean="0">
                <a:solidFill>
                  <a:srgbClr val="FF0000"/>
                </a:solidFill>
              </a:rPr>
              <a:t> </a:t>
            </a:r>
            <a:r>
              <a:rPr lang="de-DE" sz="1800" dirty="0">
                <a:solidFill>
                  <a:srgbClr val="FF0000"/>
                </a:solidFill>
              </a:rPr>
              <a:t>nicht auf Sprachen ohne Klammerstruktur </a:t>
            </a:r>
            <a:r>
              <a:rPr lang="cs-CZ" sz="1800" dirty="0" smtClean="0">
                <a:solidFill>
                  <a:srgbClr val="FF0000"/>
                </a:solidFill>
              </a:rPr>
              <a:t>(CZ, EN) </a:t>
            </a:r>
            <a:r>
              <a:rPr lang="de-DE" sz="1800" dirty="0" smtClean="0">
                <a:solidFill>
                  <a:srgbClr val="FF0000"/>
                </a:solidFill>
              </a:rPr>
              <a:t>anwendbar</a:t>
            </a:r>
            <a:r>
              <a:rPr lang="cs-CZ" sz="1800" dirty="0" smtClean="0">
                <a:solidFill>
                  <a:srgbClr val="FF0000"/>
                </a:solidFill>
              </a:rPr>
              <a:t> </a:t>
            </a:r>
            <a:r>
              <a:rPr lang="cs-CZ" sz="1800" dirty="0" smtClean="0">
                <a:sym typeface="Wingdings" panose="05000000000000000000" pitchFamily="2" charset="2"/>
              </a:rPr>
              <a:t></a:t>
            </a:r>
            <a:r>
              <a:rPr lang="cs-CZ" sz="1800" dirty="0" smtClean="0">
                <a:solidFill>
                  <a:srgbClr val="FF0000"/>
                </a:solidFill>
              </a:rPr>
              <a:t> </a:t>
            </a:r>
            <a:r>
              <a:rPr lang="de-DE" sz="1800" dirty="0" smtClean="0">
                <a:solidFill>
                  <a:srgbClr val="FF0000"/>
                </a:solidFill>
              </a:rPr>
              <a:t>sag</a:t>
            </a:r>
            <a:r>
              <a:rPr lang="cs-CZ" sz="1800" dirty="0">
                <a:solidFill>
                  <a:srgbClr val="FF0000"/>
                </a:solidFill>
              </a:rPr>
              <a:t>t</a:t>
            </a:r>
            <a:r>
              <a:rPr lang="de-DE" sz="1800" dirty="0">
                <a:solidFill>
                  <a:srgbClr val="FF0000"/>
                </a:solidFill>
              </a:rPr>
              <a:t> nichts über die</a:t>
            </a:r>
            <a:r>
              <a:rPr lang="cs-CZ" sz="1800" dirty="0">
                <a:solidFill>
                  <a:srgbClr val="FF0000"/>
                </a:solidFill>
              </a:rPr>
              <a:t> </a:t>
            </a:r>
            <a:r>
              <a:rPr lang="de-DE" sz="1800" dirty="0" smtClean="0">
                <a:solidFill>
                  <a:srgbClr val="FF0000"/>
                </a:solidFill>
              </a:rPr>
              <a:t>interne</a:t>
            </a:r>
            <a:r>
              <a:rPr lang="cs-CZ" sz="1800" dirty="0" smtClean="0">
                <a:solidFill>
                  <a:srgbClr val="FF0000"/>
                </a:solidFill>
              </a:rPr>
              <a:t> </a:t>
            </a:r>
            <a:r>
              <a:rPr lang="cs-CZ" sz="1800" dirty="0">
                <a:solidFill>
                  <a:srgbClr val="FF0000"/>
                </a:solidFill>
              </a:rPr>
              <a:t>Struktur der </a:t>
            </a:r>
            <a:r>
              <a:rPr lang="de-DE" sz="1800" dirty="0" smtClean="0">
                <a:solidFill>
                  <a:srgbClr val="FF0000"/>
                </a:solidFill>
              </a:rPr>
              <a:t>Felder</a:t>
            </a:r>
            <a:r>
              <a:rPr lang="cs-CZ" sz="1800" dirty="0" smtClean="0">
                <a:solidFill>
                  <a:srgbClr val="FF0000"/>
                </a:solidFill>
              </a:rPr>
              <a:t> </a:t>
            </a:r>
            <a:r>
              <a:rPr lang="de-DE" sz="1800" dirty="0" smtClean="0">
                <a:solidFill>
                  <a:srgbClr val="FF0000"/>
                </a:solidFill>
              </a:rPr>
              <a:t>und ihre </a:t>
            </a:r>
            <a:r>
              <a:rPr lang="de-DE" sz="1800" dirty="0">
                <a:solidFill>
                  <a:srgbClr val="FF0000"/>
                </a:solidFill>
              </a:rPr>
              <a:t>hierarchische Strukturierung</a:t>
            </a:r>
            <a:r>
              <a:rPr lang="cs-CZ" sz="1800" dirty="0">
                <a:solidFill>
                  <a:srgbClr val="FF0000"/>
                </a:solidFill>
              </a:rPr>
              <a:t> </a:t>
            </a:r>
            <a:r>
              <a:rPr lang="de-DE" sz="1800" dirty="0">
                <a:solidFill>
                  <a:srgbClr val="FF0000"/>
                </a:solidFill>
              </a:rPr>
              <a:t>aus </a:t>
            </a:r>
            <a:r>
              <a:rPr lang="de-DE" sz="1600" dirty="0" smtClean="0"/>
              <a:t>(</a:t>
            </a:r>
            <a:r>
              <a:rPr lang="de-DE" sz="1600" noProof="1" smtClean="0"/>
              <a:t>Ramers</a:t>
            </a:r>
            <a:r>
              <a:rPr lang="de-DE" sz="1600" dirty="0" smtClean="0"/>
              <a:t> </a:t>
            </a:r>
            <a:r>
              <a:rPr lang="de-DE" sz="1600" dirty="0"/>
              <a:t>2004: </a:t>
            </a:r>
            <a:r>
              <a:rPr lang="de-DE" sz="1600" dirty="0" smtClean="0"/>
              <a:t>67)</a:t>
            </a:r>
            <a:r>
              <a:rPr lang="cs-CZ" sz="1800" dirty="0" smtClean="0"/>
              <a:t>.</a:t>
            </a:r>
          </a:p>
          <a:p>
            <a:pPr>
              <a:lnSpc>
                <a:spcPct val="110000"/>
              </a:lnSpc>
            </a:pPr>
            <a:r>
              <a:rPr lang="cs-CZ" sz="1800" b="1" dirty="0" smtClean="0">
                <a:solidFill>
                  <a:srgbClr val="000066"/>
                </a:solidFill>
              </a:rPr>
              <a:t>Pro:</a:t>
            </a:r>
            <a:r>
              <a:rPr lang="cs-CZ" sz="1800" dirty="0" smtClean="0"/>
              <a:t> </a:t>
            </a:r>
            <a:r>
              <a:rPr lang="cs-CZ" sz="1800" dirty="0">
                <a:latin typeface="Times New Roman"/>
                <a:cs typeface="Times New Roman"/>
              </a:rPr>
              <a:t>☺ </a:t>
            </a:r>
            <a:r>
              <a:rPr lang="de-DE" sz="1800" dirty="0" smtClean="0">
                <a:solidFill>
                  <a:srgbClr val="000066"/>
                </a:solidFill>
              </a:rPr>
              <a:t>stellt</a:t>
            </a:r>
            <a:r>
              <a:rPr lang="cs-CZ" sz="1800" dirty="0" smtClean="0">
                <a:solidFill>
                  <a:srgbClr val="000066"/>
                </a:solidFill>
              </a:rPr>
              <a:t> </a:t>
            </a:r>
            <a:r>
              <a:rPr lang="de-DE" sz="1800" dirty="0" smtClean="0">
                <a:solidFill>
                  <a:srgbClr val="000066"/>
                </a:solidFill>
              </a:rPr>
              <a:t>anschaulich </a:t>
            </a:r>
            <a:r>
              <a:rPr lang="de-DE" sz="1800" dirty="0">
                <a:solidFill>
                  <a:srgbClr val="000066"/>
                </a:solidFill>
              </a:rPr>
              <a:t>topologische</a:t>
            </a:r>
            <a:r>
              <a:rPr lang="cs-CZ" sz="1800" dirty="0">
                <a:solidFill>
                  <a:srgbClr val="000066"/>
                </a:solidFill>
              </a:rPr>
              <a:t>n</a:t>
            </a:r>
            <a:r>
              <a:rPr lang="de-DE" sz="1800" dirty="0">
                <a:solidFill>
                  <a:srgbClr val="000066"/>
                </a:solidFill>
              </a:rPr>
              <a:t> Aufbau des </a:t>
            </a:r>
            <a:r>
              <a:rPr lang="de-DE" sz="1800" dirty="0" smtClean="0">
                <a:solidFill>
                  <a:srgbClr val="000066"/>
                </a:solidFill>
              </a:rPr>
              <a:t>deutschen</a:t>
            </a:r>
            <a:r>
              <a:rPr lang="cs-CZ" sz="1800" dirty="0" smtClean="0">
                <a:solidFill>
                  <a:srgbClr val="000066"/>
                </a:solidFill>
              </a:rPr>
              <a:t> </a:t>
            </a:r>
            <a:r>
              <a:rPr lang="de-DE" sz="1800" dirty="0">
                <a:solidFill>
                  <a:srgbClr val="000066"/>
                </a:solidFill>
              </a:rPr>
              <a:t>Satzes</a:t>
            </a:r>
            <a:r>
              <a:rPr lang="cs-CZ" sz="1800" dirty="0">
                <a:solidFill>
                  <a:srgbClr val="000066"/>
                </a:solidFill>
              </a:rPr>
              <a:t> dar </a:t>
            </a:r>
            <a:r>
              <a:rPr lang="cs-CZ" sz="1800" dirty="0" smtClean="0">
                <a:latin typeface="Times New Roman"/>
                <a:cs typeface="Times New Roman"/>
              </a:rPr>
              <a:t>☺</a:t>
            </a:r>
            <a:r>
              <a:rPr lang="cs-CZ" sz="1800" dirty="0" smtClean="0">
                <a:solidFill>
                  <a:srgbClr val="009644"/>
                </a:solidFill>
              </a:rPr>
              <a:t> </a:t>
            </a:r>
            <a:r>
              <a:rPr lang="de-DE" sz="1800" dirty="0" smtClean="0">
                <a:solidFill>
                  <a:srgbClr val="000066"/>
                </a:solidFill>
              </a:rPr>
              <a:t>komplementär</a:t>
            </a:r>
            <a:r>
              <a:rPr lang="cs-CZ" sz="1800" dirty="0" smtClean="0">
                <a:solidFill>
                  <a:srgbClr val="000066"/>
                </a:solidFill>
              </a:rPr>
              <a:t> </a:t>
            </a:r>
            <a:r>
              <a:rPr lang="de-DE" sz="1800" dirty="0" smtClean="0">
                <a:solidFill>
                  <a:srgbClr val="000066"/>
                </a:solidFill>
              </a:rPr>
              <a:t>mit </a:t>
            </a:r>
            <a:r>
              <a:rPr lang="de-DE" sz="1800" dirty="0">
                <a:solidFill>
                  <a:srgbClr val="000066"/>
                </a:solidFill>
              </a:rPr>
              <a:t>Klammerstrukturen </a:t>
            </a:r>
            <a:r>
              <a:rPr lang="de-DE" sz="1600" dirty="0"/>
              <a:t>(Altmann/Hahnemann 2</a:t>
            </a:r>
            <a:r>
              <a:rPr lang="cs-CZ" sz="1600" dirty="0"/>
              <a:t>0</a:t>
            </a:r>
            <a:r>
              <a:rPr lang="de-DE" sz="1600" dirty="0"/>
              <a:t>10</a:t>
            </a:r>
            <a:r>
              <a:rPr lang="de-DE" sz="1600" dirty="0" smtClean="0"/>
              <a:t>)</a:t>
            </a:r>
            <a:r>
              <a:rPr lang="cs-CZ" sz="1600" dirty="0" smtClean="0"/>
              <a:t>             </a:t>
            </a:r>
            <a:r>
              <a:rPr lang="cs-CZ" sz="1800" dirty="0" smtClean="0">
                <a:latin typeface="Times New Roman"/>
                <a:cs typeface="Times New Roman"/>
              </a:rPr>
              <a:t>☺</a:t>
            </a:r>
            <a:r>
              <a:rPr lang="cs-CZ" sz="1800" dirty="0" smtClean="0">
                <a:solidFill>
                  <a:srgbClr val="009644"/>
                </a:solidFill>
                <a:latin typeface="Times New Roman"/>
                <a:cs typeface="Times New Roman"/>
              </a:rPr>
              <a:t> </a:t>
            </a:r>
            <a:r>
              <a:rPr lang="de-DE" sz="1800" dirty="0" smtClean="0">
                <a:solidFill>
                  <a:srgbClr val="000066"/>
                </a:solidFill>
              </a:rPr>
              <a:t>im Vergleich</a:t>
            </a:r>
            <a:r>
              <a:rPr lang="cs-CZ" sz="1800" dirty="0" smtClean="0">
                <a:solidFill>
                  <a:srgbClr val="000066"/>
                </a:solidFill>
              </a:rPr>
              <a:t> </a:t>
            </a:r>
            <a:r>
              <a:rPr lang="de-DE" sz="1800" dirty="0" smtClean="0">
                <a:solidFill>
                  <a:srgbClr val="000066"/>
                </a:solidFill>
              </a:rPr>
              <a:t>zu SVO-Sprachen </a:t>
            </a:r>
            <a:r>
              <a:rPr lang="cs-CZ" sz="1800" dirty="0" smtClean="0">
                <a:solidFill>
                  <a:srgbClr val="000066"/>
                </a:solidFill>
              </a:rPr>
              <a:t>(EN, F) </a:t>
            </a:r>
            <a:r>
              <a:rPr lang="de-DE" sz="1800" dirty="0" smtClean="0">
                <a:solidFill>
                  <a:srgbClr val="000066"/>
                </a:solidFill>
              </a:rPr>
              <a:t>verdeutlicht, dass das Vorfeld im Deutschen nicht für das Subjekt reserviert ist</a:t>
            </a:r>
            <a:r>
              <a:rPr lang="de-DE" sz="1800" dirty="0" smtClean="0">
                <a:solidFill>
                  <a:srgbClr val="009644"/>
                </a:solidFill>
              </a:rPr>
              <a:t> </a:t>
            </a:r>
            <a:r>
              <a:rPr lang="cs-CZ" sz="1800" dirty="0" smtClean="0">
                <a:solidFill>
                  <a:srgbClr val="009644"/>
                </a:solidFill>
              </a:rPr>
              <a:t>                                        </a:t>
            </a:r>
            <a:r>
              <a:rPr lang="de-DE" sz="1800" dirty="0" smtClean="0">
                <a:latin typeface="Times New Roman"/>
                <a:cs typeface="Times New Roman"/>
              </a:rPr>
              <a:t>☺</a:t>
            </a:r>
            <a:r>
              <a:rPr lang="de-DE" sz="1800" dirty="0" smtClean="0">
                <a:solidFill>
                  <a:srgbClr val="009644"/>
                </a:solidFill>
              </a:rPr>
              <a:t> </a:t>
            </a:r>
            <a:r>
              <a:rPr lang="de-DE" sz="1800" dirty="0" smtClean="0">
                <a:solidFill>
                  <a:srgbClr val="000066"/>
                </a:solidFill>
              </a:rPr>
              <a:t>aufs Deutsche zugeschnitten </a:t>
            </a:r>
            <a:r>
              <a:rPr lang="de-DE" sz="1800" dirty="0" smtClean="0">
                <a:solidFill>
                  <a:srgbClr val="000066"/>
                </a:solidFill>
                <a:latin typeface="Times New Roman"/>
                <a:cs typeface="Times New Roman"/>
              </a:rPr>
              <a:t>→ </a:t>
            </a:r>
            <a:r>
              <a:rPr lang="de-DE" sz="1800" dirty="0" smtClean="0">
                <a:solidFill>
                  <a:srgbClr val="000066"/>
                </a:solidFill>
              </a:rPr>
              <a:t>geeignet für </a:t>
            </a:r>
            <a:r>
              <a:rPr lang="de-DE" sz="1800" noProof="1" smtClean="0">
                <a:solidFill>
                  <a:srgbClr val="000066"/>
                </a:solidFill>
              </a:rPr>
              <a:t>DaF/DaZ</a:t>
            </a:r>
            <a:r>
              <a:rPr lang="de-DE" sz="1800" dirty="0" smtClean="0">
                <a:solidFill>
                  <a:srgbClr val="009644"/>
                </a:solidFill>
              </a:rPr>
              <a:t> </a:t>
            </a:r>
            <a:r>
              <a:rPr lang="cs-CZ" sz="1600" dirty="0" smtClean="0"/>
              <a:t>(</a:t>
            </a:r>
            <a:r>
              <a:rPr lang="cs-CZ" sz="1600" noProof="1" smtClean="0"/>
              <a:t>Gallmann</a:t>
            </a:r>
            <a:r>
              <a:rPr lang="de-DE" sz="1600" dirty="0" smtClean="0"/>
              <a:t> </a:t>
            </a:r>
            <a:r>
              <a:rPr lang="cs-CZ" sz="1600" dirty="0" smtClean="0"/>
              <a:t>2019)</a:t>
            </a:r>
            <a:r>
              <a:rPr lang="de-DE" sz="1600" dirty="0" smtClean="0"/>
              <a:t> </a:t>
            </a:r>
            <a:r>
              <a:rPr lang="de-DE" sz="1800" dirty="0" smtClean="0">
                <a:latin typeface="Times New Roman"/>
                <a:cs typeface="Times New Roman"/>
              </a:rPr>
              <a:t>☺</a:t>
            </a:r>
            <a:r>
              <a:rPr lang="de-DE" sz="1800" dirty="0" smtClean="0">
                <a:solidFill>
                  <a:srgbClr val="009644"/>
                </a:solidFill>
                <a:latin typeface="Times New Roman"/>
                <a:cs typeface="Times New Roman"/>
              </a:rPr>
              <a:t> </a:t>
            </a:r>
            <a:r>
              <a:rPr lang="de-DE" sz="1800" dirty="0" smtClean="0">
                <a:solidFill>
                  <a:srgbClr val="000066"/>
                </a:solidFill>
              </a:rPr>
              <a:t>von renommierten Autoren akzeptiert</a:t>
            </a:r>
            <a:r>
              <a:rPr lang="de-DE" sz="1800" dirty="0" smtClean="0">
                <a:solidFill>
                  <a:srgbClr val="009644"/>
                </a:solidFill>
              </a:rPr>
              <a:t> </a:t>
            </a:r>
            <a:r>
              <a:rPr lang="de-DE" sz="1600" dirty="0" smtClean="0"/>
              <a:t>(Weinrich 1993; </a:t>
            </a:r>
            <a:r>
              <a:rPr lang="de-DE" sz="1600" noProof="1" smtClean="0"/>
              <a:t>Dürscheid</a:t>
            </a:r>
            <a:r>
              <a:rPr lang="de-DE" sz="1600" dirty="0" smtClean="0"/>
              <a:t> 2007; </a:t>
            </a:r>
            <a:r>
              <a:rPr lang="de-DE" sz="1600" noProof="1" smtClean="0"/>
              <a:t>Pittner/Berman</a:t>
            </a:r>
            <a:r>
              <a:rPr lang="de-DE" sz="1600" dirty="0" smtClean="0"/>
              <a:t> </a:t>
            </a:r>
            <a:r>
              <a:rPr lang="cs-CZ" sz="1600" dirty="0" smtClean="0"/>
              <a:t>2015; </a:t>
            </a:r>
            <a:r>
              <a:rPr lang="cs-CZ" sz="1600" noProof="1" smtClean="0"/>
              <a:t>Habermann/Diewald/Thurmair</a:t>
            </a:r>
            <a:r>
              <a:rPr lang="cs-CZ" sz="1600" dirty="0" smtClean="0"/>
              <a:t> 2015) </a:t>
            </a:r>
            <a:r>
              <a:rPr lang="cs-CZ" sz="1800" dirty="0" smtClean="0">
                <a:latin typeface="Times New Roman"/>
                <a:cs typeface="Times New Roman"/>
              </a:rPr>
              <a:t>☺ </a:t>
            </a:r>
            <a:r>
              <a:rPr lang="de-DE" sz="1800" dirty="0" smtClean="0">
                <a:solidFill>
                  <a:srgbClr val="000066"/>
                </a:solidFill>
              </a:rPr>
              <a:t>überlebte 80 Jahre</a:t>
            </a:r>
            <a:r>
              <a:rPr lang="cs-CZ" sz="1800" dirty="0" smtClean="0">
                <a:solidFill>
                  <a:srgbClr val="000066"/>
                </a:solidFill>
              </a:rPr>
              <a:t>!</a:t>
            </a:r>
            <a:endParaRPr lang="cs-CZ" sz="1800" dirty="0">
              <a:solidFill>
                <a:srgbClr val="000066"/>
              </a:solidFill>
            </a:endParaRPr>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Autofit/>
          </a:bodyPr>
          <a:lstStyle/>
          <a:p>
            <a:pPr algn="ctr"/>
            <a:r>
              <a:rPr lang="de-DE" sz="3200" b="1" dirty="0" smtClean="0">
                <a:solidFill>
                  <a:schemeClr val="tx1">
                    <a:lumMod val="95000"/>
                    <a:lumOff val="5000"/>
                  </a:schemeClr>
                </a:solidFill>
              </a:rPr>
              <a:t>Wortfolge im einfachen Satz</a:t>
            </a:r>
            <a:r>
              <a:rPr lang="de-DE" sz="3600" b="1" dirty="0" smtClean="0">
                <a:solidFill>
                  <a:schemeClr val="tx1">
                    <a:lumMod val="95000"/>
                    <a:lumOff val="5000"/>
                  </a:schemeClr>
                </a:solidFill>
              </a:rPr>
              <a:t/>
            </a:r>
            <a:br>
              <a:rPr lang="de-DE" sz="3600" b="1" dirty="0" smtClean="0">
                <a:solidFill>
                  <a:schemeClr val="tx1">
                    <a:lumMod val="95000"/>
                    <a:lumOff val="5000"/>
                  </a:schemeClr>
                </a:solidFill>
              </a:rPr>
            </a:br>
            <a:r>
              <a:rPr lang="de-DE" sz="3200" b="1" dirty="0" smtClean="0">
                <a:solidFill>
                  <a:schemeClr val="tx1">
                    <a:lumMod val="95000"/>
                    <a:lumOff val="5000"/>
                  </a:schemeClr>
                </a:solidFill>
              </a:rPr>
              <a:t>a) morphologische Aspekte</a:t>
            </a:r>
            <a:endParaRPr lang="de-DE" sz="3200" b="1" dirty="0">
              <a:solidFill>
                <a:schemeClr val="tx1">
                  <a:lumMod val="95000"/>
                  <a:lumOff val="5000"/>
                </a:schemeClr>
              </a:solidFill>
            </a:endParaRPr>
          </a:p>
        </p:txBody>
      </p:sp>
      <p:sp>
        <p:nvSpPr>
          <p:cNvPr id="3" name="Zástupný symbol pro obsah 2"/>
          <p:cNvSpPr>
            <a:spLocks noGrp="1"/>
          </p:cNvSpPr>
          <p:nvPr>
            <p:ph idx="1"/>
          </p:nvPr>
        </p:nvSpPr>
        <p:spPr>
          <a:xfrm>
            <a:off x="827584" y="1628800"/>
            <a:ext cx="8136904" cy="4619600"/>
          </a:xfrm>
          <a:gradFill flip="none" rotWithShape="1">
            <a:gsLst>
              <a:gs pos="0">
                <a:schemeClr val="tx2">
                  <a:lumMod val="60000"/>
                  <a:lumOff val="40000"/>
                </a:schemeClr>
              </a:gs>
              <a:gs pos="50000">
                <a:schemeClr val="bg2">
                  <a:lumMod val="90000"/>
                  <a:tint val="44500"/>
                  <a:satMod val="160000"/>
                </a:schemeClr>
              </a:gs>
              <a:gs pos="100000">
                <a:schemeClr val="bg2">
                  <a:lumMod val="90000"/>
                  <a:tint val="23500"/>
                  <a:satMod val="160000"/>
                </a:schemeClr>
              </a:gs>
            </a:gsLst>
            <a:lin ang="13500000" scaled="1"/>
            <a:tileRect/>
          </a:gradFill>
        </p:spPr>
        <p:txBody>
          <a:bodyPr>
            <a:normAutofit fontScale="55000" lnSpcReduction="20000"/>
          </a:bodyPr>
          <a:lstStyle/>
          <a:p>
            <a:pPr marL="82296" indent="0" algn="just">
              <a:lnSpc>
                <a:spcPct val="120000"/>
              </a:lnSpc>
              <a:buNone/>
            </a:pPr>
            <a:r>
              <a:rPr lang="de-DE" sz="2600" dirty="0"/>
              <a:t>Die funktionale Grammatik charakterisiert den Satz als sprachliche Einheit in zweifacher Hinsicht, und zwar </a:t>
            </a:r>
            <a:r>
              <a:rPr lang="de-DE" sz="2600" b="1" i="1" dirty="0">
                <a:solidFill>
                  <a:srgbClr val="C00000"/>
                </a:solidFill>
              </a:rPr>
              <a:t>„1. als Einheit der Form und 2. als Einheit der Bedeutung“</a:t>
            </a:r>
            <a:r>
              <a:rPr lang="de-DE" sz="2600" b="1" i="1" dirty="0">
                <a:solidFill>
                  <a:srgbClr val="CC0099"/>
                </a:solidFill>
              </a:rPr>
              <a:t> </a:t>
            </a:r>
            <a:r>
              <a:rPr lang="de-DE" sz="2600" dirty="0"/>
              <a:t>(Schmidt 1977: 132). Die Besetzung des Vorfeldes kann man demnach unter </a:t>
            </a:r>
            <a:r>
              <a:rPr lang="de-DE" sz="2600" noProof="1" smtClean="0"/>
              <a:t>morphosyntaktische</a:t>
            </a:r>
            <a:r>
              <a:rPr lang="cs-CZ" sz="2600" noProof="1" smtClean="0"/>
              <a:t>n</a:t>
            </a:r>
            <a:r>
              <a:rPr lang="cs-CZ" sz="2600" dirty="0" smtClean="0"/>
              <a:t> </a:t>
            </a:r>
            <a:r>
              <a:rPr lang="de-DE" sz="2600" dirty="0" smtClean="0"/>
              <a:t>und </a:t>
            </a:r>
            <a:r>
              <a:rPr lang="de-DE" sz="2600" dirty="0"/>
              <a:t>unter </a:t>
            </a:r>
            <a:r>
              <a:rPr lang="de-DE" sz="2600" dirty="0" smtClean="0"/>
              <a:t>semantische</a:t>
            </a:r>
            <a:r>
              <a:rPr lang="cs-CZ" sz="2600" dirty="0" smtClean="0"/>
              <a:t>n</a:t>
            </a:r>
            <a:r>
              <a:rPr lang="de-DE" sz="2600" dirty="0" smtClean="0"/>
              <a:t> Aspekt</a:t>
            </a:r>
            <a:r>
              <a:rPr lang="cs-CZ" sz="2600" dirty="0" smtClean="0"/>
              <a:t>en</a:t>
            </a:r>
            <a:r>
              <a:rPr lang="de-DE" sz="2600" dirty="0" smtClean="0"/>
              <a:t> </a:t>
            </a:r>
            <a:r>
              <a:rPr lang="de-DE" sz="2600" dirty="0"/>
              <a:t>untersuchen</a:t>
            </a:r>
            <a:r>
              <a:rPr lang="de-DE" sz="2600" dirty="0" smtClean="0"/>
              <a:t>.</a:t>
            </a:r>
            <a:r>
              <a:rPr lang="cs-CZ" sz="2600" dirty="0" smtClean="0"/>
              <a:t> </a:t>
            </a:r>
            <a:r>
              <a:rPr lang="de-DE" sz="2600" dirty="0" smtClean="0"/>
              <a:t>Am wichtigsten sind die syntaktischen Aspekte, dann folgen alle anderen.</a:t>
            </a:r>
          </a:p>
          <a:p>
            <a:pPr marL="82296" indent="0" algn="just">
              <a:lnSpc>
                <a:spcPct val="120000"/>
              </a:lnSpc>
              <a:buNone/>
            </a:pPr>
            <a:endParaRPr lang="de-DE" sz="2200" dirty="0" smtClean="0"/>
          </a:p>
          <a:p>
            <a:pPr marL="82296" indent="0">
              <a:buNone/>
            </a:pPr>
            <a:r>
              <a:rPr lang="de-DE" sz="2900" b="1" u="sng" dirty="0" smtClean="0"/>
              <a:t>Besetzung </a:t>
            </a:r>
            <a:r>
              <a:rPr lang="de-DE" sz="2900" b="1" u="sng" dirty="0"/>
              <a:t>des Mittelfelds im Kernsatz</a:t>
            </a:r>
            <a:endParaRPr lang="cs-CZ" sz="2900" dirty="0"/>
          </a:p>
          <a:p>
            <a:r>
              <a:rPr lang="de-DE" sz="2900" b="1" dirty="0"/>
              <a:t>1. die notwendigen Adverbialbestimmungen rücken ans Ende </a:t>
            </a:r>
            <a:r>
              <a:rPr lang="de-DE" sz="2900" dirty="0"/>
              <a:t>(z. B. </a:t>
            </a:r>
            <a:r>
              <a:rPr lang="de-DE" sz="2900" i="1" dirty="0"/>
              <a:t>Er fährt in diesem Sommer </a:t>
            </a:r>
            <a:r>
              <a:rPr lang="de-DE" sz="2900" i="1" u="sng" dirty="0"/>
              <a:t>an die Ostsee</a:t>
            </a:r>
            <a:r>
              <a:rPr lang="de-DE" sz="2900" i="1" dirty="0"/>
              <a:t>)</a:t>
            </a:r>
            <a:r>
              <a:rPr lang="de-DE" sz="2900" dirty="0"/>
              <a:t>; </a:t>
            </a:r>
            <a:endParaRPr lang="cs-CZ" sz="2900" dirty="0"/>
          </a:p>
          <a:p>
            <a:r>
              <a:rPr lang="de-DE" sz="2900" b="1" dirty="0"/>
              <a:t>2. pronominale Objekte stehen näher dem finiten Verb </a:t>
            </a:r>
            <a:r>
              <a:rPr lang="de-DE" sz="2900" dirty="0"/>
              <a:t>(z. B. </a:t>
            </a:r>
            <a:r>
              <a:rPr lang="de-DE" sz="2900" i="1" dirty="0"/>
              <a:t>Ich schreibe </a:t>
            </a:r>
            <a:r>
              <a:rPr lang="de-DE" sz="2900" i="1" u="sng" dirty="0"/>
              <a:t>ihm</a:t>
            </a:r>
            <a:r>
              <a:rPr lang="de-DE" sz="2900" i="1" dirty="0"/>
              <a:t> heute)</a:t>
            </a:r>
            <a:r>
              <a:rPr lang="de-DE" sz="2900" dirty="0"/>
              <a:t>); </a:t>
            </a:r>
            <a:endParaRPr lang="cs-CZ" sz="2900" dirty="0"/>
          </a:p>
          <a:p>
            <a:r>
              <a:rPr lang="de-DE" sz="2900" b="1" dirty="0"/>
              <a:t>3. substantivisches Objekt mit unbestimmtem Artikel </a:t>
            </a:r>
            <a:r>
              <a:rPr lang="de-DE" sz="2900" b="1" dirty="0" smtClean="0"/>
              <a:t>folgt </a:t>
            </a:r>
            <a:r>
              <a:rPr lang="de-DE" sz="2900" b="1" dirty="0"/>
              <a:t>der Adverbialbestimmung </a:t>
            </a:r>
            <a:r>
              <a:rPr lang="de-DE" sz="2900" dirty="0"/>
              <a:t>(z. B. </a:t>
            </a:r>
            <a:r>
              <a:rPr lang="de-DE" sz="2900" i="1" dirty="0"/>
              <a:t>Ich schreibe ihm </a:t>
            </a:r>
            <a:r>
              <a:rPr lang="de-DE" sz="2900" i="1" u="sng" dirty="0"/>
              <a:t>einen Brief</a:t>
            </a:r>
            <a:r>
              <a:rPr lang="de-DE" sz="2900" dirty="0"/>
              <a:t>).</a:t>
            </a:r>
            <a:endParaRPr lang="cs-CZ" sz="2900" dirty="0"/>
          </a:p>
          <a:p>
            <a:pPr marL="82296" indent="0">
              <a:buNone/>
            </a:pPr>
            <a:r>
              <a:rPr lang="de-DE" sz="2900" b="1" dirty="0" smtClean="0">
                <a:solidFill>
                  <a:srgbClr val="002060"/>
                </a:solidFill>
              </a:rPr>
              <a:t>Weitere </a:t>
            </a:r>
            <a:r>
              <a:rPr lang="de-DE" sz="2900" b="1" dirty="0">
                <a:solidFill>
                  <a:srgbClr val="002060"/>
                </a:solidFill>
              </a:rPr>
              <a:t>Tendenzen (links &gt; rechts):</a:t>
            </a:r>
            <a:endParaRPr lang="cs-CZ" sz="2900" dirty="0">
              <a:solidFill>
                <a:srgbClr val="002060"/>
              </a:solidFill>
            </a:endParaRPr>
          </a:p>
          <a:p>
            <a:pPr lvl="0"/>
            <a:r>
              <a:rPr lang="de-DE" sz="2900" b="1" dirty="0">
                <a:solidFill>
                  <a:srgbClr val="002060"/>
                </a:solidFill>
              </a:rPr>
              <a:t>Subjekt &gt; Dativobjekt &gt; Akkusativobjekt &gt; Rest</a:t>
            </a:r>
            <a:endParaRPr lang="cs-CZ" sz="2900" dirty="0">
              <a:solidFill>
                <a:srgbClr val="002060"/>
              </a:solidFill>
            </a:endParaRPr>
          </a:p>
          <a:p>
            <a:pPr lvl="0"/>
            <a:r>
              <a:rPr lang="de-DE" sz="2900" b="1" dirty="0" err="1">
                <a:solidFill>
                  <a:srgbClr val="002060"/>
                </a:solidFill>
              </a:rPr>
              <a:t>Definitheit</a:t>
            </a:r>
            <a:r>
              <a:rPr lang="de-DE" sz="2900" b="1" dirty="0">
                <a:solidFill>
                  <a:srgbClr val="002060"/>
                </a:solidFill>
              </a:rPr>
              <a:t>: definit &gt; </a:t>
            </a:r>
            <a:r>
              <a:rPr lang="de-DE" sz="2900" b="1" dirty="0" err="1">
                <a:solidFill>
                  <a:srgbClr val="002060"/>
                </a:solidFill>
              </a:rPr>
              <a:t>undefinit</a:t>
            </a:r>
            <a:endParaRPr lang="cs-CZ" sz="2900" dirty="0">
              <a:solidFill>
                <a:srgbClr val="002060"/>
              </a:solidFill>
            </a:endParaRPr>
          </a:p>
          <a:p>
            <a:pPr lvl="0"/>
            <a:r>
              <a:rPr lang="de-DE" sz="2900" b="1" dirty="0">
                <a:solidFill>
                  <a:srgbClr val="002060"/>
                </a:solidFill>
              </a:rPr>
              <a:t>unbetonte Personalpronomen &gt; andere </a:t>
            </a:r>
            <a:r>
              <a:rPr lang="de-DE" sz="2900" b="1" dirty="0" smtClean="0">
                <a:solidFill>
                  <a:srgbClr val="002060"/>
                </a:solidFill>
              </a:rPr>
              <a:t>NPs</a:t>
            </a:r>
            <a:endParaRPr lang="cs-CZ" sz="2900" b="1" dirty="0" smtClean="0">
              <a:solidFill>
                <a:srgbClr val="002060"/>
              </a:solidFill>
            </a:endParaRPr>
          </a:p>
          <a:p>
            <a:pPr marL="82296" lvl="0" indent="0" algn="r">
              <a:buNone/>
            </a:pPr>
            <a:r>
              <a:rPr lang="de-DE" sz="2900" dirty="0" smtClean="0"/>
              <a:t>Der Kellner serviert der Dame </a:t>
            </a:r>
            <a:r>
              <a:rPr lang="de-DE" sz="2900" b="1" dirty="0" smtClean="0">
                <a:solidFill>
                  <a:srgbClr val="CC0099"/>
                </a:solidFill>
              </a:rPr>
              <a:t>einen Kaffee</a:t>
            </a:r>
            <a:r>
              <a:rPr lang="de-DE" sz="2900" dirty="0" smtClean="0"/>
              <a:t>. </a:t>
            </a:r>
            <a:endParaRPr lang="cs-CZ" sz="2900" dirty="0" smtClean="0"/>
          </a:p>
          <a:p>
            <a:pPr marL="82296" lvl="0" indent="0" algn="r">
              <a:buNone/>
            </a:pPr>
            <a:r>
              <a:rPr lang="de-DE" sz="2900" dirty="0" smtClean="0"/>
              <a:t>Der Kellner serviert </a:t>
            </a:r>
            <a:r>
              <a:rPr lang="de-DE" sz="2900" b="1" dirty="0" smtClean="0">
                <a:solidFill>
                  <a:srgbClr val="CC0099"/>
                </a:solidFill>
              </a:rPr>
              <a:t>ihn</a:t>
            </a:r>
            <a:r>
              <a:rPr lang="de-DE" sz="2900" dirty="0" smtClean="0"/>
              <a:t> ihr.</a:t>
            </a:r>
            <a:endParaRPr lang="de-DE" sz="2900"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73081640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261594" y="332656"/>
            <a:ext cx="8558878" cy="2520280"/>
          </a:xfrm>
          <a:blipFill>
            <a:blip r:embed="rId4"/>
            <a:tile tx="0" ty="0" sx="100000" sy="100000" flip="none" algn="tl"/>
          </a:blipFill>
        </p:spPr>
        <p:txBody>
          <a:bodyPr>
            <a:noAutofit/>
          </a:bodyPr>
          <a:lstStyle/>
          <a:p>
            <a:r>
              <a:rPr lang="cs-CZ" sz="3700" b="1" dirty="0">
                <a:solidFill>
                  <a:srgbClr val="C00000"/>
                </a:solidFill>
              </a:rPr>
              <a:t>b</a:t>
            </a:r>
            <a:r>
              <a:rPr lang="cs-CZ" sz="3700" b="1" dirty="0" smtClean="0">
                <a:solidFill>
                  <a:srgbClr val="C00000"/>
                </a:solidFill>
              </a:rPr>
              <a:t>) </a:t>
            </a:r>
            <a:r>
              <a:rPr lang="de-DE" sz="3700" b="1" dirty="0" smtClean="0">
                <a:solidFill>
                  <a:srgbClr val="C00000"/>
                </a:solidFill>
              </a:rPr>
              <a:t>syntaktische</a:t>
            </a:r>
            <a:r>
              <a:rPr lang="cs-CZ" sz="3700" b="1" dirty="0" smtClean="0">
                <a:solidFill>
                  <a:srgbClr val="C00000"/>
                </a:solidFill>
              </a:rPr>
              <a:t> Aspekte</a:t>
            </a:r>
            <a:r>
              <a:rPr lang="cs-CZ" b="1" dirty="0" smtClean="0">
                <a:solidFill>
                  <a:srgbClr val="00B050"/>
                </a:solidFill>
              </a:rPr>
              <a:t/>
            </a:r>
            <a:br>
              <a:rPr lang="cs-CZ" b="1" dirty="0" smtClean="0">
                <a:solidFill>
                  <a:srgbClr val="00B050"/>
                </a:solidFill>
              </a:rPr>
            </a:br>
            <a:r>
              <a:rPr lang="de-DE" sz="1700" b="1" dirty="0" smtClean="0">
                <a:effectLst/>
              </a:rPr>
              <a:t>Das Grundprinzip des deutschen Satzes ist der SATZRAHMEN (die Satzklammer). Die Informationen, die direkt zum Verb gehören und eng mit dem Verb verbunden sind („</a:t>
            </a:r>
            <a:r>
              <a:rPr lang="de-DE" sz="1700" b="1" dirty="0">
                <a:effectLst/>
              </a:rPr>
              <a:t>Verbgefährten“), stehen am Ende des Satzes.</a:t>
            </a:r>
            <a:r>
              <a:rPr lang="cs-CZ" sz="1700" dirty="0">
                <a:effectLst/>
              </a:rPr>
              <a:t/>
            </a:r>
            <a:br>
              <a:rPr lang="cs-CZ" sz="1700" dirty="0">
                <a:effectLst/>
              </a:rPr>
            </a:br>
            <a:r>
              <a:rPr lang="de-DE" sz="1700" b="1" dirty="0" smtClean="0">
                <a:effectLst/>
              </a:rPr>
              <a:t>Informationen </a:t>
            </a:r>
            <a:r>
              <a:rPr lang="de-DE" sz="1700" b="1" dirty="0">
                <a:effectLst/>
              </a:rPr>
              <a:t>direkt zum Verb: </a:t>
            </a:r>
            <a:r>
              <a:rPr lang="de-DE" sz="1700" dirty="0">
                <a:effectLst/>
              </a:rPr>
              <a:t>* Funktionsverbgefüge (FVG) * Verbkombinationen mit Adjektiv, Verb oder Nomen (= Objektinkorporation) </a:t>
            </a:r>
            <a:r>
              <a:rPr lang="cs-CZ" sz="1700" dirty="0">
                <a:effectLst/>
              </a:rPr>
              <a:t/>
            </a:r>
            <a:br>
              <a:rPr lang="cs-CZ" sz="1700" dirty="0">
                <a:effectLst/>
              </a:rPr>
            </a:br>
            <a:r>
              <a:rPr lang="de-DE" sz="1700" dirty="0">
                <a:effectLst/>
              </a:rPr>
              <a:t>→ Das Wort NICHT steht tendenziell rechts im Satz, aber vor dem „Verbgefährten“, oft auch vor dem Lokal- und Modaladverbiale.</a:t>
            </a:r>
            <a:endParaRPr lang="cs-CZ" sz="1700" dirty="0">
              <a:effectLst/>
            </a:endParaRPr>
          </a:p>
        </p:txBody>
      </p:sp>
      <p:sp>
        <p:nvSpPr>
          <p:cNvPr id="3" name="Podnadpis 2"/>
          <p:cNvSpPr>
            <a:spLocks noGrp="1"/>
          </p:cNvSpPr>
          <p:nvPr>
            <p:ph type="subTitle" idx="1"/>
          </p:nvPr>
        </p:nvSpPr>
        <p:spPr>
          <a:xfrm>
            <a:off x="395536" y="3180972"/>
            <a:ext cx="8442314" cy="3312368"/>
          </a:xfrm>
        </p:spPr>
        <p:txBody>
          <a:bodyPr anchor="ctr">
            <a:normAutofit/>
          </a:bodyPr>
          <a:lstStyle/>
          <a:p>
            <a:pPr marL="342900" indent="-342900" algn="l">
              <a:buClr>
                <a:schemeClr val="accent2">
                  <a:lumMod val="50000"/>
                </a:schemeClr>
              </a:buClr>
              <a:buFont typeface="+mj-lt"/>
              <a:buAutoNum type="alphaLcPeriod"/>
            </a:pPr>
            <a:endParaRPr lang="cs-CZ" b="1" dirty="0" smtClean="0">
              <a:solidFill>
                <a:srgbClr val="004620"/>
              </a:solidFill>
            </a:endParaRPr>
          </a:p>
          <a:p>
            <a:pPr marL="342900" indent="-342900" algn="l">
              <a:buClr>
                <a:schemeClr val="accent2">
                  <a:lumMod val="50000"/>
                </a:schemeClr>
              </a:buClr>
              <a:buFont typeface="+mj-lt"/>
              <a:buAutoNum type="alphaUcPeriod"/>
            </a:pPr>
            <a:endParaRPr lang="cs-CZ" sz="5000" b="1" dirty="0" smtClean="0">
              <a:solidFill>
                <a:srgbClr val="004620"/>
              </a:solidFill>
            </a:endParaRPr>
          </a:p>
          <a:p>
            <a:pPr marL="800100" lvl="1" indent="-342900" algn="l">
              <a:buClr>
                <a:schemeClr val="accent2">
                  <a:lumMod val="50000"/>
                </a:schemeClr>
              </a:buClr>
              <a:buFont typeface="+mj-lt"/>
              <a:buAutoNum type="alphaLcPeriod"/>
            </a:pPr>
            <a:endParaRPr lang="cs-CZ" b="1" dirty="0" smtClean="0">
              <a:solidFill>
                <a:schemeClr val="tx1"/>
              </a:solidFill>
            </a:endParaRPr>
          </a:p>
          <a:p>
            <a:pPr marL="342900" indent="-342900" algn="l">
              <a:buAutoNum type="alphaLcParenR"/>
            </a:pPr>
            <a:endParaRPr lang="cs-CZ" b="1" dirty="0" smtClean="0">
              <a:solidFill>
                <a:schemeClr val="tx1"/>
              </a:solidFill>
            </a:endParaRPr>
          </a:p>
          <a:p>
            <a:pPr marL="342900" indent="-342900" algn="l">
              <a:buAutoNum type="alphaUcParenR"/>
            </a:pPr>
            <a:endParaRPr lang="cs-CZ" b="1" dirty="0">
              <a:solidFill>
                <a:schemeClr val="tx1"/>
              </a:solidFill>
            </a:endParaRPr>
          </a:p>
        </p:txBody>
      </p:sp>
      <p:sp>
        <p:nvSpPr>
          <p:cNvPr id="4" name="AutoShape 2" descr="Výsledek obrázku pro zkamenělý pastýř obrázek"/>
          <p:cNvSpPr>
            <a:spLocks noChangeAspect="1" noChangeArrowheads="1"/>
          </p:cNvSpPr>
          <p:nvPr/>
        </p:nvSpPr>
        <p:spPr bwMode="auto">
          <a:xfrm>
            <a:off x="155575" y="-419100"/>
            <a:ext cx="657225" cy="8763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cs-CZ"/>
          </a:p>
        </p:txBody>
      </p:sp>
      <p:pic>
        <p:nvPicPr>
          <p:cNvPr id="5" name="Obrázek 4"/>
          <p:cNvPicPr>
            <a:picLocks noChangeAspect="1"/>
          </p:cNvPicPr>
          <p:nvPr/>
        </p:nvPicPr>
        <p:blipFill>
          <a:blip r:embed="rId5" cstate="print">
            <a:extLst>
              <a:ext uri="{BEBA8EAE-BF5A-486C-A8C5-ECC9F3942E4B}">
                <a14:imgProps xmlns:a14="http://schemas.microsoft.com/office/drawing/2010/main">
                  <a14:imgLayer r:embed="rId6">
                    <a14:imgEffect>
                      <a14:colorTemperature colorTemp="5800"/>
                    </a14:imgEffect>
                    <a14:imgEffect>
                      <a14:saturation sat="75000"/>
                    </a14:imgEffect>
                    <a14:imgEffect>
                      <a14:brightnessContrast bright="12000" contrast="12000"/>
                    </a14:imgEffect>
                  </a14:imgLayer>
                </a14:imgProps>
              </a:ext>
              <a:ext uri="{28A0092B-C50C-407E-A947-70E740481C1C}">
                <a14:useLocalDpi xmlns:a14="http://schemas.microsoft.com/office/drawing/2010/main" val="0"/>
              </a:ext>
            </a:extLst>
          </a:blip>
          <a:stretch>
            <a:fillRect/>
          </a:stretch>
        </p:blipFill>
        <p:spPr>
          <a:xfrm>
            <a:off x="3510432" y="3356991"/>
            <a:ext cx="5125992" cy="3115913"/>
          </a:xfrm>
          <a:prstGeom prst="rect">
            <a:avLst/>
          </a:prstGeom>
          <a:effectLst>
            <a:glow rad="228600">
              <a:schemeClr val="accent5">
                <a:satMod val="175000"/>
                <a:alpha val="40000"/>
              </a:schemeClr>
            </a:glow>
          </a:effectLst>
          <a:scene3d>
            <a:camera prst="orthographicFront"/>
            <a:lightRig rig="threePt" dir="t"/>
          </a:scene3d>
          <a:sp3d>
            <a:bevelT w="139700" prst="cross"/>
          </a:sp3d>
        </p:spPr>
      </p:pic>
      <p:graphicFrame>
        <p:nvGraphicFramePr>
          <p:cNvPr id="6" name="Tabulka 5"/>
          <p:cNvGraphicFramePr>
            <a:graphicFrameLocks noGrp="1"/>
          </p:cNvGraphicFramePr>
          <p:nvPr>
            <p:extLst>
              <p:ext uri="{D42A27DB-BD31-4B8C-83A1-F6EECF244321}">
                <p14:modId xmlns:p14="http://schemas.microsoft.com/office/powerpoint/2010/main" val="3432059553"/>
              </p:ext>
            </p:extLst>
          </p:nvPr>
        </p:nvGraphicFramePr>
        <p:xfrm>
          <a:off x="484188" y="3370924"/>
          <a:ext cx="2679660" cy="3096345"/>
        </p:xfrm>
        <a:graphic>
          <a:graphicData uri="http://schemas.openxmlformats.org/drawingml/2006/table">
            <a:tbl>
              <a:tblPr firstRow="1" bandRow="1">
                <a:tableStyleId>{93296810-A885-4BE3-A3E7-6D5BEEA58F35}</a:tableStyleId>
              </a:tblPr>
              <a:tblGrid>
                <a:gridCol w="2679660"/>
              </a:tblGrid>
              <a:tr h="1032115">
                <a:tc>
                  <a:txBody>
                    <a:bodyPr/>
                    <a:lstStyle/>
                    <a:p>
                      <a:pPr algn="ctr">
                        <a:spcAft>
                          <a:spcPts val="0"/>
                        </a:spcAft>
                      </a:pPr>
                      <a:r>
                        <a:rPr lang="de-DE" sz="1700" b="0" i="0" dirty="0">
                          <a:solidFill>
                            <a:schemeClr val="tx1"/>
                          </a:solidFill>
                          <a:effectLst/>
                          <a:latin typeface="Bahnschrift Condensed"/>
                          <a:ea typeface="Times New Roman"/>
                          <a:cs typeface="Arial"/>
                        </a:rPr>
                        <a:t>Die Beamtin hat das Büro </a:t>
                      </a:r>
                      <a:r>
                        <a:rPr lang="de-DE" sz="1700" b="0" i="0" u="sng" dirty="0">
                          <a:solidFill>
                            <a:schemeClr val="tx1"/>
                          </a:solidFill>
                          <a:effectLst/>
                          <a:latin typeface="Bahnschrift Condensed"/>
                          <a:ea typeface="Times New Roman"/>
                          <a:cs typeface="Arial"/>
                        </a:rPr>
                        <a:t>nicht</a:t>
                      </a:r>
                      <a:r>
                        <a:rPr lang="de-DE" sz="1700" b="0" i="0" dirty="0">
                          <a:solidFill>
                            <a:schemeClr val="tx1"/>
                          </a:solidFill>
                          <a:effectLst/>
                          <a:latin typeface="Bahnschrift Condensed"/>
                          <a:ea typeface="Times New Roman"/>
                          <a:cs typeface="Arial"/>
                        </a:rPr>
                        <a:t> </a:t>
                      </a:r>
                      <a:r>
                        <a:rPr lang="de-DE" sz="1700" i="1" dirty="0">
                          <a:solidFill>
                            <a:schemeClr val="tx1"/>
                          </a:solidFill>
                          <a:effectLst/>
                          <a:highlight>
                            <a:srgbClr val="FFFF00"/>
                          </a:highlight>
                          <a:latin typeface="Bahnschrift Condensed"/>
                          <a:ea typeface="Times New Roman"/>
                          <a:cs typeface="Arial"/>
                        </a:rPr>
                        <a:t>in Ordnung gebracht</a:t>
                      </a:r>
                      <a:r>
                        <a:rPr lang="de-DE" sz="1700" i="1" dirty="0">
                          <a:solidFill>
                            <a:schemeClr val="tx1"/>
                          </a:solidFill>
                          <a:effectLst/>
                          <a:latin typeface="Bahnschrift Condensed"/>
                          <a:ea typeface="Times New Roman"/>
                          <a:cs typeface="Arial"/>
                        </a:rPr>
                        <a:t>.</a:t>
                      </a:r>
                      <a:endParaRPr lang="cs-CZ" sz="1700" dirty="0">
                        <a:solidFill>
                          <a:schemeClr val="tx1"/>
                        </a:solidFill>
                        <a:effectLst/>
                        <a:latin typeface="Times New Roman"/>
                        <a:ea typeface="Times New Roman"/>
                      </a:endParaRPr>
                    </a:p>
                  </a:txBody>
                  <a:tcPr marL="0" marR="0" marT="0" marB="0">
                    <a:solidFill>
                      <a:srgbClr val="BFC6AA"/>
                    </a:solidFill>
                  </a:tcPr>
                </a:tc>
              </a:tr>
              <a:tr h="1032115">
                <a:tc>
                  <a:txBody>
                    <a:bodyPr/>
                    <a:lstStyle/>
                    <a:p>
                      <a:pPr algn="ctr">
                        <a:spcAft>
                          <a:spcPts val="0"/>
                        </a:spcAft>
                      </a:pPr>
                      <a:r>
                        <a:rPr lang="de-DE" sz="1600" noProof="0" dirty="0" smtClean="0">
                          <a:effectLst/>
                          <a:latin typeface="Bahnschrift Condensed"/>
                          <a:ea typeface="Times New Roman"/>
                        </a:rPr>
                        <a:t>Sie</a:t>
                      </a:r>
                      <a:r>
                        <a:rPr lang="de-DE" sz="1600" dirty="0" smtClean="0">
                          <a:effectLst/>
                          <a:latin typeface="Bahnschrift Condensed"/>
                          <a:ea typeface="Times New Roman"/>
                        </a:rPr>
                        <a:t> war abends zu</a:t>
                      </a:r>
                      <a:r>
                        <a:rPr lang="de-DE" sz="1600" baseline="0" dirty="0" smtClean="0">
                          <a:effectLst/>
                          <a:latin typeface="Bahnschrift Condensed"/>
                          <a:ea typeface="Times New Roman"/>
                        </a:rPr>
                        <a:t> Hause</a:t>
                      </a:r>
                      <a:r>
                        <a:rPr lang="de-DE" sz="1600" dirty="0" smtClean="0">
                          <a:effectLst/>
                          <a:latin typeface="Bahnschrift Condensed"/>
                          <a:ea typeface="Times New Roman"/>
                        </a:rPr>
                        <a:t> </a:t>
                      </a:r>
                      <a:r>
                        <a:rPr lang="de-DE" sz="1600" u="sng" dirty="0" smtClean="0">
                          <a:effectLst/>
                          <a:latin typeface="Bahnschrift Condensed"/>
                          <a:ea typeface="Times New Roman"/>
                        </a:rPr>
                        <a:t>nicht</a:t>
                      </a:r>
                      <a:r>
                        <a:rPr lang="de-DE" sz="1600" dirty="0" smtClean="0">
                          <a:effectLst/>
                          <a:latin typeface="Bahnschrift Condensed"/>
                          <a:ea typeface="Times New Roman"/>
                        </a:rPr>
                        <a:t> </a:t>
                      </a:r>
                      <a:r>
                        <a:rPr kumimoji="0" lang="de-DE" sz="1700" b="1" i="1" kern="1200" dirty="0" smtClean="0">
                          <a:solidFill>
                            <a:schemeClr val="tx1"/>
                          </a:solidFill>
                          <a:effectLst/>
                          <a:highlight>
                            <a:srgbClr val="FFFF00"/>
                          </a:highlight>
                          <a:latin typeface="Bahnschrift Condensed"/>
                          <a:ea typeface="Times New Roman"/>
                          <a:cs typeface="Arial"/>
                        </a:rPr>
                        <a:t>müde</a:t>
                      </a:r>
                      <a:r>
                        <a:rPr lang="de-DE" sz="1600" dirty="0" smtClean="0">
                          <a:effectLst/>
                          <a:latin typeface="Bahnschrift Condensed"/>
                          <a:ea typeface="Times New Roman"/>
                        </a:rPr>
                        <a:t>. Sie wollte jedoch</a:t>
                      </a:r>
                      <a:r>
                        <a:rPr lang="de-DE" sz="1600" baseline="0" dirty="0" smtClean="0">
                          <a:effectLst/>
                          <a:latin typeface="Bahnschrift Condensed"/>
                          <a:ea typeface="Times New Roman"/>
                        </a:rPr>
                        <a:t> mit Kindern </a:t>
                      </a:r>
                      <a:r>
                        <a:rPr lang="de-DE" sz="1600" u="sng" baseline="0" dirty="0" smtClean="0">
                          <a:effectLst/>
                          <a:latin typeface="Bahnschrift Condensed"/>
                          <a:ea typeface="Times New Roman"/>
                        </a:rPr>
                        <a:t>nicht</a:t>
                      </a:r>
                      <a:r>
                        <a:rPr lang="de-DE" sz="1600" baseline="0" dirty="0" smtClean="0">
                          <a:effectLst/>
                          <a:latin typeface="Bahnschrift Condensed"/>
                          <a:ea typeface="Times New Roman"/>
                        </a:rPr>
                        <a:t> </a:t>
                      </a:r>
                      <a:r>
                        <a:rPr kumimoji="0" lang="de-DE" sz="1700" b="1" i="1" kern="1200" dirty="0" smtClean="0">
                          <a:solidFill>
                            <a:schemeClr val="tx1"/>
                          </a:solidFill>
                          <a:effectLst/>
                          <a:highlight>
                            <a:srgbClr val="FFFF00"/>
                          </a:highlight>
                          <a:latin typeface="Bahnschrift Condensed"/>
                          <a:ea typeface="Times New Roman"/>
                          <a:cs typeface="Arial"/>
                        </a:rPr>
                        <a:t>Schach spielen</a:t>
                      </a:r>
                      <a:r>
                        <a:rPr lang="de-DE" sz="1600" baseline="0" dirty="0" smtClean="0">
                          <a:effectLst/>
                          <a:latin typeface="Bahnschrift Condensed"/>
                          <a:ea typeface="Times New Roman"/>
                        </a:rPr>
                        <a:t>.</a:t>
                      </a:r>
                      <a:r>
                        <a:rPr lang="de-DE" sz="1600" dirty="0" smtClean="0">
                          <a:effectLst/>
                          <a:latin typeface="Bahnschrift Condensed"/>
                          <a:ea typeface="Times New Roman"/>
                        </a:rPr>
                        <a:t> </a:t>
                      </a:r>
                      <a:endParaRPr lang="de-DE" sz="1600" dirty="0">
                        <a:effectLst/>
                        <a:latin typeface="Times New Roman"/>
                        <a:ea typeface="Times New Roman"/>
                      </a:endParaRPr>
                    </a:p>
                  </a:txBody>
                  <a:tcPr marL="0" marR="0" marT="0" marB="0"/>
                </a:tc>
              </a:tr>
              <a:tr h="1032115">
                <a:tc>
                  <a:txBody>
                    <a:bodyPr/>
                    <a:lstStyle/>
                    <a:p>
                      <a:pPr algn="ctr">
                        <a:spcAft>
                          <a:spcPts val="0"/>
                        </a:spcAft>
                      </a:pPr>
                      <a:r>
                        <a:rPr lang="cs-CZ" sz="1700" dirty="0" smtClean="0">
                          <a:effectLst/>
                          <a:latin typeface="Bahnschrift Condensed"/>
                          <a:ea typeface="Times New Roman"/>
                        </a:rPr>
                        <a:t>Vávra </a:t>
                      </a:r>
                      <a:r>
                        <a:rPr lang="de-DE" sz="1700" dirty="0" smtClean="0">
                          <a:effectLst/>
                          <a:latin typeface="Bahnschrift Condensed"/>
                          <a:ea typeface="Times New Roman"/>
                        </a:rPr>
                        <a:t>will </a:t>
                      </a:r>
                      <a:r>
                        <a:rPr lang="de-DE" sz="1700" dirty="0">
                          <a:effectLst/>
                          <a:latin typeface="Bahnschrift Condensed"/>
                          <a:ea typeface="Times New Roman"/>
                        </a:rPr>
                        <a:t>am Wochenende </a:t>
                      </a:r>
                      <a:r>
                        <a:rPr lang="de-DE" sz="1700" u="sng" dirty="0" smtClean="0">
                          <a:effectLst/>
                          <a:latin typeface="Bahnschrift Condensed"/>
                          <a:ea typeface="Times New Roman"/>
                        </a:rPr>
                        <a:t>nicht</a:t>
                      </a:r>
                      <a:r>
                        <a:rPr lang="cs-CZ" sz="1700" u="sng" dirty="0" smtClean="0">
                          <a:effectLst/>
                          <a:latin typeface="Bahnschrift Condensed"/>
                          <a:ea typeface="Times New Roman"/>
                        </a:rPr>
                        <a:t> </a:t>
                      </a:r>
                      <a:r>
                        <a:rPr kumimoji="0" lang="de-DE" sz="1700" b="1" i="1" kern="1200" noProof="0" dirty="0" smtClean="0">
                          <a:solidFill>
                            <a:schemeClr val="tx1"/>
                          </a:solidFill>
                          <a:effectLst/>
                          <a:highlight>
                            <a:srgbClr val="FFFF00"/>
                          </a:highlight>
                          <a:latin typeface="Bahnschrift Condensed"/>
                          <a:ea typeface="Times New Roman"/>
                          <a:cs typeface="Arial"/>
                        </a:rPr>
                        <a:t>einkaufen, sondern angeln gehen</a:t>
                      </a:r>
                      <a:r>
                        <a:rPr lang="de-DE" sz="1700" dirty="0" smtClean="0">
                          <a:effectLst/>
                          <a:latin typeface="Bahnschrift Condensed"/>
                          <a:ea typeface="Times New Roman"/>
                        </a:rPr>
                        <a:t>. </a:t>
                      </a:r>
                      <a:endParaRPr lang="cs-CZ" sz="1700" dirty="0">
                        <a:effectLst/>
                        <a:latin typeface="Times New Roman"/>
                        <a:ea typeface="Times New Roman"/>
                      </a:endParaRPr>
                    </a:p>
                  </a:txBody>
                  <a:tcPr marL="0" marR="0" marT="0" marB="0"/>
                </a:tc>
              </a:tr>
            </a:tbl>
          </a:graphicData>
        </a:graphic>
      </p:graphicFrame>
      <p:pic>
        <p:nvPicPr>
          <p:cNvPr id="7" name="Zvuk 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399159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1435608" y="274638"/>
            <a:ext cx="6952816" cy="1143000"/>
          </a:xfrm>
          <a:blipFill>
            <a:blip r:embed="rId4"/>
            <a:tile tx="0" ty="0" sx="100000" sy="100000" flip="none" algn="tl"/>
          </a:blipFill>
        </p:spPr>
        <p:txBody>
          <a:bodyPr>
            <a:noAutofit/>
          </a:bodyPr>
          <a:lstStyle/>
          <a:p>
            <a:pPr algn="ctr"/>
            <a:r>
              <a:rPr lang="cs-CZ" sz="3700" b="1" dirty="0" smtClean="0">
                <a:solidFill>
                  <a:srgbClr val="C00000"/>
                </a:solidFill>
              </a:rPr>
              <a:t>c) </a:t>
            </a:r>
            <a:r>
              <a:rPr lang="de-DE" sz="3700" b="1" dirty="0" smtClean="0">
                <a:solidFill>
                  <a:srgbClr val="C00000"/>
                </a:solidFill>
              </a:rPr>
              <a:t>semantische</a:t>
            </a:r>
            <a:r>
              <a:rPr lang="cs-CZ" sz="3700" b="1" dirty="0" smtClean="0">
                <a:solidFill>
                  <a:srgbClr val="C00000"/>
                </a:solidFill>
              </a:rPr>
              <a:t> Aspekte</a:t>
            </a:r>
            <a:endParaRPr lang="de-DE" sz="3700" b="1" dirty="0">
              <a:solidFill>
                <a:srgbClr val="C00000"/>
              </a:solidFill>
            </a:endParaRPr>
          </a:p>
        </p:txBody>
      </p:sp>
      <p:graphicFrame>
        <p:nvGraphicFramePr>
          <p:cNvPr id="8" name="Zástupný symbol pro obsah 7"/>
          <p:cNvGraphicFramePr>
            <a:graphicFrameLocks noGrp="1"/>
          </p:cNvGraphicFramePr>
          <p:nvPr>
            <p:ph idx="1"/>
            <p:extLst>
              <p:ext uri="{D42A27DB-BD31-4B8C-83A1-F6EECF244321}">
                <p14:modId xmlns:p14="http://schemas.microsoft.com/office/powerpoint/2010/main" val="1114590848"/>
              </p:ext>
            </p:extLst>
          </p:nvPr>
        </p:nvGraphicFramePr>
        <p:xfrm>
          <a:off x="1116013" y="1447800"/>
          <a:ext cx="7704138" cy="5227320"/>
        </p:xfrm>
        <a:graphic>
          <a:graphicData uri="http://schemas.openxmlformats.org/drawingml/2006/table">
            <a:tbl>
              <a:tblPr firstRow="1" bandRow="1">
                <a:tableStyleId>{F5AB1C69-6EDB-4FF4-983F-18BD219EF322}</a:tableStyleId>
              </a:tblPr>
              <a:tblGrid>
                <a:gridCol w="3852069"/>
                <a:gridCol w="3852069"/>
              </a:tblGrid>
              <a:tr h="370840">
                <a:tc>
                  <a:txBody>
                    <a:bodyPr/>
                    <a:lstStyle/>
                    <a:p>
                      <a:r>
                        <a:rPr lang="de-DE" sz="1600" b="0" noProof="0" dirty="0" smtClean="0">
                          <a:solidFill>
                            <a:schemeClr val="tx1"/>
                          </a:solidFill>
                          <a:latin typeface="Bahnschrift Condensed" panose="020B0502040204020203" pitchFamily="34" charset="0"/>
                        </a:rPr>
                        <a:t>Da steht ein Kunde. </a:t>
                      </a:r>
                      <a:r>
                        <a:rPr kumimoji="0" lang="de-DE" sz="1600" b="1" u="none" kern="1200" noProof="0" dirty="0" smtClean="0">
                          <a:solidFill>
                            <a:srgbClr val="C00000"/>
                          </a:solidFill>
                          <a:effectLst/>
                          <a:latin typeface="Bahnschrift Condensed" panose="020B0502040204020203" pitchFamily="34" charset="0"/>
                          <a:ea typeface="Times New Roman"/>
                          <a:cs typeface="+mn-cs"/>
                        </a:rPr>
                        <a:t>Der Kunde </a:t>
                      </a:r>
                      <a:r>
                        <a:rPr lang="de-DE" sz="1600" b="0" noProof="0" dirty="0" smtClean="0">
                          <a:solidFill>
                            <a:schemeClr val="tx1"/>
                          </a:solidFill>
                          <a:latin typeface="Bahnschrift Condensed" panose="020B0502040204020203" pitchFamily="34" charset="0"/>
                        </a:rPr>
                        <a:t>ist ungeduldig.</a:t>
                      </a:r>
                      <a:endParaRPr lang="de-DE" sz="1600" b="0" noProof="0" dirty="0">
                        <a:solidFill>
                          <a:schemeClr val="tx1"/>
                        </a:solidFill>
                        <a:latin typeface="Bahnschrift Condensed" panose="020B0502040204020203" pitchFamily="34" charset="0"/>
                      </a:endParaRPr>
                    </a:p>
                  </a:txBody>
                  <a:tcPr>
                    <a:solidFill>
                      <a:srgbClr val="EAE2A8"/>
                    </a:solidFill>
                  </a:tcPr>
                </a:tc>
                <a:tc>
                  <a:txBody>
                    <a:bodyPr/>
                    <a:lstStyle/>
                    <a:p>
                      <a:pPr algn="ctr"/>
                      <a:r>
                        <a:rPr lang="de-DE" noProof="0" dirty="0" smtClean="0">
                          <a:solidFill>
                            <a:schemeClr val="tx1"/>
                          </a:solidFill>
                        </a:rPr>
                        <a:t>Thema-Rhema-Gliederung</a:t>
                      </a:r>
                    </a:p>
                    <a:p>
                      <a:pPr algn="ctr"/>
                      <a:r>
                        <a:rPr kumimoji="0" lang="de-DE" sz="1800" b="1" kern="1200" dirty="0" smtClean="0">
                          <a:solidFill>
                            <a:schemeClr val="tx1"/>
                          </a:solidFill>
                          <a:effectLst/>
                          <a:latin typeface="+mn-lt"/>
                          <a:ea typeface="+mn-ea"/>
                          <a:cs typeface="+mn-cs"/>
                        </a:rPr>
                        <a:t>(auch: Hintergrund &gt; Fokus</a:t>
                      </a:r>
                      <a:r>
                        <a:rPr kumimoji="0" lang="cs-CZ" sz="1800" b="1" kern="1200" dirty="0" smtClean="0">
                          <a:solidFill>
                            <a:schemeClr val="tx1"/>
                          </a:solidFill>
                          <a:effectLst/>
                          <a:latin typeface="+mn-lt"/>
                          <a:ea typeface="+mn-ea"/>
                          <a:cs typeface="+mn-cs"/>
                        </a:rPr>
                        <a:t>)</a:t>
                      </a:r>
                      <a:endParaRPr lang="cs-CZ" dirty="0">
                        <a:solidFill>
                          <a:schemeClr val="tx1"/>
                        </a:solidFill>
                      </a:endParaRPr>
                    </a:p>
                  </a:txBody>
                  <a:tcPr>
                    <a:solidFill>
                      <a:srgbClr val="EAE2A8"/>
                    </a:solidFill>
                  </a:tcPr>
                </a:tc>
              </a:tr>
              <a:tr h="370840">
                <a:tc>
                  <a:txBody>
                    <a:bodyPr/>
                    <a:lstStyle/>
                    <a:p>
                      <a:pPr>
                        <a:spcAft>
                          <a:spcPts val="0"/>
                        </a:spcAft>
                      </a:pPr>
                      <a:r>
                        <a:rPr lang="de-DE" sz="1600" b="1" u="none" dirty="0">
                          <a:solidFill>
                            <a:srgbClr val="C00000"/>
                          </a:solidFill>
                          <a:effectLst/>
                          <a:latin typeface="Bahnschrift Condensed"/>
                          <a:ea typeface="Times New Roman"/>
                        </a:rPr>
                        <a:t>Nina</a:t>
                      </a:r>
                      <a:r>
                        <a:rPr lang="de-DE" sz="1600" dirty="0">
                          <a:solidFill>
                            <a:srgbClr val="C00000"/>
                          </a:solidFill>
                          <a:effectLst/>
                          <a:latin typeface="Bahnschrift Condensed"/>
                          <a:ea typeface="Times New Roman"/>
                        </a:rPr>
                        <a:t> </a:t>
                      </a:r>
                      <a:r>
                        <a:rPr lang="de-DE" sz="1600" dirty="0">
                          <a:effectLst/>
                          <a:latin typeface="Bahnschrift Condensed"/>
                          <a:ea typeface="Times New Roman"/>
                        </a:rPr>
                        <a:t>ist gestern wegen des U-Bahn-Streiks mit dem Taxi zur Arbeit gefahren.</a:t>
                      </a:r>
                      <a:endParaRPr lang="cs-CZ" sz="1600" dirty="0">
                        <a:effectLst/>
                        <a:latin typeface="Times New Roman"/>
                        <a:ea typeface="Times New Roman"/>
                      </a:endParaRPr>
                    </a:p>
                    <a:p>
                      <a:pPr>
                        <a:spcAft>
                          <a:spcPts val="0"/>
                        </a:spcAft>
                      </a:pPr>
                      <a:r>
                        <a:rPr lang="de-DE" sz="1600" dirty="0">
                          <a:effectLst/>
                          <a:latin typeface="Bahnschrift Condensed"/>
                          <a:ea typeface="Times New Roman"/>
                        </a:rPr>
                        <a:t>(Oder:) </a:t>
                      </a:r>
                      <a:r>
                        <a:rPr lang="de-DE" sz="1600" b="1" u="none" dirty="0">
                          <a:solidFill>
                            <a:srgbClr val="C00000"/>
                          </a:solidFill>
                          <a:effectLst/>
                          <a:latin typeface="Bahnschrift Condensed"/>
                          <a:ea typeface="Times New Roman"/>
                        </a:rPr>
                        <a:t>Gestern</a:t>
                      </a:r>
                      <a:r>
                        <a:rPr lang="de-DE" sz="1600" dirty="0">
                          <a:solidFill>
                            <a:srgbClr val="C00000"/>
                          </a:solidFill>
                          <a:effectLst/>
                          <a:latin typeface="Bahnschrift Condensed"/>
                          <a:ea typeface="Times New Roman"/>
                        </a:rPr>
                        <a:t> </a:t>
                      </a:r>
                      <a:r>
                        <a:rPr lang="de-DE" sz="1600" dirty="0">
                          <a:effectLst/>
                          <a:latin typeface="Bahnschrift Condensed"/>
                          <a:ea typeface="Times New Roman"/>
                        </a:rPr>
                        <a:t>ist Nina ich wegen des U-Bahn-Streiks mit dem Taxi zur Arbeit gefahren.</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latin typeface="Bahnschrift Condensed"/>
                          <a:ea typeface="Times New Roman"/>
                        </a:rPr>
                        <a:t>TE </a:t>
                      </a:r>
                      <a:r>
                        <a:rPr lang="de-DE" sz="1600" b="1" dirty="0" smtClean="0">
                          <a:effectLst/>
                          <a:latin typeface="Bahnschrift Condensed"/>
                          <a:ea typeface="Times New Roman"/>
                        </a:rPr>
                        <a:t>–</a:t>
                      </a:r>
                      <a:r>
                        <a:rPr lang="cs-CZ" sz="1600" b="1" dirty="0" smtClean="0">
                          <a:effectLst/>
                          <a:latin typeface="Bahnschrift Condensed"/>
                          <a:ea typeface="Times New Roman"/>
                        </a:rPr>
                        <a:t> (KO) -</a:t>
                      </a:r>
                      <a:r>
                        <a:rPr lang="de-DE" sz="1600" b="1" dirty="0" smtClean="0">
                          <a:effectLst/>
                          <a:latin typeface="Bahnschrift Condensed"/>
                          <a:ea typeface="Times New Roman"/>
                        </a:rPr>
                        <a:t> </a:t>
                      </a:r>
                      <a:r>
                        <a:rPr lang="de-DE" sz="1600" b="1" dirty="0">
                          <a:effectLst/>
                          <a:latin typeface="Bahnschrift Condensed"/>
                          <a:ea typeface="Times New Roman"/>
                        </a:rPr>
                        <a:t>KA </a:t>
                      </a:r>
                      <a:r>
                        <a:rPr lang="cs-CZ" sz="1600" b="1" dirty="0" smtClean="0">
                          <a:effectLst/>
                          <a:latin typeface="Bahnschrift Condensed"/>
                          <a:ea typeface="Times New Roman"/>
                        </a:rPr>
                        <a:t>-</a:t>
                      </a:r>
                      <a:r>
                        <a:rPr lang="de-DE" sz="1600" b="1" dirty="0" smtClean="0">
                          <a:effectLst/>
                          <a:latin typeface="Bahnschrift Condensed"/>
                          <a:ea typeface="Times New Roman"/>
                        </a:rPr>
                        <a:t> </a:t>
                      </a:r>
                      <a:r>
                        <a:rPr lang="de-DE" sz="1600" b="1" dirty="0">
                          <a:effectLst/>
                          <a:latin typeface="Bahnschrift Condensed"/>
                          <a:ea typeface="Times New Roman"/>
                        </a:rPr>
                        <a:t>MO </a:t>
                      </a:r>
                      <a:r>
                        <a:rPr lang="de-DE" sz="1600" b="1" dirty="0" smtClean="0">
                          <a:effectLst/>
                          <a:latin typeface="Bahnschrift Condensed"/>
                          <a:ea typeface="Times New Roman"/>
                        </a:rPr>
                        <a:t>– </a:t>
                      </a:r>
                      <a:r>
                        <a:rPr lang="de-DE" sz="1600" b="1" dirty="0">
                          <a:effectLst/>
                          <a:latin typeface="Bahnschrift Condensed"/>
                          <a:ea typeface="Times New Roman"/>
                        </a:rPr>
                        <a:t>LO</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b="1" i="0" u="none" dirty="0">
                          <a:solidFill>
                            <a:srgbClr val="C00000"/>
                          </a:solidFill>
                          <a:effectLst/>
                          <a:latin typeface="Bahnschrift Condensed"/>
                          <a:ea typeface="Times New Roman"/>
                          <a:cs typeface="Arial"/>
                        </a:rPr>
                        <a:t>Wir</a:t>
                      </a:r>
                      <a:r>
                        <a:rPr lang="de-DE" sz="1600" i="0" dirty="0">
                          <a:solidFill>
                            <a:srgbClr val="C00000"/>
                          </a:solidFill>
                          <a:effectLst/>
                          <a:latin typeface="Bahnschrift Condensed"/>
                          <a:ea typeface="Times New Roman"/>
                          <a:cs typeface="Arial"/>
                        </a:rPr>
                        <a:t> </a:t>
                      </a:r>
                      <a:r>
                        <a:rPr lang="de-DE" sz="1600" i="0" dirty="0">
                          <a:solidFill>
                            <a:schemeClr val="tx1"/>
                          </a:solidFill>
                          <a:effectLst/>
                          <a:latin typeface="Bahnschrift Condensed"/>
                          <a:ea typeface="Times New Roman"/>
                          <a:cs typeface="Arial"/>
                        </a:rPr>
                        <a:t>haben uns vor drei Wochen mit großer Freude ein neues Auto gekauft.</a:t>
                      </a:r>
                      <a:endParaRPr lang="cs-CZ" sz="1600" i="0" dirty="0">
                        <a:solidFill>
                          <a:schemeClr val="tx1"/>
                        </a:solidFill>
                        <a:effectLst/>
                        <a:latin typeface="Times New Roman"/>
                        <a:ea typeface="Times New Roman"/>
                      </a:endParaRPr>
                    </a:p>
                    <a:p>
                      <a:pPr>
                        <a:spcAft>
                          <a:spcPts val="0"/>
                        </a:spcAft>
                      </a:pPr>
                      <a:r>
                        <a:rPr lang="de-DE" sz="1600" i="0" dirty="0">
                          <a:solidFill>
                            <a:schemeClr val="tx1"/>
                          </a:solidFill>
                          <a:effectLst/>
                          <a:latin typeface="Bahnschrift Condensed"/>
                          <a:ea typeface="Times New Roman"/>
                          <a:cs typeface="Arial"/>
                        </a:rPr>
                        <a:t>(Oder:) </a:t>
                      </a:r>
                      <a:r>
                        <a:rPr lang="de-DE" sz="1600" b="1" i="0" u="none" dirty="0">
                          <a:solidFill>
                            <a:srgbClr val="C00000"/>
                          </a:solidFill>
                          <a:effectLst/>
                          <a:latin typeface="Bahnschrift Condensed"/>
                          <a:ea typeface="Times New Roman"/>
                          <a:cs typeface="Arial"/>
                        </a:rPr>
                        <a:t>Vor drei Wochen</a:t>
                      </a:r>
                      <a:r>
                        <a:rPr lang="de-DE" sz="1600" i="0" dirty="0">
                          <a:solidFill>
                            <a:srgbClr val="C00000"/>
                          </a:solidFill>
                          <a:effectLst/>
                          <a:latin typeface="Bahnschrift Condensed"/>
                          <a:ea typeface="Times New Roman"/>
                          <a:cs typeface="Arial"/>
                        </a:rPr>
                        <a:t> </a:t>
                      </a:r>
                      <a:r>
                        <a:rPr lang="de-DE" sz="1600" i="0" dirty="0">
                          <a:solidFill>
                            <a:schemeClr val="tx1"/>
                          </a:solidFill>
                          <a:effectLst/>
                          <a:latin typeface="Bahnschrift Condensed"/>
                          <a:ea typeface="Times New Roman"/>
                          <a:cs typeface="Arial"/>
                        </a:rPr>
                        <a:t>haben wir uns mit großer Freude ein neues Auto gekauft.</a:t>
                      </a:r>
                      <a:endParaRPr lang="cs-CZ" sz="1600" i="0" dirty="0">
                        <a:solidFill>
                          <a:schemeClr val="tx1"/>
                        </a:solidFill>
                        <a:effectLst/>
                        <a:latin typeface="Times New Roman"/>
                        <a:ea typeface="Times New Roman"/>
                      </a:endParaRPr>
                    </a:p>
                  </a:txBody>
                  <a:tcPr marL="0" marR="0" marT="0" marB="0"/>
                </a:tc>
                <a:tc>
                  <a:txBody>
                    <a:bodyPr/>
                    <a:lstStyle/>
                    <a:p>
                      <a:pPr algn="ctr">
                        <a:spcAft>
                          <a:spcPts val="0"/>
                        </a:spcAft>
                      </a:pPr>
                      <a:r>
                        <a:rPr lang="de-DE" sz="1600" b="1" dirty="0">
                          <a:effectLst/>
                          <a:latin typeface="Bahnschrift Condensed"/>
                          <a:ea typeface="Times New Roman"/>
                        </a:rPr>
                        <a:t>TE </a:t>
                      </a:r>
                      <a:r>
                        <a:rPr lang="de-DE" sz="1600" b="1" dirty="0" smtClean="0">
                          <a:effectLst/>
                          <a:latin typeface="Bahnschrift Condensed"/>
                          <a:ea typeface="Times New Roman"/>
                        </a:rPr>
                        <a:t>– </a:t>
                      </a:r>
                      <a:r>
                        <a:rPr lang="de-DE" sz="1600" b="1" dirty="0">
                          <a:effectLst/>
                          <a:latin typeface="Bahnschrift Condensed"/>
                          <a:ea typeface="Times New Roman"/>
                        </a:rPr>
                        <a:t>MO</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dirty="0">
                          <a:effectLst/>
                        </a:rPr>
                        <a:t>Wir sind </a:t>
                      </a:r>
                      <a:r>
                        <a:rPr lang="de-DE" sz="1600" b="1" u="none" dirty="0">
                          <a:solidFill>
                            <a:srgbClr val="C00000"/>
                          </a:solidFill>
                          <a:effectLst/>
                        </a:rPr>
                        <a:t>vor einem Jahr im April an einem Freitag morgens um 5 Uhr</a:t>
                      </a:r>
                      <a:r>
                        <a:rPr lang="de-DE" sz="1600" dirty="0">
                          <a:effectLst/>
                        </a:rPr>
                        <a:t> hier angekommen.</a:t>
                      </a:r>
                      <a:endParaRPr lang="cs-CZ" sz="1600" dirty="0">
                        <a:effectLst/>
                        <a:latin typeface="Times New Roman"/>
                        <a:ea typeface="Times New Roman"/>
                      </a:endParaRPr>
                    </a:p>
                  </a:txBody>
                  <a:tcPr marL="0" marR="0" marT="0" marB="0"/>
                </a:tc>
                <a:tc>
                  <a:txBody>
                    <a:bodyPr/>
                    <a:lstStyle/>
                    <a:p>
                      <a:pPr algn="ctr">
                        <a:spcAft>
                          <a:spcPts val="0"/>
                        </a:spcAft>
                      </a:pPr>
                      <a:r>
                        <a:rPr kumimoji="0" lang="de-DE" sz="1800" b="1" kern="1200" dirty="0" smtClean="0">
                          <a:solidFill>
                            <a:schemeClr val="dk1"/>
                          </a:solidFill>
                          <a:effectLst/>
                          <a:latin typeface="+mn-lt"/>
                          <a:ea typeface="+mn-ea"/>
                          <a:cs typeface="+mn-cs"/>
                        </a:rPr>
                        <a:t>Temporaladverbiale: groß &gt; klein </a:t>
                      </a:r>
                      <a:r>
                        <a:rPr kumimoji="0" lang="de-DE" sz="1500" kern="1200" dirty="0" smtClean="0">
                          <a:solidFill>
                            <a:schemeClr val="dk1"/>
                          </a:solidFill>
                          <a:effectLst/>
                          <a:latin typeface="+mn-lt"/>
                          <a:ea typeface="+mn-ea"/>
                          <a:cs typeface="+mn-cs"/>
                        </a:rPr>
                        <a:t>(kürzere Zeitabschnitte rücken ans Ende)</a:t>
                      </a:r>
                      <a:endParaRPr lang="cs-CZ" sz="1500" dirty="0">
                        <a:effectLst/>
                        <a:latin typeface="Times New Roman"/>
                        <a:ea typeface="Times New Roman"/>
                      </a:endParaRPr>
                    </a:p>
                  </a:txBody>
                  <a:tcPr marL="0" marR="0" marT="0" marB="0"/>
                </a:tc>
              </a:tr>
              <a:tr h="370840">
                <a:tc>
                  <a:txBody>
                    <a:bodyPr/>
                    <a:lstStyle/>
                    <a:p>
                      <a:pPr>
                        <a:spcAft>
                          <a:spcPts val="0"/>
                        </a:spcAft>
                      </a:pPr>
                      <a:r>
                        <a:rPr lang="de-DE" sz="1600" dirty="0">
                          <a:effectLst/>
                        </a:rPr>
                        <a:t>Ich fahre zu meinen Kumpels </a:t>
                      </a:r>
                      <a:r>
                        <a:rPr lang="de-DE" sz="1600" b="1" u="none" dirty="0">
                          <a:solidFill>
                            <a:srgbClr val="C00000"/>
                          </a:solidFill>
                          <a:effectLst/>
                        </a:rPr>
                        <a:t>in ein kleines Dorf im Süden von Slowenien</a:t>
                      </a:r>
                      <a:r>
                        <a:rPr lang="de-DE" sz="1600" dirty="0">
                          <a:effectLst/>
                        </a:rPr>
                        <a:t>.</a:t>
                      </a:r>
                      <a:endParaRPr lang="cs-CZ" sz="1600" dirty="0">
                        <a:effectLst/>
                        <a:latin typeface="Times New Roman"/>
                        <a:ea typeface="Times New Roman"/>
                      </a:endParaRPr>
                    </a:p>
                  </a:txBody>
                  <a:tcPr marL="0" marR="0" marT="0" marB="0"/>
                </a:tc>
                <a:tc>
                  <a:txBody>
                    <a:bodyPr/>
                    <a:lstStyle/>
                    <a:p>
                      <a:pPr lvl="0" algn="ctr"/>
                      <a:r>
                        <a:rPr kumimoji="0" lang="de-DE" sz="1800" b="1" kern="1200" dirty="0" smtClean="0">
                          <a:solidFill>
                            <a:schemeClr val="dk1"/>
                          </a:solidFill>
                          <a:effectLst/>
                          <a:latin typeface="+mn-lt"/>
                          <a:ea typeface="+mn-ea"/>
                          <a:cs typeface="+mn-cs"/>
                        </a:rPr>
                        <a:t>Lokaladverbiale: klein &gt; groß </a:t>
                      </a:r>
                      <a:r>
                        <a:rPr kumimoji="0" lang="de-DE" sz="1500" kern="1200" dirty="0" smtClean="0">
                          <a:solidFill>
                            <a:schemeClr val="dk1"/>
                          </a:solidFill>
                          <a:effectLst/>
                          <a:latin typeface="+mn-lt"/>
                          <a:ea typeface="+mn-ea"/>
                          <a:cs typeface="+mn-cs"/>
                        </a:rPr>
                        <a:t>(größere geographische Einheiten ans Ende)</a:t>
                      </a:r>
                      <a:endParaRPr kumimoji="0" lang="cs-CZ" sz="1500" kern="1200" dirty="0">
                        <a:solidFill>
                          <a:schemeClr val="dk1"/>
                        </a:solidFill>
                        <a:effectLst/>
                        <a:latin typeface="+mn-lt"/>
                        <a:ea typeface="+mn-ea"/>
                        <a:cs typeface="+mn-cs"/>
                      </a:endParaRPr>
                    </a:p>
                  </a:txBody>
                  <a:tcPr marL="0" marR="0" marT="0" marB="0"/>
                </a:tc>
              </a:tr>
              <a:tr h="370840">
                <a:tc>
                  <a:txBody>
                    <a:bodyPr/>
                    <a:lstStyle/>
                    <a:p>
                      <a:pPr>
                        <a:spcAft>
                          <a:spcPts val="0"/>
                        </a:spcAft>
                      </a:pPr>
                      <a:r>
                        <a:rPr lang="de-DE" sz="1600" dirty="0">
                          <a:effectLst/>
                        </a:rPr>
                        <a:t>Der Makler hat </a:t>
                      </a:r>
                      <a:r>
                        <a:rPr lang="de-DE" sz="1600" b="1" u="none" dirty="0">
                          <a:solidFill>
                            <a:srgbClr val="C00000"/>
                          </a:solidFill>
                          <a:effectLst/>
                        </a:rPr>
                        <a:t>dem Kunden ein Angebot für ein Ferienhaus</a:t>
                      </a:r>
                      <a:r>
                        <a:rPr lang="de-DE" sz="1600" dirty="0">
                          <a:effectLst/>
                        </a:rPr>
                        <a:t> gemacht.</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rPr>
                        <a:t>belebt &gt; unbelebt</a:t>
                      </a:r>
                      <a:endParaRPr lang="cs-CZ" sz="1600" b="1" dirty="0">
                        <a:effectLst/>
                        <a:latin typeface="Times New Roman"/>
                        <a:ea typeface="Times New Roman"/>
                      </a:endParaRPr>
                    </a:p>
                  </a:txBody>
                  <a:tcPr marL="0" marR="0" marT="0" marB="0"/>
                </a:tc>
              </a:tr>
              <a:tr h="370840">
                <a:tc>
                  <a:txBody>
                    <a:bodyPr/>
                    <a:lstStyle/>
                    <a:p>
                      <a:pPr>
                        <a:spcAft>
                          <a:spcPts val="0"/>
                        </a:spcAft>
                      </a:pPr>
                      <a:r>
                        <a:rPr lang="de-DE" sz="1600" dirty="0">
                          <a:effectLst/>
                        </a:rPr>
                        <a:t>Der Deutschlehrer hat seine </a:t>
                      </a:r>
                      <a:r>
                        <a:rPr lang="de-DE" sz="1600" dirty="0" smtClean="0">
                          <a:effectLst/>
                        </a:rPr>
                        <a:t>M</a:t>
                      </a:r>
                      <a:r>
                        <a:rPr lang="cs-CZ" sz="1600" dirty="0" smtClean="0">
                          <a:effectLst/>
                        </a:rPr>
                        <a:t>O</a:t>
                      </a:r>
                      <a:r>
                        <a:rPr lang="de-DE" sz="1600" dirty="0" smtClean="0">
                          <a:effectLst/>
                        </a:rPr>
                        <a:t>S</a:t>
                      </a:r>
                      <a:r>
                        <a:rPr lang="cs-CZ" sz="1600" dirty="0" smtClean="0">
                          <a:effectLst/>
                        </a:rPr>
                        <a:t>N</a:t>
                      </a:r>
                      <a:r>
                        <a:rPr lang="de-DE" sz="1600" dirty="0" smtClean="0">
                          <a:effectLst/>
                        </a:rPr>
                        <a:t>3-Studenten </a:t>
                      </a:r>
                      <a:r>
                        <a:rPr lang="de-DE" sz="1600" b="1" u="none" dirty="0">
                          <a:solidFill>
                            <a:srgbClr val="C00000"/>
                          </a:solidFill>
                          <a:effectLst/>
                        </a:rPr>
                        <a:t>große Talente</a:t>
                      </a:r>
                      <a:r>
                        <a:rPr lang="de-DE" sz="1600" dirty="0">
                          <a:effectLst/>
                        </a:rPr>
                        <a:t> genannt.</a:t>
                      </a:r>
                      <a:endParaRPr lang="cs-CZ" sz="1600" dirty="0">
                        <a:effectLst/>
                        <a:latin typeface="Times New Roman"/>
                        <a:ea typeface="Times New Roman"/>
                      </a:endParaRPr>
                    </a:p>
                  </a:txBody>
                  <a:tcPr marL="0" marR="0" marT="0" marB="0"/>
                </a:tc>
                <a:tc>
                  <a:txBody>
                    <a:bodyPr/>
                    <a:lstStyle/>
                    <a:p>
                      <a:pPr algn="ctr">
                        <a:spcAft>
                          <a:spcPts val="0"/>
                        </a:spcAft>
                      </a:pPr>
                      <a:r>
                        <a:rPr lang="de-DE" sz="1600" b="1" dirty="0">
                          <a:effectLst/>
                        </a:rPr>
                        <a:t>Rest &gt;  Prädikativ</a:t>
                      </a:r>
                      <a:endParaRPr lang="cs-CZ" sz="1600" b="1" dirty="0">
                        <a:effectLst/>
                        <a:latin typeface="Times New Roman"/>
                        <a:ea typeface="Times New Roman"/>
                      </a:endParaRPr>
                    </a:p>
                  </a:txBody>
                  <a:tcPr marL="0" marR="0" marT="0" marB="0"/>
                </a:tc>
              </a:tr>
            </a:tbl>
          </a:graphicData>
        </a:graphic>
      </p:graphicFrame>
      <p:pic>
        <p:nvPicPr>
          <p:cNvPr id="3" name="Zvuk 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12404534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b="1" dirty="0" smtClean="0">
                <a:solidFill>
                  <a:srgbClr val="800080"/>
                </a:solidFill>
              </a:rPr>
              <a:t>Besetzung des Vorfeldes </a:t>
            </a:r>
            <a:r>
              <a:rPr lang="cs-CZ" b="1" dirty="0" smtClean="0">
                <a:solidFill>
                  <a:srgbClr val="800080"/>
                </a:solidFill>
              </a:rPr>
              <a:t/>
            </a:r>
            <a:br>
              <a:rPr lang="cs-CZ" b="1" dirty="0" smtClean="0">
                <a:solidFill>
                  <a:srgbClr val="800080"/>
                </a:solidFill>
              </a:rPr>
            </a:br>
            <a:r>
              <a:rPr lang="de-DE" b="1" dirty="0" smtClean="0">
                <a:solidFill>
                  <a:srgbClr val="800080"/>
                </a:solidFill>
              </a:rPr>
              <a:t>unter semantischem Aspekt</a:t>
            </a:r>
            <a:endParaRPr lang="de-DE" b="1" dirty="0">
              <a:solidFill>
                <a:srgbClr val="800080"/>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pPr marL="596646" indent="-514350" algn="just">
              <a:buClr>
                <a:schemeClr val="tx1"/>
              </a:buClr>
              <a:buSzPct val="100000"/>
              <a:buAutoNum type="romanUcPeriod"/>
            </a:pPr>
            <a:r>
              <a:rPr lang="de-DE" sz="1700" dirty="0" smtClean="0"/>
              <a:t>Dem </a:t>
            </a:r>
            <a:r>
              <a:rPr lang="de-DE" sz="1700" dirty="0"/>
              <a:t>Vorfeld fällt bei einem ruhigen Sprechablauf die Aufgabe zu, </a:t>
            </a:r>
            <a:r>
              <a:rPr lang="de-DE" sz="1700" b="1" i="1" dirty="0">
                <a:solidFill>
                  <a:srgbClr val="800080"/>
                </a:solidFill>
              </a:rPr>
              <a:t>„die Verbindung zu den Gegebenheiten des voraufgehenden Textes oder der vorgegebenen Situation herzustellen“</a:t>
            </a:r>
            <a:r>
              <a:rPr lang="de-DE" sz="1700" i="1" dirty="0"/>
              <a:t> </a:t>
            </a:r>
            <a:r>
              <a:rPr lang="de-DE" sz="1700" dirty="0"/>
              <a:t>(Weinrich 1993: 40</a:t>
            </a:r>
            <a:r>
              <a:rPr lang="de-DE" sz="1700" dirty="0" smtClean="0"/>
              <a:t>).</a:t>
            </a:r>
            <a:endParaRPr lang="cs-CZ" sz="1700" dirty="0" smtClean="0"/>
          </a:p>
          <a:p>
            <a:pPr marL="596646" indent="-514350" algn="just">
              <a:buClr>
                <a:schemeClr val="tx1"/>
              </a:buClr>
              <a:buSzPct val="100000"/>
              <a:buAutoNum type="romanUcPeriod"/>
            </a:pPr>
            <a:r>
              <a:rPr lang="de-DE" sz="1700" dirty="0"/>
              <a:t>Eine ähnliche Funktion erfüllt das Vorfeld, wenn darin etwas genannt wird, was zwar an nichts Gesagtes anschließt, aber als bekannt </a:t>
            </a:r>
            <a:r>
              <a:rPr lang="de-DE" sz="1700" dirty="0" smtClean="0"/>
              <a:t>vorauszusetzen ist (</a:t>
            </a:r>
            <a:r>
              <a:rPr lang="de-DE" sz="1700" i="1" dirty="0" smtClean="0"/>
              <a:t>„das pragmatische Vorwissen“</a:t>
            </a:r>
            <a:r>
              <a:rPr lang="de-DE" sz="1700" dirty="0" smtClean="0"/>
              <a:t>) (Weinrich </a:t>
            </a:r>
            <a:r>
              <a:rPr lang="de-DE" sz="1700" dirty="0"/>
              <a:t>1993: 63). Es handelt sich um keine Hervorhebung, sondern eher um eine </a:t>
            </a:r>
            <a:r>
              <a:rPr lang="de-DE" sz="1700" b="1" dirty="0">
                <a:solidFill>
                  <a:srgbClr val="800080"/>
                </a:solidFill>
              </a:rPr>
              <a:t>Einführung in die Situation</a:t>
            </a:r>
            <a:r>
              <a:rPr lang="de-DE" sz="1700" dirty="0"/>
              <a:t>. Das Satzglied wird in diesem Fall nicht eigens betont (ebenfalls wie ad </a:t>
            </a:r>
            <a:r>
              <a:rPr lang="cs-CZ" sz="1700" dirty="0" smtClean="0"/>
              <a:t>I</a:t>
            </a:r>
            <a:r>
              <a:rPr lang="de-DE" sz="1700" dirty="0" smtClean="0"/>
              <a:t>.) </a:t>
            </a:r>
            <a:r>
              <a:rPr lang="de-DE" sz="1700" dirty="0"/>
              <a:t>(Eisenberg 1998: 819</a:t>
            </a:r>
            <a:r>
              <a:rPr lang="de-DE" sz="1700" dirty="0" smtClean="0"/>
              <a:t>).</a:t>
            </a:r>
            <a:endParaRPr lang="cs-CZ" sz="1700" dirty="0" smtClean="0"/>
          </a:p>
          <a:p>
            <a:pPr marL="596646" indent="-514350" algn="just">
              <a:buClr>
                <a:schemeClr val="tx1"/>
              </a:buClr>
              <a:buSzPct val="100000"/>
              <a:buAutoNum type="romanUcPeriod"/>
            </a:pPr>
            <a:r>
              <a:rPr lang="de-DE" sz="1700" dirty="0"/>
              <a:t>Das Vorfeld erfüllt seine kommunikative Aufgabe als eine </a:t>
            </a:r>
            <a:r>
              <a:rPr lang="de-DE" sz="1700" b="1" dirty="0">
                <a:solidFill>
                  <a:srgbClr val="800080"/>
                </a:solidFill>
              </a:rPr>
              <a:t>Ausdrucksstelle</a:t>
            </a:r>
            <a:r>
              <a:rPr lang="de-DE" sz="1700" dirty="0"/>
              <a:t>. Fokussierte Elemente enden im Vorfeld, wenn der Autor sie hervorheben will oder wenn er dadurch vom Leser eine besondere Deutungsarbeit erwartet </a:t>
            </a:r>
            <a:r>
              <a:rPr lang="de-DE" sz="1700" dirty="0" smtClean="0"/>
              <a:t>(</a:t>
            </a:r>
            <a:r>
              <a:rPr lang="de-DE" sz="1700" noProof="1" smtClean="0"/>
              <a:t>Heringer</a:t>
            </a:r>
            <a:r>
              <a:rPr lang="de-DE" sz="1700" dirty="0" smtClean="0"/>
              <a:t> </a:t>
            </a:r>
            <a:r>
              <a:rPr lang="de-DE" sz="1700" dirty="0"/>
              <a:t>1996: 254). </a:t>
            </a:r>
            <a:r>
              <a:rPr lang="cs-CZ" sz="1700" dirty="0" smtClean="0"/>
              <a:t>Beneš</a:t>
            </a:r>
            <a:r>
              <a:rPr lang="de-DE" sz="1700" dirty="0" smtClean="0"/>
              <a:t> </a:t>
            </a:r>
            <a:r>
              <a:rPr lang="de-DE" sz="1700" dirty="0"/>
              <a:t>spricht in diesem Kontext über </a:t>
            </a:r>
            <a:r>
              <a:rPr lang="de-DE" sz="1700" b="1" i="1" dirty="0">
                <a:solidFill>
                  <a:srgbClr val="800080"/>
                </a:solidFill>
              </a:rPr>
              <a:t>„gefühls- oder willenswertiges </a:t>
            </a:r>
            <a:r>
              <a:rPr lang="de-DE" sz="1700" b="1" i="1" noProof="1" smtClean="0">
                <a:solidFill>
                  <a:srgbClr val="800080"/>
                </a:solidFill>
              </a:rPr>
              <a:t>Sinnwort</a:t>
            </a:r>
            <a:r>
              <a:rPr lang="de-DE" sz="1700" b="1" i="1" dirty="0" smtClean="0">
                <a:solidFill>
                  <a:srgbClr val="800080"/>
                </a:solidFill>
              </a:rPr>
              <a:t>“ </a:t>
            </a:r>
            <a:r>
              <a:rPr lang="de-DE" sz="1700" dirty="0"/>
              <a:t>(1977: 122).</a:t>
            </a:r>
            <a:endParaRPr lang="cs-CZ" sz="1700" dirty="0" smtClean="0"/>
          </a:p>
          <a:p>
            <a:pPr marL="596646" indent="-514350" algn="just">
              <a:buClr>
                <a:schemeClr val="tx1"/>
              </a:buClr>
              <a:buSzPct val="100000"/>
              <a:buAutoNum type="romanUcPeriod"/>
            </a:pPr>
            <a:r>
              <a:rPr lang="de-DE" sz="1700" dirty="0"/>
              <a:t>Das Vorfeld enthält </a:t>
            </a:r>
            <a:r>
              <a:rPr lang="de-DE" sz="1700" b="1" dirty="0">
                <a:solidFill>
                  <a:srgbClr val="800080"/>
                </a:solidFill>
              </a:rPr>
              <a:t>das</a:t>
            </a:r>
            <a:r>
              <a:rPr lang="de-DE" sz="1700" b="1" dirty="0">
                <a:solidFill>
                  <a:srgbClr val="CC0099"/>
                </a:solidFill>
              </a:rPr>
              <a:t> </a:t>
            </a:r>
            <a:r>
              <a:rPr lang="de-DE" sz="1700" b="1" dirty="0">
                <a:solidFill>
                  <a:srgbClr val="800080"/>
                </a:solidFill>
              </a:rPr>
              <a:t>weniger Wichtige oder ist inhaltlich ganz entleert</a:t>
            </a:r>
            <a:r>
              <a:rPr lang="de-DE" sz="1700" dirty="0"/>
              <a:t>. Dadurch bleiben sowohl das die Stellung der verbalen Glieder bestimmende satzstrukturelle Prinzip als auch das die Stellung der nichtverbalen Glieder beeinflussende Prinzip der Satzperspektive </a:t>
            </a:r>
            <a:r>
              <a:rPr lang="de-DE" sz="1700" dirty="0" smtClean="0"/>
              <a:t>eingehalten</a:t>
            </a:r>
            <a:r>
              <a:rPr lang="cs-CZ" sz="1700" dirty="0"/>
              <a:t> </a:t>
            </a:r>
            <a:r>
              <a:rPr lang="de-DE" sz="1700" dirty="0" smtClean="0"/>
              <a:t>(</a:t>
            </a:r>
            <a:r>
              <a:rPr lang="cs-CZ" sz="1700" dirty="0" smtClean="0"/>
              <a:t>Beneš</a:t>
            </a:r>
            <a:r>
              <a:rPr lang="de-DE" sz="1700" dirty="0" smtClean="0"/>
              <a:t> </a:t>
            </a:r>
            <a:r>
              <a:rPr lang="de-DE" sz="1700" dirty="0"/>
              <a:t>1977: 124).</a:t>
            </a:r>
            <a:endParaRPr lang="cs-CZ" sz="1700" dirty="0" smtClean="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220117140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blipFill>
            <a:blip r:embed="rId4"/>
            <a:tile tx="0" ty="0" sx="100000" sy="100000" flip="none" algn="tl"/>
          </a:blipFill>
        </p:spPr>
        <p:txBody>
          <a:bodyPr>
            <a:normAutofit fontScale="90000"/>
          </a:bodyPr>
          <a:lstStyle/>
          <a:p>
            <a:pPr algn="ctr"/>
            <a:r>
              <a:rPr lang="de-DE" sz="2400" b="1" dirty="0" smtClean="0">
                <a:solidFill>
                  <a:srgbClr val="800080"/>
                </a:solidFill>
              </a:rPr>
              <a:t>AUFGABE: Bilden Sie Sätze im Perfekt</a:t>
            </a:r>
            <a:br>
              <a:rPr lang="de-DE" sz="2400" b="1" dirty="0" smtClean="0">
                <a:solidFill>
                  <a:srgbClr val="800080"/>
                </a:solidFill>
              </a:rPr>
            </a:br>
            <a:r>
              <a:rPr lang="de-DE" sz="2400" b="1" dirty="0" smtClean="0">
                <a:solidFill>
                  <a:srgbClr val="800080"/>
                </a:solidFill>
              </a:rPr>
              <a:t> a) mit dem Subjekt im Vorfeld b) mit einem anderen Satzglied im Vorfeld (insgesamt 2x8 Sätze) </a:t>
            </a:r>
            <a:endParaRPr lang="de-DE" sz="2400" b="1" dirty="0">
              <a:solidFill>
                <a:srgbClr val="800080"/>
              </a:solidFill>
            </a:endParaRPr>
          </a:p>
        </p:txBody>
      </p:sp>
      <p:sp>
        <p:nvSpPr>
          <p:cNvPr id="3" name="Zástupný symbol pro obsah 2"/>
          <p:cNvSpPr>
            <a:spLocks noGrp="1"/>
          </p:cNvSpPr>
          <p:nvPr>
            <p:ph idx="1"/>
          </p:nvPr>
        </p:nvSpPr>
        <p:spPr>
          <a:xfrm>
            <a:off x="179512" y="1556792"/>
            <a:ext cx="8784977" cy="4979640"/>
          </a:xfrm>
          <a:gradFill flip="none" rotWithShape="1">
            <a:gsLst>
              <a:gs pos="0">
                <a:schemeClr val="bg1"/>
              </a:gs>
              <a:gs pos="50000">
                <a:srgbClr val="EFDAD5"/>
              </a:gs>
              <a:gs pos="100000">
                <a:srgbClr val="E4A698"/>
              </a:gs>
            </a:gsLst>
            <a:lin ang="2700000" scaled="1"/>
            <a:tileRect/>
          </a:gradFill>
        </p:spPr>
        <p:txBody>
          <a:bodyPr>
            <a:noAutofit/>
          </a:bodyPr>
          <a:lstStyle/>
          <a:p>
            <a:endParaRPr lang="cs-CZ" sz="1200" dirty="0" smtClean="0"/>
          </a:p>
          <a:p>
            <a:pPr>
              <a:lnSpc>
                <a:spcPct val="120000"/>
              </a:lnSpc>
            </a:pPr>
            <a:r>
              <a:rPr lang="de-DE" sz="1800" dirty="0" smtClean="0"/>
              <a:t>1</a:t>
            </a:r>
            <a:r>
              <a:rPr lang="de-DE" sz="1800" dirty="0"/>
              <a:t>. das Fenster / bleiben / trotz der Kälte / offen / einen Spalt breit</a:t>
            </a:r>
            <a:endParaRPr lang="cs-CZ" sz="1800" dirty="0"/>
          </a:p>
          <a:p>
            <a:pPr>
              <a:lnSpc>
                <a:spcPct val="120000"/>
              </a:lnSpc>
            </a:pPr>
            <a:r>
              <a:rPr lang="de-DE" sz="1800" dirty="0" smtClean="0"/>
              <a:t>2</a:t>
            </a:r>
            <a:r>
              <a:rPr lang="de-DE" sz="1800" dirty="0"/>
              <a:t>. der Bankangestellte / fahren / in Urlaub / auf einen Bauernhof / mit seiner Familie</a:t>
            </a:r>
            <a:endParaRPr lang="cs-CZ" sz="1800" dirty="0"/>
          </a:p>
          <a:p>
            <a:pPr>
              <a:lnSpc>
                <a:spcPct val="120000"/>
              </a:lnSpc>
            </a:pPr>
            <a:r>
              <a:rPr lang="de-DE" sz="1800" dirty="0" smtClean="0"/>
              <a:t>3</a:t>
            </a:r>
            <a:r>
              <a:rPr lang="de-DE" sz="1800" dirty="0"/>
              <a:t>. der Chef / treffen / am Ende / eine Entscheidung / der Verhandlungen</a:t>
            </a:r>
            <a:endParaRPr lang="cs-CZ" sz="1800" dirty="0"/>
          </a:p>
          <a:p>
            <a:pPr>
              <a:lnSpc>
                <a:spcPct val="120000"/>
              </a:lnSpc>
            </a:pPr>
            <a:r>
              <a:rPr lang="de-DE" sz="1800" dirty="0" smtClean="0"/>
              <a:t>4</a:t>
            </a:r>
            <a:r>
              <a:rPr lang="de-DE" sz="1800" dirty="0"/>
              <a:t>. die Abteilung / werden / aufgrund / ein selbstständiges Institut / eines Antrags der Universität</a:t>
            </a:r>
            <a:endParaRPr lang="cs-CZ" sz="1800" dirty="0"/>
          </a:p>
          <a:p>
            <a:pPr>
              <a:lnSpc>
                <a:spcPct val="120000"/>
              </a:lnSpc>
            </a:pPr>
            <a:r>
              <a:rPr lang="de-DE" sz="1800" dirty="0" smtClean="0"/>
              <a:t>5</a:t>
            </a:r>
            <a:r>
              <a:rPr lang="de-DE" sz="1800" dirty="0"/>
              <a:t>. der Trainer / nennen / Eiskunstläufer / einen Meisterschaftsanwärter / den jungen</a:t>
            </a:r>
            <a:endParaRPr lang="cs-CZ" sz="1800" dirty="0"/>
          </a:p>
          <a:p>
            <a:pPr>
              <a:lnSpc>
                <a:spcPct val="120000"/>
              </a:lnSpc>
            </a:pPr>
            <a:r>
              <a:rPr lang="cs-CZ" sz="1800" dirty="0" smtClean="0"/>
              <a:t>6</a:t>
            </a:r>
            <a:r>
              <a:rPr lang="de-DE" sz="1800" dirty="0" smtClean="0"/>
              <a:t>. </a:t>
            </a:r>
            <a:r>
              <a:rPr lang="de-DE" sz="1800" dirty="0"/>
              <a:t>die Arbeitslose / an der VHS / qualifizieren / durch einen Abendkurs / sich</a:t>
            </a:r>
            <a:endParaRPr lang="cs-CZ" sz="1800" dirty="0"/>
          </a:p>
          <a:p>
            <a:pPr>
              <a:lnSpc>
                <a:spcPct val="120000"/>
              </a:lnSpc>
            </a:pPr>
            <a:r>
              <a:rPr lang="cs-CZ" sz="1800" dirty="0" smtClean="0"/>
              <a:t>7</a:t>
            </a:r>
            <a:r>
              <a:rPr lang="de-DE" sz="1800" dirty="0" smtClean="0"/>
              <a:t>. </a:t>
            </a:r>
            <a:r>
              <a:rPr lang="de-DE" sz="1800" dirty="0"/>
              <a:t>er / blamieren / vor den Anwesenden / mit seiner Bemerkung / seinen Freund</a:t>
            </a:r>
            <a:endParaRPr lang="cs-CZ" sz="1800" dirty="0"/>
          </a:p>
          <a:p>
            <a:pPr>
              <a:lnSpc>
                <a:spcPct val="120000"/>
              </a:lnSpc>
            </a:pPr>
            <a:r>
              <a:rPr lang="cs-CZ" sz="1800" dirty="0" smtClean="0"/>
              <a:t>8</a:t>
            </a:r>
            <a:r>
              <a:rPr lang="de-DE" sz="1800" dirty="0" smtClean="0"/>
              <a:t>. </a:t>
            </a:r>
            <a:r>
              <a:rPr lang="de-DE" sz="1800" dirty="0"/>
              <a:t>der Professor / resümieren / am Ende des Vortrages / in Form von Thesen / die </a:t>
            </a:r>
            <a:r>
              <a:rPr lang="de-DE" sz="1800" dirty="0" smtClean="0"/>
              <a:t>Hauptgedanken</a:t>
            </a:r>
            <a:r>
              <a:rPr lang="cs-CZ" sz="1800" dirty="0" smtClean="0"/>
              <a:t> (</a:t>
            </a:r>
            <a:r>
              <a:rPr lang="cs-CZ" sz="1800" dirty="0" err="1" smtClean="0"/>
              <a:t>Quelle</a:t>
            </a:r>
            <a:r>
              <a:rPr lang="cs-CZ" sz="1800" dirty="0" smtClean="0"/>
              <a:t>: </a:t>
            </a:r>
            <a:r>
              <a:rPr lang="cs-CZ" sz="1800" dirty="0" err="1" smtClean="0"/>
              <a:t>Helbig</a:t>
            </a:r>
            <a:r>
              <a:rPr lang="cs-CZ" sz="1800" dirty="0" smtClean="0"/>
              <a:t>/</a:t>
            </a:r>
            <a:r>
              <a:rPr lang="cs-CZ" sz="1800" dirty="0" err="1" smtClean="0"/>
              <a:t>Buscha</a:t>
            </a:r>
            <a:r>
              <a:rPr lang="cs-CZ" sz="1800" dirty="0" smtClean="0"/>
              <a:t> 2000: 213)</a:t>
            </a:r>
            <a:endParaRPr lang="cs-CZ" sz="1800" dirty="0"/>
          </a:p>
        </p:txBody>
      </p:sp>
      <p:pic>
        <p:nvPicPr>
          <p:cNvPr id="4" name="Zvuk 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71051915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Nadpis 3"/>
          <p:cNvSpPr>
            <a:spLocks noGrp="1"/>
          </p:cNvSpPr>
          <p:nvPr>
            <p:ph type="title"/>
          </p:nvPr>
        </p:nvSpPr>
        <p:spPr>
          <a:xfrm>
            <a:off x="5886896" y="764704"/>
            <a:ext cx="2743200" cy="4536504"/>
          </a:xfrm>
        </p:spPr>
        <p:txBody>
          <a:bodyPr/>
          <a:lstStyle/>
          <a:p>
            <a:pPr algn="ctr"/>
            <a:r>
              <a:rPr lang="de-DE" sz="2400" dirty="0">
                <a:solidFill>
                  <a:schemeClr val="tx1"/>
                </a:solidFill>
              </a:rPr>
              <a:t>Die deutsche Wortfolge ist wie ein Leuchtturm. Man kann </a:t>
            </a:r>
            <a:r>
              <a:rPr lang="de-DE" sz="2400" dirty="0" smtClean="0">
                <a:solidFill>
                  <a:schemeClr val="tx1"/>
                </a:solidFill>
              </a:rPr>
              <a:t>ihn </a:t>
            </a:r>
            <a:r>
              <a:rPr lang="de-DE" sz="2400" dirty="0">
                <a:solidFill>
                  <a:schemeClr val="tx1"/>
                </a:solidFill>
              </a:rPr>
              <a:t>deutlich sehen, wenn es hell ist, doch </a:t>
            </a:r>
            <a:r>
              <a:rPr lang="de-DE" sz="2400" dirty="0" smtClean="0">
                <a:solidFill>
                  <a:schemeClr val="tx1"/>
                </a:solidFill>
              </a:rPr>
              <a:t>sein</a:t>
            </a:r>
            <a:r>
              <a:rPr lang="cs-CZ" sz="2400" dirty="0" smtClean="0">
                <a:solidFill>
                  <a:schemeClr val="tx1"/>
                </a:solidFill>
              </a:rPr>
              <a:t> </a:t>
            </a:r>
            <a:r>
              <a:rPr lang="de-DE" sz="2400" dirty="0" smtClean="0">
                <a:solidFill>
                  <a:schemeClr val="tx1"/>
                </a:solidFill>
              </a:rPr>
              <a:t>wahrer </a:t>
            </a:r>
            <a:r>
              <a:rPr lang="de-DE" sz="2400" dirty="0">
                <a:solidFill>
                  <a:schemeClr val="tx1"/>
                </a:solidFill>
              </a:rPr>
              <a:t>Zweck wird erst offenbar, wenn er bei Sturm und Dunkelheit leuchtet</a:t>
            </a:r>
            <a:r>
              <a:rPr lang="de-DE" sz="2400" dirty="0" smtClean="0">
                <a:solidFill>
                  <a:schemeClr val="tx1"/>
                </a:solidFill>
              </a:rPr>
              <a:t>.</a:t>
            </a:r>
            <a:endParaRPr lang="cs-CZ" sz="2400" dirty="0"/>
          </a:p>
        </p:txBody>
      </p:sp>
      <p:pic>
        <p:nvPicPr>
          <p:cNvPr id="7" name="Zástupný symbol pro obrázek 6"/>
          <p:cNvPicPr>
            <a:picLocks noGrp="1" noChangeAspect="1"/>
          </p:cNvPicPr>
          <p:nvPr>
            <p:ph type="pic" idx="1"/>
          </p:nvPr>
        </p:nvPicPr>
        <p:blipFill>
          <a:blip r:embed="rId4">
            <a:extLst>
              <a:ext uri="{28A0092B-C50C-407E-A947-70E740481C1C}">
                <a14:useLocalDpi xmlns:a14="http://schemas.microsoft.com/office/drawing/2010/main" val="0"/>
              </a:ext>
            </a:extLst>
          </a:blip>
          <a:stretch>
            <a:fillRect/>
          </a:stretch>
        </p:blipFill>
        <p:spPr>
          <a:xfrm>
            <a:off x="838200" y="1242918"/>
            <a:ext cx="4419600" cy="3314700"/>
          </a:xfrm>
        </p:spPr>
      </p:pic>
      <p:sp>
        <p:nvSpPr>
          <p:cNvPr id="6" name="Zástupný symbol pro text 5"/>
          <p:cNvSpPr>
            <a:spLocks noGrp="1"/>
          </p:cNvSpPr>
          <p:nvPr>
            <p:ph type="body" sz="half" idx="2"/>
          </p:nvPr>
        </p:nvSpPr>
        <p:spPr>
          <a:xfrm>
            <a:off x="838200" y="4800600"/>
            <a:ext cx="4419600" cy="860648"/>
          </a:xfrm>
        </p:spPr>
        <p:txBody>
          <a:bodyPr>
            <a:normAutofit/>
          </a:bodyPr>
          <a:lstStyle/>
          <a:p>
            <a:r>
              <a:rPr lang="de-DE" sz="2200" b="1" dirty="0" smtClean="0">
                <a:solidFill>
                  <a:srgbClr val="0070C0"/>
                </a:solidFill>
              </a:rPr>
              <a:t>Danke für Ihre Aufmerksamkeit</a:t>
            </a:r>
            <a:r>
              <a:rPr lang="cs-CZ" sz="2200" b="1" dirty="0" smtClean="0">
                <a:solidFill>
                  <a:srgbClr val="0070C0"/>
                </a:solidFill>
              </a:rPr>
              <a:t>!</a:t>
            </a:r>
            <a:endParaRPr lang="de-DE" sz="2200" b="1" dirty="0">
              <a:solidFill>
                <a:srgbClr val="0070C0"/>
              </a:solidFill>
            </a:endParaRPr>
          </a:p>
        </p:txBody>
      </p:sp>
      <p:pic>
        <p:nvPicPr>
          <p:cNvPr id="2" name="Zvuk 1">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318500" y="6032500"/>
            <a:ext cx="609600" cy="609600"/>
          </a:xfrm>
          <a:prstGeom prst="rect">
            <a:avLst/>
          </a:prstGeom>
        </p:spPr>
      </p:pic>
    </p:spTree>
    <p:extLst>
      <p:ext uri="{BB962C8B-B14F-4D97-AF65-F5344CB8AC3E}">
        <p14:creationId xmlns:p14="http://schemas.microsoft.com/office/powerpoint/2010/main" val="9352415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lunovrat">
  <a:themeElements>
    <a:clrScheme name="Tvrdý obal">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Slunovrat">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unovrat">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0</TotalTime>
  <Words>1000</Words>
  <Application>Microsoft Office PowerPoint</Application>
  <PresentationFormat>Předvádění na obrazovce (4:3)</PresentationFormat>
  <Paragraphs>69</Paragraphs>
  <Slides>8</Slides>
  <Notes>0</Notes>
  <HiddenSlides>0</HiddenSlides>
  <MMClips>8</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Slunovrat</vt:lpstr>
      <vt:lpstr>KGS/BASTL: WORTFOLGE im  einfachen  satz   unter  Anwendung  des  topologischen Satzmodells  Ing. Zdeněk Vávra, Ph.D., Westböhmische Universität in Plzeň</vt:lpstr>
      <vt:lpstr>Topologisches Satzmodell  – Pro und Contra</vt:lpstr>
      <vt:lpstr>Wortfolge im einfachen Satz a) morphologische Aspekte</vt:lpstr>
      <vt:lpstr>b) syntaktische Aspekte Das Grundprinzip des deutschen Satzes ist der SATZRAHMEN (die Satzklammer). Die Informationen, die direkt zum Verb gehören und eng mit dem Verb verbunden sind („Verbgefährten“), stehen am Ende des Satzes. Informationen direkt zum Verb: * Funktionsverbgefüge (FVG) * Verbkombinationen mit Adjektiv, Verb oder Nomen (= Objektinkorporation)  → Das Wort NICHT steht tendenziell rechts im Satz, aber vor dem „Verbgefährten“, oft auch vor dem Lokal- und Modaladverbiale.</vt:lpstr>
      <vt:lpstr>c) semantische Aspekte</vt:lpstr>
      <vt:lpstr>Besetzung des Vorfeldes  unter semantischem Aspekt</vt:lpstr>
      <vt:lpstr>AUFGABE: Bilden Sie Sätze im Perfekt  a) mit dem Subjekt im Vorfeld b) mit einem anderen Satzglied im Vorfeld (insgesamt 2x8 Sätze) </vt:lpstr>
      <vt:lpstr>Die deutsche Wortfolge ist wie ein Leuchtturm. Man kann ihn deutlich sehen, wenn es hell ist, doch sein wahrer Zweck wird erst offenbar, wenn er bei Sturm und Dunkelheit leuchtet.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PŘÍNOS KONCEPTU RUDOLFA STEINERA K ROZVOJI ČINNOSTNÍHO VYUČOVÁNÍ</dc:title>
  <dc:creator>Zdeněk Vávra</dc:creator>
  <cp:lastModifiedBy>Zdeněk</cp:lastModifiedBy>
  <cp:revision>165</cp:revision>
  <cp:lastPrinted>2018-05-09T07:46:56Z</cp:lastPrinted>
  <dcterms:created xsi:type="dcterms:W3CDTF">2011-03-31T11:23:57Z</dcterms:created>
  <dcterms:modified xsi:type="dcterms:W3CDTF">2022-02-23T14:19:09Z</dcterms:modified>
</cp:coreProperties>
</file>