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oboto"/>
      <p:regular r:id="rId16"/>
      <p:bold r:id="rId17"/>
      <p:italic r:id="rId18"/>
      <p:boldItalic r:id="rId19"/>
    </p:embeddedFont>
    <p:embeddedFont>
      <p:font typeface="Oswald"/>
      <p:regular r:id="rId20"/>
      <p:bold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swald-regular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Oswald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oboto-bold.fntdata"/><Relationship Id="rId16" Type="http://schemas.openxmlformats.org/officeDocument/2006/relationships/font" Target="fonts/Roboto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oboto-boldItalic.fntdata"/><Relationship Id="rId6" Type="http://schemas.openxmlformats.org/officeDocument/2006/relationships/slide" Target="slides/slide1.xml"/><Relationship Id="rId18" Type="http://schemas.openxmlformats.org/officeDocument/2006/relationships/font" Target="fonts/Robo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" name="Google Shape;13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6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2c75b6bb18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2c75b6bb18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" name="Google Shape;15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1" name="Google Shape;16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2"/>
          <p:cNvSpPr txBox="1"/>
          <p:nvPr>
            <p:ph type="ctrTitle"/>
          </p:nvPr>
        </p:nvSpPr>
        <p:spPr>
          <a:xfrm>
            <a:off x="822960" y="569214"/>
            <a:ext cx="7543800" cy="2674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000"/>
              <a:buFont typeface="Calibri"/>
              <a:buNone/>
              <a:defRPr sz="60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" type="subTitle"/>
          </p:nvPr>
        </p:nvSpPr>
        <p:spPr>
          <a:xfrm>
            <a:off x="825038" y="3341715"/>
            <a:ext cx="75438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None/>
              <a:defRPr sz="1800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500"/>
              <a:buNone/>
              <a:defRPr sz="1500"/>
            </a:lvl4pPr>
            <a:lvl5pPr lvl="4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500"/>
              <a:buNone/>
              <a:defRPr sz="1500"/>
            </a:lvl5pPr>
            <a:lvl6pPr lvl="5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500"/>
              <a:buNone/>
              <a:defRPr sz="1500"/>
            </a:lvl6pPr>
            <a:lvl7pPr lvl="6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500"/>
              <a:buNone/>
              <a:defRPr sz="1500"/>
            </a:lvl7pPr>
            <a:lvl8pPr lvl="7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500"/>
              <a:buNone/>
              <a:defRPr sz="1500"/>
            </a:lvl8pPr>
            <a:lvl9pPr lvl="8" algn="ctr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500"/>
              <a:buNone/>
              <a:defRPr sz="1500"/>
            </a:lvl9pPr>
          </a:lstStyle>
          <a:p/>
        </p:txBody>
      </p:sp>
      <p:sp>
        <p:nvSpPr>
          <p:cNvPr id="19" name="Google Shape;19;p2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  <p:cxnSp>
        <p:nvCxnSpPr>
          <p:cNvPr id="22" name="Google Shape;22;p2"/>
          <p:cNvCxnSpPr/>
          <p:nvPr/>
        </p:nvCxnSpPr>
        <p:spPr>
          <a:xfrm>
            <a:off x="905744" y="3257550"/>
            <a:ext cx="7406640" cy="0"/>
          </a:xfrm>
          <a:prstGeom prst="straightConnector1">
            <a:avLst/>
          </a:prstGeom>
          <a:noFill/>
          <a:ln cap="flat" cmpd="sng" w="9525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2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2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4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" type="body"/>
          </p:nvPr>
        </p:nvSpPr>
        <p:spPr>
          <a:xfrm>
            <a:off x="822960" y="1384301"/>
            <a:ext cx="754380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bg>
      <p:bgPr>
        <a:solidFill>
          <a:schemeClr val="lt1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6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6"/>
          <p:cNvSpPr txBox="1"/>
          <p:nvPr>
            <p:ph type="title"/>
          </p:nvPr>
        </p:nvSpPr>
        <p:spPr>
          <a:xfrm>
            <a:off x="822960" y="569214"/>
            <a:ext cx="7543800" cy="2674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000"/>
              <a:buFont typeface="Calibri"/>
              <a:buNone/>
              <a:defRPr b="0" sz="60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822960" y="3339846"/>
            <a:ext cx="75438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None/>
              <a:defRPr sz="1800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350"/>
              <a:buNone/>
              <a:defRPr sz="135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050"/>
              <a:buNone/>
              <a:defRPr sz="105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050"/>
              <a:buNone/>
              <a:defRPr sz="105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050"/>
              <a:buNone/>
              <a:defRPr sz="105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050"/>
              <a:buNone/>
              <a:defRPr sz="105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050"/>
              <a:buNone/>
              <a:defRPr sz="105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050"/>
              <a:buNone/>
              <a:defRPr sz="105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3" name="Google Shape;43;p6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  <p:cxnSp>
        <p:nvCxnSpPr>
          <p:cNvPr id="46" name="Google Shape;46;p6"/>
          <p:cNvCxnSpPr/>
          <p:nvPr/>
        </p:nvCxnSpPr>
        <p:spPr>
          <a:xfrm>
            <a:off x="905744" y="3257550"/>
            <a:ext cx="7406640" cy="0"/>
          </a:xfrm>
          <a:prstGeom prst="straightConnector1">
            <a:avLst/>
          </a:prstGeom>
          <a:noFill/>
          <a:ln cap="flat" cmpd="sng" w="9525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 txBox="1"/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" type="body"/>
          </p:nvPr>
        </p:nvSpPr>
        <p:spPr>
          <a:xfrm>
            <a:off x="822959" y="1384301"/>
            <a:ext cx="370332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2" type="body"/>
          </p:nvPr>
        </p:nvSpPr>
        <p:spPr>
          <a:xfrm>
            <a:off x="4663440" y="1384301"/>
            <a:ext cx="370332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" type="body"/>
          </p:nvPr>
        </p:nvSpPr>
        <p:spPr>
          <a:xfrm>
            <a:off x="822960" y="1384539"/>
            <a:ext cx="3703320" cy="552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500"/>
              <a:buNone/>
              <a:defRPr b="0" sz="1500" cap="none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200"/>
              <a:buNone/>
              <a:defRPr b="1" sz="1200"/>
            </a:lvl9pPr>
          </a:lstStyle>
          <a:p/>
        </p:txBody>
      </p:sp>
      <p:sp>
        <p:nvSpPr>
          <p:cNvPr id="57" name="Google Shape;57;p8"/>
          <p:cNvSpPr txBox="1"/>
          <p:nvPr>
            <p:ph idx="2" type="body"/>
          </p:nvPr>
        </p:nvSpPr>
        <p:spPr>
          <a:xfrm>
            <a:off x="822960" y="1936751"/>
            <a:ext cx="3703320" cy="2533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3" type="body"/>
          </p:nvPr>
        </p:nvSpPr>
        <p:spPr>
          <a:xfrm>
            <a:off x="4663440" y="1384539"/>
            <a:ext cx="3703320" cy="552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500"/>
              <a:buNone/>
              <a:defRPr b="0" sz="1500" cap="none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200"/>
              <a:buNone/>
              <a:defRPr b="1" sz="1200"/>
            </a:lvl9pPr>
          </a:lstStyle>
          <a:p/>
        </p:txBody>
      </p:sp>
      <p:sp>
        <p:nvSpPr>
          <p:cNvPr id="59" name="Google Shape;59;p8"/>
          <p:cNvSpPr txBox="1"/>
          <p:nvPr>
            <p:ph idx="4" type="body"/>
          </p:nvPr>
        </p:nvSpPr>
        <p:spPr>
          <a:xfrm>
            <a:off x="4663440" y="1936751"/>
            <a:ext cx="3703320" cy="2533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60" name="Google Shape;60;p8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8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8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9"/>
          <p:cNvSpPr txBox="1"/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9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9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showMasterSp="0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0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0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0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0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showMasterSp="0" type="objTx">
  <p:cSld name="OBJECT_WITH_CAPTION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1"/>
          <p:cNvSpPr/>
          <p:nvPr/>
        </p:nvSpPr>
        <p:spPr>
          <a:xfrm>
            <a:off x="13" y="0"/>
            <a:ext cx="3038093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1"/>
          <p:cNvSpPr/>
          <p:nvPr/>
        </p:nvSpPr>
        <p:spPr>
          <a:xfrm>
            <a:off x="3030053" y="0"/>
            <a:ext cx="48006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1"/>
          <p:cNvSpPr txBox="1"/>
          <p:nvPr>
            <p:ph type="title"/>
          </p:nvPr>
        </p:nvSpPr>
        <p:spPr>
          <a:xfrm>
            <a:off x="342900" y="445769"/>
            <a:ext cx="24003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00"/>
              <a:buFont typeface="Calibri"/>
              <a:buNone/>
              <a:defRPr b="0" sz="27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>
            <a:off x="3600450" y="548640"/>
            <a:ext cx="4869180" cy="3943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2" type="body"/>
          </p:nvPr>
        </p:nvSpPr>
        <p:spPr>
          <a:xfrm>
            <a:off x="342900" y="2194560"/>
            <a:ext cx="2400300" cy="25343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125"/>
              <a:buNone/>
              <a:defRPr sz="1125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900"/>
              <a:buNone/>
              <a:defRPr sz="900"/>
            </a:lvl2pPr>
            <a:lvl3pPr indent="-2286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750"/>
              <a:buNone/>
              <a:defRPr sz="750"/>
            </a:lvl3pPr>
            <a:lvl4pPr indent="-2286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4pPr>
            <a:lvl5pPr indent="-2286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5pPr>
            <a:lvl6pPr indent="-2286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6pPr>
            <a:lvl7pPr indent="-2286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7pPr>
            <a:lvl8pPr indent="-2286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8pPr>
            <a:lvl9pPr indent="-2286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675"/>
              <a:buNone/>
              <a:defRPr sz="675"/>
            </a:lvl9pPr>
          </a:lstStyle>
          <a:p/>
        </p:txBody>
      </p:sp>
      <p:sp>
        <p:nvSpPr>
          <p:cNvPr id="80" name="Google Shape;80;p11"/>
          <p:cNvSpPr txBox="1"/>
          <p:nvPr>
            <p:ph idx="10" type="dt"/>
          </p:nvPr>
        </p:nvSpPr>
        <p:spPr>
          <a:xfrm>
            <a:off x="349134" y="4844839"/>
            <a:ext cx="196388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1"/>
          <p:cNvSpPr txBox="1"/>
          <p:nvPr>
            <p:ph idx="11" type="ftr"/>
          </p:nvPr>
        </p:nvSpPr>
        <p:spPr>
          <a:xfrm>
            <a:off x="3600450" y="4844839"/>
            <a:ext cx="348615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1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showMasterSp="0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2"/>
          <p:cNvSpPr/>
          <p:nvPr/>
        </p:nvSpPr>
        <p:spPr>
          <a:xfrm>
            <a:off x="0" y="3714750"/>
            <a:ext cx="9141619" cy="1428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2"/>
          <p:cNvSpPr/>
          <p:nvPr/>
        </p:nvSpPr>
        <p:spPr>
          <a:xfrm>
            <a:off x="12" y="368630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2"/>
          <p:cNvSpPr txBox="1"/>
          <p:nvPr>
            <p:ph type="title"/>
          </p:nvPr>
        </p:nvSpPr>
        <p:spPr>
          <a:xfrm>
            <a:off x="822960" y="3806190"/>
            <a:ext cx="7584948" cy="61722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0">
            <a:no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00"/>
              <a:buFont typeface="Calibri"/>
              <a:buNone/>
              <a:defRPr b="0" sz="27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87" name="Google Shape;87;p12"/>
          <p:cNvPicPr preferRelativeResize="0"/>
          <p:nvPr>
            <p:ph idx="2" type="pic"/>
          </p:nvPr>
        </p:nvPicPr>
        <p:blipFill/>
        <p:spPr>
          <a:xfrm>
            <a:off x="12" y="0"/>
            <a:ext cx="9143989" cy="3686307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 b="0" l="0" r="0" t="0"/>
            </a:stretch>
          </a:blipFill>
          <a:ln>
            <a:noFill/>
          </a:ln>
        </p:spPr>
      </p:pic>
      <p:sp>
        <p:nvSpPr>
          <p:cNvPr id="88" name="Google Shape;88;p12"/>
          <p:cNvSpPr txBox="1"/>
          <p:nvPr>
            <p:ph idx="1" type="body"/>
          </p:nvPr>
        </p:nvSpPr>
        <p:spPr>
          <a:xfrm>
            <a:off x="822960" y="4430267"/>
            <a:ext cx="7584948" cy="4457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125"/>
              <a:buNone/>
              <a:defRPr sz="1125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SzPts val="900"/>
              <a:buNone/>
              <a:defRPr sz="900"/>
            </a:lvl2pPr>
            <a:lvl3pPr indent="-2286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750"/>
              <a:buNone/>
              <a:defRPr sz="750"/>
            </a:lvl3pPr>
            <a:lvl4pPr indent="-2286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4pPr>
            <a:lvl5pPr indent="-2286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5pPr>
            <a:lvl6pPr indent="-2286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6pPr>
            <a:lvl7pPr indent="-2286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7pPr>
            <a:lvl8pPr indent="-2286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75"/>
              <a:buNone/>
              <a:defRPr sz="675"/>
            </a:lvl8pPr>
            <a:lvl9pPr indent="-2286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675"/>
              <a:buNone/>
              <a:defRPr sz="675"/>
            </a:lvl9pPr>
          </a:lstStyle>
          <a:p/>
        </p:txBody>
      </p:sp>
      <p:sp>
        <p:nvSpPr>
          <p:cNvPr id="89" name="Google Shape;89;p12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2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2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3"/>
          <p:cNvSpPr txBox="1"/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3"/>
          <p:cNvSpPr txBox="1"/>
          <p:nvPr>
            <p:ph idx="1" type="body"/>
          </p:nvPr>
        </p:nvSpPr>
        <p:spPr>
          <a:xfrm rot="5400000">
            <a:off x="3086100" y="-878839"/>
            <a:ext cx="3017520" cy="754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45700" spcFirstLastPara="1" rIns="4570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95" name="Google Shape;95;p13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3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3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showMasterSp="0" type="vertTitleAndTx">
  <p:cSld name="VERTICAL_TITLE_AND_VERTICAL_TEXT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4"/>
          <p:cNvSpPr txBox="1"/>
          <p:nvPr>
            <p:ph type="title"/>
          </p:nvPr>
        </p:nvSpPr>
        <p:spPr>
          <a:xfrm rot="5400000">
            <a:off x="5370480" y="1484280"/>
            <a:ext cx="4318066" cy="19716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4"/>
          <p:cNvSpPr txBox="1"/>
          <p:nvPr>
            <p:ph idx="1" type="body"/>
          </p:nvPr>
        </p:nvSpPr>
        <p:spPr>
          <a:xfrm rot="5400000">
            <a:off x="1369979" y="-430246"/>
            <a:ext cx="4318067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45700" spcFirstLastPara="1" rIns="4570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3pPr>
            <a:lvl4pPr indent="-342900" lvl="3" marL="18288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4pPr>
            <a:lvl5pPr indent="-342900" lvl="4" marL="22860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103" name="Google Shape;103;p14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4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14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1" y="4800600"/>
            <a:ext cx="91440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1"/>
          <p:cNvSpPr/>
          <p:nvPr/>
        </p:nvSpPr>
        <p:spPr>
          <a:xfrm>
            <a:off x="0" y="4750737"/>
            <a:ext cx="9144001" cy="49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" name="Google Shape;8;p1"/>
          <p:cNvSpPr txBox="1"/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Calibri"/>
              <a:buNone/>
              <a:defRPr b="0" i="0" sz="360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" name="Google Shape;9;p1"/>
          <p:cNvSpPr txBox="1"/>
          <p:nvPr>
            <p:ph idx="1" type="body"/>
          </p:nvPr>
        </p:nvSpPr>
        <p:spPr>
          <a:xfrm>
            <a:off x="822960" y="1384301"/>
            <a:ext cx="754380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23850" lvl="0" marL="457200" marR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accent1"/>
              </a:buClr>
              <a:buSzPts val="1500"/>
              <a:buFont typeface="Calibri"/>
              <a:buChar char=" "/>
              <a:defRPr b="0" i="0" sz="150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14325" lvl="1" marL="914400" marR="0" rtl="0" algn="l">
              <a:lnSpc>
                <a:spcPct val="90000"/>
              </a:lnSpc>
              <a:spcBef>
                <a:spcPts val="150"/>
              </a:spcBef>
              <a:spcAft>
                <a:spcPts val="0"/>
              </a:spcAft>
              <a:buClr>
                <a:schemeClr val="accent1"/>
              </a:buClr>
              <a:buSzPts val="1350"/>
              <a:buFont typeface="Calibri"/>
              <a:buChar char="◦"/>
              <a:defRPr b="0" i="0" sz="13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5275" lvl="2" marL="1371600" marR="0" rtl="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50"/>
              <a:buFont typeface="Calibri"/>
              <a:buChar char="◦"/>
              <a:defRPr b="0" i="0" sz="10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5275" lvl="3" marL="1828800" marR="0" rtl="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50"/>
              <a:buFont typeface="Calibri"/>
              <a:buChar char="◦"/>
              <a:defRPr b="0" i="0" sz="10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5275" lvl="4" marL="2286000" marR="0" rtl="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50"/>
              <a:buFont typeface="Calibri"/>
              <a:buChar char="◦"/>
              <a:defRPr b="0" i="0" sz="10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5275" lvl="5" marL="2743200" marR="0" rtl="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50"/>
              <a:buFont typeface="Calibri"/>
              <a:buChar char="◦"/>
              <a:defRPr b="0" i="0" sz="10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5275" lvl="6" marL="3200400" marR="0" rtl="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50"/>
              <a:buFont typeface="Calibri"/>
              <a:buChar char="◦"/>
              <a:defRPr b="0" i="0" sz="10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5275" lvl="7" marL="3657600" marR="0" rtl="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50"/>
              <a:buFont typeface="Calibri"/>
              <a:buChar char="◦"/>
              <a:defRPr b="0" i="0" sz="10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5275" lvl="8" marL="4114800" marR="0" rtl="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SzPts val="1050"/>
              <a:buFont typeface="Calibri"/>
              <a:buChar char="◦"/>
              <a:defRPr b="0" i="0" sz="1050" u="none" cap="none" strike="noStrik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0" type="dt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75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1" type="ftr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75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2" type="sldNum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88"/>
              <a:buFont typeface="Arial"/>
              <a:buNone/>
              <a:defRPr b="0" i="0" sz="788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895149" y="1303384"/>
            <a:ext cx="7475220" cy="0"/>
          </a:xfrm>
          <a:prstGeom prst="straightConnector1">
            <a:avLst/>
          </a:prstGeom>
          <a:noFill/>
          <a:ln cap="flat" cmpd="sng" w="9525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"/>
          <p:cNvSpPr txBox="1"/>
          <p:nvPr>
            <p:ph type="ctrTitle"/>
          </p:nvPr>
        </p:nvSpPr>
        <p:spPr>
          <a:xfrm>
            <a:off x="822960" y="569214"/>
            <a:ext cx="7543800" cy="267462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Times New Roman"/>
              <a:buNone/>
            </a:pPr>
            <a:r>
              <a:rPr lang="ru" sz="3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Рецензия: виды, структуры, рекомендации, языковые средства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1" name="Google Shape;111;p15"/>
          <p:cNvSpPr txBox="1"/>
          <p:nvPr>
            <p:ph idx="1" type="subTitle"/>
          </p:nvPr>
        </p:nvSpPr>
        <p:spPr>
          <a:xfrm>
            <a:off x="825038" y="3341715"/>
            <a:ext cx="75438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"/>
              <a:t>ВЫПОЛНИЛИ: АЛИЯ СОЦИАЛОВА </a:t>
            </a:r>
            <a:br>
              <a:rPr lang="ru"/>
            </a:br>
            <a:r>
              <a:rPr lang="ru"/>
              <a:t>ДАНАЯ РАХИМЖАНОВА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ct val="133333"/>
              <a:buFont typeface="Times New Roman"/>
              <a:buNone/>
            </a:pPr>
            <a:r>
              <a:rPr b="0" lang="ru" sz="35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Виды рецензий</a:t>
            </a:r>
            <a:endParaRPr sz="65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7" name="Google Shape;117;p16"/>
          <p:cNvSpPr txBox="1"/>
          <p:nvPr>
            <p:ph idx="1" type="body"/>
          </p:nvPr>
        </p:nvSpPr>
        <p:spPr>
          <a:xfrm>
            <a:off x="311700" y="1248032"/>
            <a:ext cx="8520600" cy="332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b="1"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1. Литературные рецензии</a:t>
            </a:r>
            <a:r>
              <a:rPr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 oценка литературных произведений, включая книги, статьи и эссе.</a:t>
            </a:r>
            <a:endParaRPr sz="161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018"/>
              <a:buNone/>
            </a:pPr>
            <a:r>
              <a:rPr b="1"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2. Кинорецензии: </a:t>
            </a:r>
            <a:r>
              <a:rPr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рецензии на фильмы и сериалы, оценивающие сюжет, актерское мастерство, операторскую работу и другие аспекты кинематографа.</a:t>
            </a:r>
            <a:endParaRPr sz="161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018"/>
              <a:buNone/>
            </a:pPr>
            <a:r>
              <a:rPr b="1"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3. Музыкальные рецензии: </a:t>
            </a:r>
            <a:r>
              <a:rPr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отзывы о музыкальных альбомах, концертах и музыкальных выступлениях, оценивающие музыкальный стиль, исполнение и тексты песен.</a:t>
            </a:r>
            <a:endParaRPr sz="161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018"/>
              <a:buNone/>
            </a:pPr>
            <a:r>
              <a:rPr b="1"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4. Художественные рецензии:</a:t>
            </a:r>
            <a:r>
              <a:rPr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обзоры произведений искусства, включая живопись, скульптуру, фотографию и другие виды художественного творчества.</a:t>
            </a:r>
            <a:endParaRPr sz="161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SzPts val="1018"/>
              <a:buNone/>
            </a:pPr>
            <a:r>
              <a:rPr b="1"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5. Театральные рецензии: </a:t>
            </a:r>
            <a:r>
              <a:rPr lang="ru" sz="161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оценка спектаклей и театральных постановок, а также актерское мастерство, режиссуру, декорации и световое оформление.</a:t>
            </a:r>
            <a:endParaRPr sz="2165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Times New Roman"/>
              <a:buNone/>
            </a:pPr>
            <a:r>
              <a:rPr b="0" lang="ru" sz="35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Структура рецензии</a:t>
            </a:r>
            <a:endParaRPr sz="35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3" name="Google Shape;123;p17"/>
          <p:cNvSpPr txBox="1"/>
          <p:nvPr>
            <p:ph idx="1" type="body"/>
          </p:nvPr>
        </p:nvSpPr>
        <p:spPr>
          <a:xfrm>
            <a:off x="311700" y="1228675"/>
            <a:ext cx="8520600" cy="3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72874"/>
              <a:buNone/>
            </a:pPr>
            <a:r>
              <a:rPr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Структура рецензии обычно состоит из трех основных частей:</a:t>
            </a:r>
            <a:endParaRPr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b="1"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1. Введение:</a:t>
            </a:r>
            <a:endParaRPr b="1"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- Краткое введение в рецензируемое произведение и его контекст.</a:t>
            </a:r>
            <a:endParaRPr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- Основная идея или тезис рецензии.</a:t>
            </a:r>
            <a:endParaRPr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b="1"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2. Основная часть:</a:t>
            </a:r>
            <a:endParaRPr b="1"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- Анализ ключевых аспектов произведения (сюжет, персонажи, стиль и т. д.).</a:t>
            </a:r>
            <a:endParaRPr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- Обоснование оценки и выводов.</a:t>
            </a:r>
            <a:endParaRPr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b="1"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3. Заключение:</a:t>
            </a:r>
            <a:endParaRPr b="1"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- Суммирование основных точек рецензии.</a:t>
            </a:r>
            <a:endParaRPr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2874"/>
              <a:buNone/>
            </a:pPr>
            <a:r>
              <a:rPr lang="ru" sz="7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  - Окончательная оценка и рекомендация.</a:t>
            </a:r>
            <a:endParaRPr sz="76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385"/>
              <a:buNone/>
            </a:pPr>
            <a:r>
              <a:t/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385"/>
              <a:buNone/>
            </a:pPr>
            <a:r>
              <a:t/>
            </a:r>
            <a:endParaRPr sz="120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ct val="36923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/>
          <p:cNvSpPr txBox="1"/>
          <p:nvPr>
            <p:ph type="title"/>
          </p:nvPr>
        </p:nvSpPr>
        <p:spPr>
          <a:xfrm>
            <a:off x="311700" y="262575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Times New Roman"/>
              <a:buNone/>
            </a:pPr>
            <a:r>
              <a:rPr b="0" lang="ru" sz="35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Критерии написания рецензии</a:t>
            </a:r>
            <a:endParaRPr sz="65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18"/>
          <p:cNvSpPr txBox="1"/>
          <p:nvPr>
            <p:ph idx="1" type="body"/>
          </p:nvPr>
        </p:nvSpPr>
        <p:spPr>
          <a:xfrm>
            <a:off x="311700" y="1228675"/>
            <a:ext cx="8520600" cy="3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1. Понимание аудитории: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учитываются интересы и ожидания целевой аудитории.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2. Объективность: 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оценка произведению искусства объективно, основываясь на фактах и аргументах.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3. Аргументированность: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поддержка своих суждений и оценок примерами и аргументами из произведения.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4. Ясность и четкость: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используется ясный и легко читаемый стиль написания, избегающий излишней сложности и техничности.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5. Эмоциональная связь: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эмоциям и впечатлениям в тексте позволено выразиться, но важна мера и профессионализм.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9"/>
          <p:cNvSpPr txBox="1"/>
          <p:nvPr>
            <p:ph type="title"/>
          </p:nvPr>
        </p:nvSpPr>
        <p:spPr>
          <a:xfrm>
            <a:off x="311700" y="9730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Times New Roman"/>
              <a:buNone/>
            </a:pPr>
            <a:r>
              <a:rPr b="0" lang="ru" sz="28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Языковые средства в рецензиях</a:t>
            </a:r>
            <a:endParaRPr sz="5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19"/>
          <p:cNvSpPr txBox="1"/>
          <p:nvPr>
            <p:ph idx="1" type="body"/>
          </p:nvPr>
        </p:nvSpPr>
        <p:spPr>
          <a:xfrm>
            <a:off x="0" y="537375"/>
            <a:ext cx="8520600" cy="3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1. Эмоциональная окраска: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Использование эмоционально окрашенных слов и выражений для передачи впечатлений и эмоций.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2. Аналогии и метафоры: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Создание образных сравнений для улучшения понимания и визуализации произведения.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3. Цитаты и примеры: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Включение цитат и конкретных примеров из произведения для подтверждения оценок и аргументации.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4. Терминология: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Использование профессиональной терминологии и специфических терминов из соответствующей области искусства.</a:t>
            </a:r>
            <a:endParaRPr sz="20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b="1"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5. Ирония и сарказм: </a:t>
            </a:r>
            <a:r>
              <a:rPr lang="ru" sz="20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иронии и сарказма для придания остроты и художественности рецензии.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disszakaz.ru/upload/medialibrary/152/152af0090e06585ae44ffd988d8d65a8/fragment_1.jpg" id="140" name="Google Shape;14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62693" y="110638"/>
            <a:ext cx="4127542" cy="4922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Рецензия на открытый урок &amp;quot;Особенности работы на музыкальным  произведением в классе аккордеона&amp;quot; | Материал на тему: |  Образовательная социальная сеть" id="145" name="Google Shape;14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86925" y="0"/>
            <a:ext cx="446672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2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Times New Roman"/>
              <a:buNone/>
            </a:pPr>
            <a:r>
              <a:rPr b="0" lang="ru" sz="36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Заключение</a:t>
            </a:r>
            <a:endParaRPr sz="6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2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rPr lang="ru" sz="28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В заключение, рецензия является важным инструментом анализа и оценки различных произведений искусства. Она помогает не только выразить собственное мнение, но и влиять на мнение других людей, а также способствует обогащению культурного опыта. </a:t>
            </a:r>
            <a:endParaRPr sz="3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Times New Roman"/>
              <a:buNone/>
            </a:pPr>
            <a:r>
              <a:rPr b="0" lang="ru" sz="27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Викторина: Соотнесите тип рецензии с его описанием:</a:t>
            </a:r>
            <a:endParaRPr sz="5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3"/>
          <p:cNvSpPr txBox="1"/>
          <p:nvPr>
            <p:ph idx="1" type="body"/>
          </p:nvPr>
        </p:nvSpPr>
        <p:spPr>
          <a:xfrm>
            <a:off x="311700" y="1228675"/>
            <a:ext cx="4731900" cy="3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79772"/>
              <a:buNone/>
            </a:pPr>
            <a:r>
              <a:rPr lang="ru" sz="7019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1. Какой тип рецензии оценивает книги, статьи и эссе?</a:t>
            </a:r>
            <a:endParaRPr sz="7019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9772"/>
              <a:buNone/>
            </a:pPr>
            <a:r>
              <a:rPr lang="ru" sz="7019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2. Какой тип рецензии оценивает фильмы и сериалы, включая сюжет и актерское мастерство?</a:t>
            </a:r>
            <a:endParaRPr sz="7019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9772"/>
              <a:buNone/>
            </a:pPr>
            <a:r>
              <a:rPr lang="ru" sz="7019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3. Какой тип рецензии оценивает музыкальные альбомы, концерты и музыкальные выступления?</a:t>
            </a:r>
            <a:endParaRPr sz="7019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9772"/>
              <a:buNone/>
            </a:pPr>
            <a:r>
              <a:rPr lang="ru" sz="7019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4. Какой тип рецензии оценивает произведения искусства, такие как живопись и скульптура?</a:t>
            </a:r>
            <a:endParaRPr sz="7019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9772"/>
              <a:buNone/>
            </a:pPr>
            <a:r>
              <a:rPr lang="ru" sz="7019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5. Какой тип рецензии оценивает спектакли и театральные постановки, включая актерское мастерство и режиссуру?</a:t>
            </a:r>
            <a:endParaRPr sz="7019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20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266666"/>
              <a:buNone/>
            </a:pPr>
            <a:r>
              <a:t/>
            </a:r>
            <a:endParaRPr sz="210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ct val="140000"/>
              <a:buNone/>
            </a:pPr>
            <a:r>
              <a:t/>
            </a:r>
            <a:endParaRPr sz="4000"/>
          </a:p>
        </p:txBody>
      </p:sp>
      <p:sp>
        <p:nvSpPr>
          <p:cNvPr id="158" name="Google Shape;158;p23"/>
          <p:cNvSpPr txBox="1"/>
          <p:nvPr>
            <p:ph idx="2" type="body"/>
          </p:nvPr>
        </p:nvSpPr>
        <p:spPr>
          <a:xfrm>
            <a:off x="5219579" y="1484048"/>
            <a:ext cx="3999900" cy="3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" sz="23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А. Музыкальные рецензии.</a:t>
            </a:r>
            <a:endParaRPr sz="23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rPr lang="ru" sz="23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В. Художественные рецензии.</a:t>
            </a:r>
            <a:endParaRPr sz="23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rPr lang="ru" sz="23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С. Литературные рецензии.</a:t>
            </a:r>
            <a:endParaRPr sz="23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rPr lang="ru" sz="23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D. Театральные рецензии.</a:t>
            </a:r>
            <a:endParaRPr sz="23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rPr lang="ru" sz="23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Е.  Кинорецензии.</a:t>
            </a:r>
            <a:endParaRPr sz="230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Times New Roman"/>
              <a:buNone/>
            </a:pPr>
            <a:r>
              <a:rPr b="0" lang="ru" sz="380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Список литературы</a:t>
            </a:r>
            <a:endParaRPr sz="6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4"/>
          <p:cNvSpPr txBox="1"/>
          <p:nvPr>
            <p:ph idx="1" type="body"/>
          </p:nvPr>
        </p:nvSpPr>
        <p:spPr>
          <a:xfrm>
            <a:off x="311700" y="1228675"/>
            <a:ext cx="8520600" cy="38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" sz="1900">
                <a:solidFill>
                  <a:srgbClr val="000000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1.</a:t>
            </a:r>
            <a:r>
              <a:rPr lang="ru" sz="1350">
                <a:solidFill>
                  <a:srgbClr val="333333"/>
                </a:solidFill>
                <a:highlight>
                  <a:srgbClr val="EFEFEF"/>
                </a:highlight>
                <a:latin typeface="Oswald"/>
                <a:ea typeface="Oswald"/>
                <a:cs typeface="Oswald"/>
                <a:sym typeface="Oswald"/>
              </a:rPr>
              <a:t>Клюшников Ю.А., Плотникова Е.А. Рецензия как жанр критического текста: структура и особенности написания // Вестник Череповецкого государственного университета. 2019. № 1. С. 89-95. // URL: https://sfk-mn.ru/PDF/42KLSK222.pdf</a:t>
            </a:r>
            <a:endParaRPr sz="1900">
              <a:solidFill>
                <a:srgbClr val="000000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ru" sz="1900">
                <a:solidFill>
                  <a:srgbClr val="000000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2. </a:t>
            </a:r>
            <a:r>
              <a:rPr lang="ru" sz="1350">
                <a:solidFill>
                  <a:srgbClr val="333333"/>
                </a:solidFill>
                <a:highlight>
                  <a:srgbClr val="EFEFEF"/>
                </a:highlight>
                <a:latin typeface="Oswald"/>
                <a:ea typeface="Oswald"/>
                <a:cs typeface="Oswald"/>
                <a:sym typeface="Oswald"/>
              </a:rPr>
              <a:t>Григорчук Е.В. Рецензия как вид журналистского текста // Медиасфера. 2017. № 2 (11). С. 87-95. // URL: https://expert-mik.ru/wp-content/uploads/file/d5c08925756409859b863edea12584fc.pdf</a:t>
            </a:r>
            <a:endParaRPr sz="1900">
              <a:solidFill>
                <a:srgbClr val="000000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ru" sz="1900">
                <a:solidFill>
                  <a:srgbClr val="000000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3. </a:t>
            </a:r>
            <a:r>
              <a:rPr lang="ru" sz="1350">
                <a:solidFill>
                  <a:srgbClr val="333333"/>
                </a:solidFill>
                <a:highlight>
                  <a:srgbClr val="EFEFEF"/>
                </a:highlight>
                <a:latin typeface="Oswald"/>
                <a:ea typeface="Oswald"/>
                <a:cs typeface="Oswald"/>
                <a:sym typeface="Oswald"/>
              </a:rPr>
              <a:t>Степанова Н.А. Языковые средства авторской рецензии // Язык и текст. 2018. № 4(44). С. 56-61. // URL: https://dspace.tltsu.ru/bitstream/123456789/9613/1/Шахмаева%20К.А._ФИЛб-1501.pdf</a:t>
            </a:r>
            <a:endParaRPr sz="1900">
              <a:solidFill>
                <a:srgbClr val="000000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ru" sz="1900">
                <a:solidFill>
                  <a:srgbClr val="000000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4. </a:t>
            </a:r>
            <a:r>
              <a:rPr lang="ru" sz="1350">
                <a:solidFill>
                  <a:srgbClr val="333333"/>
                </a:solidFill>
                <a:highlight>
                  <a:srgbClr val="EFEFEF"/>
                </a:highlight>
                <a:latin typeface="Oswald"/>
                <a:ea typeface="Oswald"/>
                <a:cs typeface="Oswald"/>
                <a:sym typeface="Oswald"/>
              </a:rPr>
              <a:t>Козлова М.Е. Рекомендации по написанию рецензий на литературные произведения // Педагогическое обозрение. 2020. № 2(31). С. 112-119. // URL: https://kmc23.ru/img/1/9_3.pdf</a:t>
            </a:r>
            <a:endParaRPr sz="1900">
              <a:solidFill>
                <a:srgbClr val="000000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ru" sz="1900">
                <a:solidFill>
                  <a:srgbClr val="000000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5.</a:t>
            </a:r>
            <a:r>
              <a:rPr lang="ru" sz="1350">
                <a:solidFill>
                  <a:srgbClr val="333333"/>
                </a:solidFill>
                <a:highlight>
                  <a:srgbClr val="EFEFEF"/>
                </a:highlight>
                <a:latin typeface="Oswald"/>
                <a:ea typeface="Oswald"/>
                <a:cs typeface="Oswald"/>
                <a:sym typeface="Oswald"/>
              </a:rPr>
              <a:t>Рябушкина О.С. Рецензия как жанр критики: эволюция и современность // Журналистика и публицистика. 2019. № 3(18). С. 45-52. // URL: https://cyberleninka.ru/article/n/retsenziya-kak-zhanr-literaturnoy-kritiki-genezis-formirovanie-strukturno-funktsionalnyh-parametrov</a:t>
            </a:r>
            <a:endParaRPr sz="2500"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Ретро">
  <a:themeElements>
    <a:clrScheme name="Ретро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