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1" r:id="rId1"/>
  </p:sldMasterIdLst>
  <p:sldIdLst>
    <p:sldId id="256" r:id="rId2"/>
    <p:sldId id="257" r:id="rId3"/>
    <p:sldId id="261" r:id="rId4"/>
    <p:sldId id="258" r:id="rId5"/>
    <p:sldId id="277" r:id="rId6"/>
    <p:sldId id="276" r:id="rId7"/>
    <p:sldId id="278" r:id="rId8"/>
    <p:sldId id="280" r:id="rId9"/>
  </p:sldIdLst>
  <p:sldSz cx="9144000" cy="6858000" type="screen4x3"/>
  <p:notesSz cx="6791325" cy="99218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avra" initials="ZV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CC0099"/>
    <a:srgbClr val="007E39"/>
    <a:srgbClr val="E4A698"/>
    <a:srgbClr val="EFDAD5"/>
    <a:srgbClr val="EABBB0"/>
    <a:srgbClr val="FFE3DD"/>
    <a:srgbClr val="C6B2AE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588" autoAdjust="0"/>
    <p:restoredTop sz="94700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1-03-11T18:13:43.964" idx="1">
    <p:pos x="5516" y="1379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70CF87C-C9C2-4866-AE78-49B83395EA97}" type="datetimeFigureOut">
              <a:rPr lang="cs-CZ" smtClean="0"/>
              <a:pPr/>
              <a:t>11.3.2021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2" r:id="rId1"/>
    <p:sldLayoutId id="2147484363" r:id="rId2"/>
    <p:sldLayoutId id="2147484364" r:id="rId3"/>
    <p:sldLayoutId id="2147484365" r:id="rId4"/>
    <p:sldLayoutId id="2147484366" r:id="rId5"/>
    <p:sldLayoutId id="2147484367" r:id="rId6"/>
    <p:sldLayoutId id="2147484368" r:id="rId7"/>
    <p:sldLayoutId id="2147484369" r:id="rId8"/>
    <p:sldLayoutId id="2147484370" r:id="rId9"/>
    <p:sldLayoutId id="2147484371" r:id="rId10"/>
    <p:sldLayoutId id="2147484372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4.png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comments" Target="../comments/comment1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188640"/>
            <a:ext cx="7632848" cy="2592288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cs-CZ" sz="3600" b="1" cap="all" noProof="1" smtClean="0">
                <a:solidFill>
                  <a:srgbClr val="CC0099"/>
                </a:solidFill>
                <a:effectLst/>
              </a:rPr>
              <a:t>Verkaufsgespräche - VERKAUFEN  IST  ÜBERZEUGEN</a:t>
            </a:r>
            <a:r>
              <a:rPr lang="cs-CZ" sz="3600" b="1" cap="all" noProof="1" smtClean="0">
                <a:solidFill>
                  <a:schemeClr val="tx1"/>
                </a:solidFill>
                <a:effectLst/>
              </a:rPr>
              <a:t/>
            </a:r>
            <a:br>
              <a:rPr lang="cs-CZ" sz="3600" b="1" cap="all" noProof="1" smtClean="0">
                <a:solidFill>
                  <a:schemeClr val="tx1"/>
                </a:solidFill>
                <a:effectLst/>
              </a:rPr>
            </a:br>
            <a:r>
              <a:rPr lang="cs-CZ" sz="2000" b="1" cap="all" dirty="0" smtClean="0">
                <a:solidFill>
                  <a:schemeClr val="tx1"/>
                </a:solidFill>
                <a:effectLst/>
              </a:rPr>
              <a:t>KGS/KPN</a:t>
            </a:r>
            <a:r>
              <a:rPr lang="cs-CZ" sz="2800" b="1" cap="all" dirty="0" smtClean="0">
                <a:solidFill>
                  <a:schemeClr val="tx1"/>
                </a:solidFill>
                <a:effectLst/>
              </a:rPr>
              <a:t>2</a:t>
            </a:r>
            <a:r>
              <a:rPr lang="cs-CZ" sz="2800" b="1" cap="all" dirty="0" smtClean="0">
                <a:solidFill>
                  <a:srgbClr val="00823B"/>
                </a:solidFill>
                <a:effectLst/>
              </a:rPr>
              <a:t/>
            </a:r>
            <a:br>
              <a:rPr lang="cs-CZ" sz="2800" b="1" cap="all" dirty="0" smtClean="0">
                <a:solidFill>
                  <a:srgbClr val="00823B"/>
                </a:solidFill>
                <a:effectLst/>
              </a:rPr>
            </a:br>
            <a:r>
              <a:rPr lang="cs-CZ" sz="3200" b="1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3200" b="1" dirty="0" smtClean="0">
                <a:solidFill>
                  <a:schemeClr val="tx1"/>
                </a:solidFill>
                <a:effectLst/>
              </a:rPr>
            </a:br>
            <a:r>
              <a:rPr lang="cs-CZ" sz="2200" b="1" i="1" spc="-150" dirty="0" smtClean="0">
                <a:solidFill>
                  <a:srgbClr val="000066"/>
                </a:solidFill>
                <a:effectLst/>
              </a:rPr>
              <a:t>Ing. Zdeněk Vávra, Ph.D., </a:t>
            </a:r>
            <a:r>
              <a:rPr lang="de-DE" sz="2200" b="1" i="1" spc="-150" dirty="0" smtClean="0">
                <a:solidFill>
                  <a:srgbClr val="000066"/>
                </a:solidFill>
                <a:effectLst/>
              </a:rPr>
              <a:t>Westböhmische Universität in Plzeň</a:t>
            </a:r>
            <a:endParaRPr lang="de-DE" sz="2200" b="1" i="1" spc="-150" dirty="0">
              <a:solidFill>
                <a:srgbClr val="000066"/>
              </a:soli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3140968"/>
            <a:ext cx="7416824" cy="3600400"/>
          </a:xfrm>
        </p:spPr>
        <p:txBody>
          <a:bodyPr anchor="ctr">
            <a:noAutofit/>
          </a:bodyPr>
          <a:lstStyle/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Übersicht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Todsünden der Kommunikation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Entschärfung von Killerphrasen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Vor dem Verkaufsgespräch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Storys, die verkaufen</a:t>
            </a:r>
          </a:p>
          <a:p>
            <a:pPr marL="342900" indent="-342900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Messegespräch</a:t>
            </a:r>
          </a:p>
          <a:p>
            <a:pPr marL="342900" indent="-342900" algn="l">
              <a:buClr>
                <a:srgbClr val="004620"/>
              </a:buClr>
              <a:buFont typeface="Wingdings 3" charset="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Aufgabe</a:t>
            </a:r>
          </a:p>
          <a:p>
            <a:pPr marL="342900" indent="-342900">
              <a:buClr>
                <a:srgbClr val="004620"/>
              </a:buClr>
              <a:buFont typeface="Wingdings 3" charset="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Literatur</a:t>
            </a:r>
            <a:endParaRPr lang="de-DE" sz="1800" dirty="0"/>
          </a:p>
        </p:txBody>
      </p:sp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498080" cy="1143000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200" b="1" dirty="0" smtClean="0">
                <a:solidFill>
                  <a:srgbClr val="FF0000"/>
                </a:solidFill>
              </a:rPr>
              <a:t>Todsünden der Kommunikation</a:t>
            </a:r>
            <a:endParaRPr lang="de-DE" sz="3200" b="1" cap="all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547664" y="1628800"/>
            <a:ext cx="7488832" cy="4752528"/>
          </a:xfrm>
        </p:spPr>
        <p:txBody>
          <a:bodyPr>
            <a:noAutofit/>
          </a:bodyPr>
          <a:lstStyle/>
          <a:p>
            <a:pPr marL="82296" indent="0">
              <a:buNone/>
            </a:pPr>
            <a:endParaRPr lang="cs-CZ" sz="700" b="1" dirty="0" smtClean="0">
              <a:solidFill>
                <a:srgbClr val="007E39"/>
              </a:solidFill>
            </a:endParaRPr>
          </a:p>
          <a:p>
            <a:r>
              <a:rPr lang="de-DE" sz="1800" b="1" dirty="0">
                <a:solidFill>
                  <a:srgbClr val="FF0000"/>
                </a:solidFill>
              </a:rPr>
              <a:t>Killerphrasen (auch: Totschlagargumente)</a:t>
            </a:r>
            <a:r>
              <a:rPr lang="de-DE" sz="1800" dirty="0">
                <a:solidFill>
                  <a:srgbClr val="FF0000"/>
                </a:solidFill>
              </a:rPr>
              <a:t> </a:t>
            </a:r>
            <a:r>
              <a:rPr lang="de-DE" sz="1800" dirty="0"/>
              <a:t>= Scheinargumente, Vorurteile und nicht belegte Behauptungen; im beruflichen Alltag sieht man sich häufig mit derartigen Floskeln konfrontiert</a:t>
            </a:r>
            <a:endParaRPr lang="cs-CZ" sz="1800" dirty="0"/>
          </a:p>
          <a:p>
            <a:r>
              <a:rPr lang="de-DE" sz="1800" b="1" dirty="0" smtClean="0">
                <a:solidFill>
                  <a:srgbClr val="FF0000"/>
                </a:solidFill>
              </a:rPr>
              <a:t>Motive </a:t>
            </a:r>
            <a:r>
              <a:rPr lang="de-DE" sz="1800" b="1" dirty="0">
                <a:solidFill>
                  <a:srgbClr val="FF0000"/>
                </a:solidFill>
              </a:rPr>
              <a:t>der Killerphrasen</a:t>
            </a:r>
            <a:r>
              <a:rPr lang="de-DE" sz="1800" dirty="0">
                <a:solidFill>
                  <a:srgbClr val="FF0000"/>
                </a:solidFill>
              </a:rPr>
              <a:t> </a:t>
            </a:r>
            <a:r>
              <a:rPr lang="de-DE" sz="1800" dirty="0"/>
              <a:t>= Einschüchterung durch Autorität; Angriff; Neuerungen unterbinden; Besserwisserei; übertriebene Vorsicht; Entscheidungen vertagen</a:t>
            </a:r>
            <a:endParaRPr lang="cs-CZ" sz="1800" dirty="0"/>
          </a:p>
          <a:p>
            <a:pPr marL="82296" indent="0">
              <a:buNone/>
            </a:pPr>
            <a:endParaRPr lang="cs-CZ" sz="700" b="1" dirty="0" smtClean="0">
              <a:solidFill>
                <a:srgbClr val="007E39"/>
              </a:solidFill>
            </a:endParaRPr>
          </a:p>
          <a:p>
            <a:pPr marL="82296" indent="0">
              <a:buNone/>
            </a:pPr>
            <a:r>
              <a:rPr lang="de-DE" sz="1800" b="1" dirty="0" smtClean="0">
                <a:solidFill>
                  <a:schemeClr val="accent4">
                    <a:lumMod val="50000"/>
                  </a:schemeClr>
                </a:solidFill>
              </a:rPr>
              <a:t>Welche Phrasen sollte man im Berufsalltag lieber vermeiden?</a:t>
            </a:r>
            <a:r>
              <a:rPr lang="de-DE" sz="1800" dirty="0" smtClean="0"/>
              <a:t>	</a:t>
            </a:r>
            <a:endParaRPr lang="cs-CZ" sz="1800" dirty="0" smtClean="0"/>
          </a:p>
          <a:p>
            <a:pPr marL="82296" indent="0">
              <a:buNone/>
            </a:pPr>
            <a:r>
              <a:rPr lang="de-DE" sz="1800" dirty="0"/>
              <a:t>♦ </a:t>
            </a:r>
            <a:r>
              <a:rPr lang="de-DE" sz="1800" i="1" dirty="0" smtClean="0"/>
              <a:t>„</a:t>
            </a:r>
            <a:r>
              <a:rPr lang="de-DE" sz="1800" i="1" dirty="0"/>
              <a:t> Das lässt sich nicht umsetzen. / Das </a:t>
            </a:r>
            <a:r>
              <a:rPr lang="de-DE" sz="1800" i="1" dirty="0" smtClean="0"/>
              <a:t>bringt </a:t>
            </a:r>
            <a:r>
              <a:rPr lang="de-DE" sz="1800" i="1" dirty="0"/>
              <a:t>nichts</a:t>
            </a:r>
            <a:r>
              <a:rPr lang="de-DE" sz="1800" i="1" dirty="0" smtClean="0"/>
              <a:t>.“ </a:t>
            </a:r>
            <a:r>
              <a:rPr lang="de-DE" sz="1800" dirty="0"/>
              <a:t>– </a:t>
            </a:r>
            <a:r>
              <a:rPr lang="cs-CZ" sz="1800" dirty="0" smtClean="0"/>
              <a:t>negative </a:t>
            </a:r>
            <a:r>
              <a:rPr lang="de-DE" sz="1800" dirty="0" smtClean="0"/>
              <a:t>Einstellung</a:t>
            </a:r>
          </a:p>
          <a:p>
            <a:pPr marL="82296" indent="0">
              <a:buNone/>
            </a:pPr>
            <a:r>
              <a:rPr lang="de-DE" sz="1800" dirty="0" smtClean="0"/>
              <a:t>♦ </a:t>
            </a:r>
            <a:r>
              <a:rPr lang="de-DE" sz="1800" i="1" dirty="0" smtClean="0"/>
              <a:t>„Sie müssen freundlicher zu Kunden sein“ </a:t>
            </a:r>
            <a:r>
              <a:rPr lang="de-DE" sz="1800" dirty="0" smtClean="0"/>
              <a:t>– Befehlston, Drohungen</a:t>
            </a:r>
            <a:endParaRPr lang="cs-CZ" sz="1800" dirty="0" smtClean="0"/>
          </a:p>
          <a:p>
            <a:pPr marL="82296" indent="0">
              <a:buNone/>
            </a:pPr>
            <a:r>
              <a:rPr lang="de-DE" sz="1800" dirty="0" smtClean="0"/>
              <a:t>♦ </a:t>
            </a:r>
            <a:r>
              <a:rPr lang="de-DE" sz="1800" i="1" dirty="0" smtClean="0"/>
              <a:t>„Alle Kunden wissen, dass …</a:t>
            </a:r>
            <a:r>
              <a:rPr lang="de-DE" sz="1800" dirty="0" smtClean="0"/>
              <a:t>“ – Pauschalisierung </a:t>
            </a:r>
            <a:r>
              <a:rPr lang="de-DE" sz="1800" i="1" dirty="0" smtClean="0"/>
              <a:t>(„jeder“, „nie“, „immer“)</a:t>
            </a:r>
          </a:p>
          <a:p>
            <a:pPr marL="82296" indent="0">
              <a:buNone/>
            </a:pPr>
            <a:r>
              <a:rPr lang="de-DE" sz="1800" dirty="0" smtClean="0"/>
              <a:t>♦ </a:t>
            </a:r>
            <a:r>
              <a:rPr lang="de-DE" sz="1800" i="1" dirty="0" smtClean="0"/>
              <a:t>„Sie haben ein Motivationsproblem“ – </a:t>
            </a:r>
            <a:r>
              <a:rPr lang="de-DE" sz="1800" dirty="0" smtClean="0"/>
              <a:t>Deutung, Amateurpsychologie</a:t>
            </a:r>
          </a:p>
          <a:p>
            <a:pPr marL="82296" indent="0">
              <a:buNone/>
            </a:pPr>
            <a:r>
              <a:rPr lang="de-DE" sz="1800" dirty="0" smtClean="0"/>
              <a:t>♦ </a:t>
            </a:r>
            <a:r>
              <a:rPr lang="de-DE" sz="1800" i="1" dirty="0" smtClean="0"/>
              <a:t>„Ruhen Sie sich ruhig weiter aus</a:t>
            </a:r>
            <a:r>
              <a:rPr lang="de-DE" sz="1800" dirty="0" smtClean="0"/>
              <a:t>“ – Ironie, Herabsetzung eines Mitarbeiters</a:t>
            </a:r>
          </a:p>
          <a:p>
            <a:pPr marL="82296" indent="0">
              <a:buNone/>
            </a:pPr>
            <a:endParaRPr lang="de-DE" sz="1400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457200"/>
            <a:ext cx="6696744" cy="1315616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200" b="1" dirty="0" smtClean="0">
                <a:solidFill>
                  <a:srgbClr val="0070C0"/>
                </a:solidFill>
              </a:rPr>
              <a:t>Entschärfung von Killerphrasen</a:t>
            </a:r>
            <a:endParaRPr lang="de-DE" sz="3200" b="1" cap="all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xfrm>
            <a:off x="971600" y="2060848"/>
            <a:ext cx="4121608" cy="4159384"/>
          </a:xfrm>
        </p:spPr>
        <p:txBody>
          <a:bodyPr anchor="ctr">
            <a:normAutofit fontScale="62500" lnSpcReduction="20000"/>
          </a:bodyPr>
          <a:lstStyle/>
          <a:p>
            <a:pPr marL="82296" indent="0">
              <a:buNone/>
            </a:pPr>
            <a:r>
              <a:rPr lang="de-DE" sz="1400" b="1" dirty="0"/>
              <a:t> </a:t>
            </a:r>
            <a:endParaRPr lang="cs-CZ" sz="1400" dirty="0"/>
          </a:p>
          <a:p>
            <a:pPr lvl="0"/>
            <a:r>
              <a:rPr lang="de-DE" sz="2600" b="1" dirty="0">
                <a:solidFill>
                  <a:srgbClr val="007E39"/>
                </a:solidFill>
              </a:rPr>
              <a:t>Nachfragen</a:t>
            </a:r>
            <a:r>
              <a:rPr lang="de-DE" sz="2600" b="1" dirty="0"/>
              <a:t> -  </a:t>
            </a:r>
            <a:r>
              <a:rPr lang="de-DE" sz="2600" i="1" dirty="0"/>
              <a:t>Erklären Sie mir doch bitte, weshalb Sie der Meinung sind, dass das keinen Sinn hat.</a:t>
            </a:r>
            <a:endParaRPr lang="cs-CZ" sz="2600" dirty="0"/>
          </a:p>
          <a:p>
            <a:pPr lvl="0"/>
            <a:r>
              <a:rPr lang="de-DE" sz="2600" b="1" dirty="0">
                <a:solidFill>
                  <a:srgbClr val="007E39"/>
                </a:solidFill>
              </a:rPr>
              <a:t>Ignorieren</a:t>
            </a:r>
            <a:r>
              <a:rPr lang="de-DE" sz="2600" b="1" dirty="0"/>
              <a:t> -  </a:t>
            </a:r>
            <a:r>
              <a:rPr lang="de-DE" sz="2600" dirty="0"/>
              <a:t>aber nur, wenn man diese Strategie vollkommen unter Kontrolle hat; man setzt das Gespräch fort, als wäre nichts gewesen</a:t>
            </a:r>
            <a:endParaRPr lang="cs-CZ" sz="2600" dirty="0"/>
          </a:p>
          <a:p>
            <a:pPr lvl="0"/>
            <a:r>
              <a:rPr lang="de-DE" sz="2600" b="1" dirty="0">
                <a:solidFill>
                  <a:srgbClr val="007E39"/>
                </a:solidFill>
              </a:rPr>
              <a:t>Diskutieren</a:t>
            </a:r>
            <a:r>
              <a:rPr lang="de-DE" sz="2600" b="1" dirty="0"/>
              <a:t> </a:t>
            </a:r>
            <a:r>
              <a:rPr lang="de-DE" sz="2600" dirty="0"/>
              <a:t>– </a:t>
            </a:r>
            <a:r>
              <a:rPr lang="de-DE" sz="2600" i="1" dirty="0"/>
              <a:t>Herr Miesepeter sieht in der Umsetzung große Schwierigkeiten auf uns zukommen. Worin könnten die liegen?</a:t>
            </a:r>
            <a:endParaRPr lang="cs-CZ" sz="2600" dirty="0"/>
          </a:p>
          <a:p>
            <a:pPr lvl="0"/>
            <a:r>
              <a:rPr lang="de-DE" sz="2600" b="1" dirty="0">
                <a:solidFill>
                  <a:srgbClr val="007E39"/>
                </a:solidFill>
              </a:rPr>
              <a:t>Uminterpretieren</a:t>
            </a:r>
            <a:r>
              <a:rPr lang="de-DE" sz="2600" b="1" dirty="0"/>
              <a:t> </a:t>
            </a:r>
            <a:r>
              <a:rPr lang="de-DE" sz="2600" dirty="0"/>
              <a:t>– </a:t>
            </a:r>
            <a:r>
              <a:rPr lang="de-DE" sz="2600" i="1" dirty="0"/>
              <a:t>Sie haben sich ja wieder besonders gut vorbereitet. / Da liegen Sie vollkommen richtig. Ich habe mich tatsächlich eingehend mit dem Thema beschäftigt.</a:t>
            </a:r>
            <a:endParaRPr lang="cs-CZ" sz="2600" dirty="0"/>
          </a:p>
          <a:p>
            <a:pPr algn="r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cs-CZ" sz="2400" dirty="0" smtClean="0"/>
              <a:t>(Vávra 2020: 53)</a:t>
            </a:r>
            <a:endParaRPr lang="de-DE" sz="2400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292080" y="2132856"/>
            <a:ext cx="3528392" cy="4464496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r>
              <a:rPr lang="de-DE" sz="3200" dirty="0">
                <a:solidFill>
                  <a:srgbClr val="0070C0"/>
                </a:solidFill>
              </a:rPr>
              <a:t>→ </a:t>
            </a:r>
            <a:r>
              <a:rPr lang="de-DE" sz="3200" b="1" dirty="0" smtClean="0">
                <a:solidFill>
                  <a:srgbClr val="0070C0"/>
                </a:solidFill>
              </a:rPr>
              <a:t>Den Mitarbeiter, Chef, Kunden nicht bewerten, sondern respektieren …</a:t>
            </a:r>
          </a:p>
          <a:p>
            <a:pPr marL="82296" indent="0">
              <a:buNone/>
            </a:pPr>
            <a:endParaRPr lang="de-DE" sz="800" b="1" dirty="0" smtClean="0">
              <a:solidFill>
                <a:srgbClr val="007E39"/>
              </a:solidFill>
            </a:endParaRPr>
          </a:p>
          <a:p>
            <a:r>
              <a:rPr lang="de-DE" sz="2900" dirty="0" smtClean="0">
                <a:solidFill>
                  <a:srgbClr val="0070C0"/>
                </a:solidFill>
              </a:rPr>
              <a:t>Bleiben Sie bei den Tatsachen;</a:t>
            </a:r>
          </a:p>
          <a:p>
            <a:r>
              <a:rPr lang="de-DE" sz="2900" dirty="0" smtClean="0">
                <a:solidFill>
                  <a:srgbClr val="0070C0"/>
                </a:solidFill>
              </a:rPr>
              <a:t>Entweder-oder-Botschaften sind zu vermeiden;</a:t>
            </a:r>
          </a:p>
          <a:p>
            <a:r>
              <a:rPr lang="de-DE" sz="2900" dirty="0" smtClean="0">
                <a:solidFill>
                  <a:srgbClr val="0070C0"/>
                </a:solidFill>
              </a:rPr>
              <a:t>Ungebeten sollte man keine Ratschläge erteilen; </a:t>
            </a:r>
          </a:p>
          <a:p>
            <a:r>
              <a:rPr lang="de-DE" sz="2900" dirty="0" smtClean="0">
                <a:solidFill>
                  <a:srgbClr val="0070C0"/>
                </a:solidFill>
              </a:rPr>
              <a:t>Sprechen Sie für sich selbst: Ich-Aussagen stellen das eigene Erleben in den Mittelpunkt und betonen den Aspekt der subjektiven Meinung</a:t>
            </a:r>
          </a:p>
          <a:p>
            <a:r>
              <a:rPr lang="de-DE" sz="2900" dirty="0" smtClean="0">
                <a:solidFill>
                  <a:srgbClr val="0070C0"/>
                </a:solidFill>
              </a:rPr>
              <a:t>Sprechen Sie partnerschaftlich, statt </a:t>
            </a:r>
            <a:r>
              <a:rPr lang="cs-CZ" sz="2900" dirty="0" smtClean="0">
                <a:solidFill>
                  <a:srgbClr val="0070C0"/>
                </a:solidFill>
              </a:rPr>
              <a:t>in </a:t>
            </a:r>
            <a:r>
              <a:rPr lang="de-DE" sz="2900" dirty="0" smtClean="0">
                <a:solidFill>
                  <a:srgbClr val="0070C0"/>
                </a:solidFill>
              </a:rPr>
              <a:t>Hierarchie-Ebenen!</a:t>
            </a:r>
          </a:p>
          <a:p>
            <a:endParaRPr lang="de-DE" sz="1200" dirty="0"/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" name="Zvuk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4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7664" y="692696"/>
            <a:ext cx="6048672" cy="1872208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  <a:spcAft>
                <a:spcPts val="600"/>
              </a:spcAft>
            </a:pPr>
            <a:r>
              <a:rPr lang="de-DE" sz="4000" b="1" dirty="0" smtClean="0">
                <a:solidFill>
                  <a:srgbClr val="800080"/>
                </a:solidFill>
              </a:rPr>
              <a:t>Vor dem Verkaufsgespräch </a:t>
            </a:r>
            <a:r>
              <a:rPr lang="de-DE" sz="4000" b="1" dirty="0" smtClean="0">
                <a:solidFill>
                  <a:srgbClr val="CC0099"/>
                </a:solidFill>
              </a:rPr>
              <a:t/>
            </a:r>
            <a:br>
              <a:rPr lang="de-DE" sz="4000" b="1" dirty="0" smtClean="0">
                <a:solidFill>
                  <a:srgbClr val="CC0099"/>
                </a:solidFill>
              </a:rPr>
            </a:br>
            <a:r>
              <a:rPr lang="de-DE" sz="1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Wer verkaufen will, kennt sein Produkt. Die Gesprächsführung ist auf das Ziel ausgerichtet</a:t>
            </a:r>
            <a:r>
              <a:rPr lang="de-DE" sz="18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. Jedes Verkaufsgespräch ist anders</a:t>
            </a:r>
            <a:r>
              <a:rPr lang="de-DE" sz="1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.</a:t>
            </a:r>
            <a:r>
              <a:rPr lang="cs-CZ" sz="1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</a:t>
            </a:r>
            <a:r>
              <a:rPr lang="de-DE" sz="1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Nicht jeder braucht Ihr Produkt</a:t>
            </a:r>
            <a:r>
              <a:rPr lang="cs-CZ" sz="1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, </a:t>
            </a:r>
            <a:r>
              <a:rPr lang="de-DE" sz="1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deshalb entspannt.</a:t>
            </a:r>
            <a:endParaRPr lang="de-DE" sz="1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427984" y="3212976"/>
            <a:ext cx="4265850" cy="3312368"/>
          </a:xfrm>
        </p:spPr>
        <p:txBody>
          <a:bodyPr anchor="ctr">
            <a:normAutofit/>
          </a:bodyPr>
          <a:lstStyle/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 smtClean="0">
              <a:solidFill>
                <a:srgbClr val="004620"/>
              </a:solidFill>
            </a:endParaRPr>
          </a:p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UcPeriod"/>
            </a:pPr>
            <a:endParaRPr lang="cs-CZ" sz="5000" b="1" dirty="0" smtClean="0">
              <a:solidFill>
                <a:srgbClr val="004620"/>
              </a:solidFill>
            </a:endParaRPr>
          </a:p>
          <a:p>
            <a:pPr marL="800100" lvl="1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lphaLcParenR"/>
            </a:pPr>
            <a:endParaRPr lang="cs-CZ" b="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lphaUcParenR"/>
            </a:pP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5965658"/>
              </p:ext>
            </p:extLst>
          </p:nvPr>
        </p:nvGraphicFramePr>
        <p:xfrm>
          <a:off x="323528" y="2852936"/>
          <a:ext cx="3312368" cy="36724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12368"/>
              </a:tblGrid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de-DE" sz="1800" noProof="0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r>
                        <a:rPr lang="de-DE" sz="1800" baseline="0" noProof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de-DE" sz="1800" b="1" baseline="0" noProof="0" dirty="0" smtClean="0">
                          <a:solidFill>
                            <a:schemeClr val="tx1"/>
                          </a:solidFill>
                        </a:rPr>
                        <a:t>Kundeninformationen</a:t>
                      </a:r>
                      <a:r>
                        <a:rPr lang="de-DE" sz="1800" baseline="0" noProof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de-DE" sz="1800" b="0" baseline="0" noProof="0" dirty="0" smtClean="0">
                          <a:solidFill>
                            <a:schemeClr val="tx1"/>
                          </a:solidFill>
                        </a:rPr>
                        <a:t>(Firmenwebseite der Kunden, Bedarf des Kunden, seine Projekte und Lieferanten)</a:t>
                      </a:r>
                      <a:endParaRPr lang="de-DE" sz="18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de-DE" sz="1800" b="1" noProof="0" dirty="0" smtClean="0"/>
                        <a:t>2. Marktkenntnisse </a:t>
                      </a:r>
                      <a:r>
                        <a:rPr lang="de-DE" sz="1800" b="0" noProof="0" dirty="0" smtClean="0"/>
                        <a:t>(Preise, Vertriebswege,</a:t>
                      </a:r>
                      <a:r>
                        <a:rPr lang="de-DE" sz="1800" b="0" baseline="0" noProof="0" dirty="0" smtClean="0"/>
                        <a:t> Konditionen, Stärken und Schwächen von verschiedenen Anbietern)</a:t>
                      </a:r>
                      <a:endParaRPr lang="de-DE" sz="1800" b="0" noProof="0" dirty="0"/>
                    </a:p>
                  </a:txBody>
                  <a:tcPr/>
                </a:tc>
              </a:tr>
              <a:tr h="1224136">
                <a:tc>
                  <a:txBody>
                    <a:bodyPr/>
                    <a:lstStyle/>
                    <a:p>
                      <a:pPr algn="ctr"/>
                      <a:r>
                        <a:rPr lang="de-DE" sz="1800" b="1" noProof="0" dirty="0" smtClean="0"/>
                        <a:t>3. Mein Produkt </a:t>
                      </a:r>
                      <a:r>
                        <a:rPr lang="de-DE" sz="1800" b="0" noProof="0" dirty="0" smtClean="0"/>
                        <a:t>(Eigenschaften,</a:t>
                      </a:r>
                      <a:r>
                        <a:rPr lang="de-DE" sz="1800" b="0" baseline="0" noProof="0" dirty="0" smtClean="0"/>
                        <a:t> Varianten, Nutzen für Kunden, Rabatte, Konkurrenz, FAQ, Probleme)</a:t>
                      </a:r>
                      <a:r>
                        <a:rPr lang="cs-CZ" sz="1800" b="0" baseline="0" noProof="0" dirty="0" smtClean="0"/>
                        <a:t> </a:t>
                      </a:r>
                      <a:r>
                        <a:rPr lang="cs-CZ" sz="1600" b="0" baseline="0" noProof="0" dirty="0" smtClean="0"/>
                        <a:t>(</a:t>
                      </a:r>
                      <a:r>
                        <a:rPr lang="cs-CZ" sz="1600" b="0" baseline="0" noProof="0" dirty="0" err="1" smtClean="0"/>
                        <a:t>Ain</a:t>
                      </a:r>
                      <a:r>
                        <a:rPr lang="cs-CZ" sz="1600" b="0" baseline="0" noProof="0" dirty="0" smtClean="0"/>
                        <a:t> 2016: 12-27)</a:t>
                      </a:r>
                      <a:endParaRPr lang="de-DE" sz="1600" b="0" noProof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6595" y="2852936"/>
            <a:ext cx="5253692" cy="3179564"/>
          </a:xfrm>
          <a:prstGeom prst="rect">
            <a:avLst/>
          </a:prstGeom>
        </p:spPr>
      </p:pic>
      <p:pic>
        <p:nvPicPr>
          <p:cNvPr id="7" name="Zvuk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cs-CZ" b="1" dirty="0" err="1" smtClean="0">
                <a:solidFill>
                  <a:srgbClr val="800080"/>
                </a:solidFill>
              </a:rPr>
              <a:t>Storys</a:t>
            </a:r>
            <a:r>
              <a:rPr lang="cs-CZ" b="1" dirty="0" smtClean="0">
                <a:solidFill>
                  <a:srgbClr val="800080"/>
                </a:solidFill>
              </a:rPr>
              <a:t>, </a:t>
            </a:r>
            <a:r>
              <a:rPr lang="cs-CZ" b="1" dirty="0" err="1" smtClean="0">
                <a:solidFill>
                  <a:srgbClr val="800080"/>
                </a:solidFill>
              </a:rPr>
              <a:t>die</a:t>
            </a:r>
            <a:r>
              <a:rPr lang="cs-CZ" b="1" dirty="0" smtClean="0">
                <a:solidFill>
                  <a:srgbClr val="800080"/>
                </a:solidFill>
              </a:rPr>
              <a:t> </a:t>
            </a:r>
            <a:r>
              <a:rPr lang="cs-CZ" b="1" dirty="0" err="1" smtClean="0">
                <a:solidFill>
                  <a:srgbClr val="800080"/>
                </a:solidFill>
              </a:rPr>
              <a:t>verkaufen</a:t>
            </a:r>
            <a:endParaRPr lang="de-DE" b="1" dirty="0">
              <a:solidFill>
                <a:srgbClr val="80008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44824"/>
            <a:ext cx="8784977" cy="4464496"/>
          </a:xfrm>
          <a:gradFill flip="none" rotWithShape="1">
            <a:gsLst>
              <a:gs pos="0">
                <a:schemeClr val="bg1"/>
              </a:gs>
              <a:gs pos="50000">
                <a:srgbClr val="EFDAD5"/>
              </a:gs>
              <a:gs pos="100000">
                <a:srgbClr val="E4A698"/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pPr marL="596646" indent="-514350" algn="just">
              <a:buClr>
                <a:schemeClr val="tx1"/>
              </a:buClr>
              <a:buSzPct val="100000"/>
              <a:buAutoNum type="romanUcPeriod"/>
            </a:pPr>
            <a:r>
              <a:rPr lang="de-DE" sz="1700" b="1" dirty="0" smtClean="0">
                <a:solidFill>
                  <a:srgbClr val="800080"/>
                </a:solidFill>
              </a:rPr>
              <a:t>sympathisch wirken</a:t>
            </a:r>
            <a:r>
              <a:rPr lang="de-DE" sz="1700" dirty="0" smtClean="0"/>
              <a:t> – freundlich, ehrlich, am Kunden interessiert, aber nicht eindringlich oder schleimig; auf Pausen achten; den Kunden ins Gespräch einbeziehen; </a:t>
            </a:r>
          </a:p>
          <a:p>
            <a:pPr marL="596646" indent="-514350" algn="just">
              <a:buClr>
                <a:schemeClr val="tx1"/>
              </a:buClr>
              <a:buSzPct val="100000"/>
              <a:buAutoNum type="romanUcPeriod"/>
            </a:pPr>
            <a:r>
              <a:rPr lang="de-DE" sz="1700" b="1" dirty="0" smtClean="0">
                <a:solidFill>
                  <a:srgbClr val="800080"/>
                </a:solidFill>
              </a:rPr>
              <a:t>überzeugende Geschichte </a:t>
            </a:r>
            <a:r>
              <a:rPr lang="de-DE" sz="1700" dirty="0" smtClean="0"/>
              <a:t>– Referenz-Story; Vorführ-Story; </a:t>
            </a:r>
            <a:r>
              <a:rPr lang="de-DE" sz="1700" dirty="0" err="1" smtClean="0"/>
              <a:t>Worst</a:t>
            </a:r>
            <a:r>
              <a:rPr lang="de-DE" sz="1700" dirty="0" smtClean="0"/>
              <a:t>-Case-Story</a:t>
            </a:r>
          </a:p>
          <a:p>
            <a:pPr marL="82296" indent="0" algn="just">
              <a:buClr>
                <a:schemeClr val="tx1"/>
              </a:buClr>
              <a:buSzPct val="100000"/>
              <a:buNone/>
            </a:pPr>
            <a:r>
              <a:rPr lang="de-DE" sz="1700" dirty="0" smtClean="0"/>
              <a:t>	Beispiele:</a:t>
            </a:r>
          </a:p>
          <a:p>
            <a:pPr marL="82296" indent="0" algn="just">
              <a:buClr>
                <a:schemeClr val="tx1"/>
              </a:buClr>
              <a:buSzPct val="100000"/>
              <a:buNone/>
            </a:pPr>
            <a:endParaRPr lang="de-DE" sz="700" dirty="0" smtClean="0"/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600" b="1" dirty="0" smtClean="0">
                <a:solidFill>
                  <a:srgbClr val="007E39"/>
                </a:solidFill>
              </a:rPr>
              <a:t>Einsatz des Produktes in der Referenzfirma</a:t>
            </a:r>
            <a:r>
              <a:rPr lang="de-DE" sz="1600" dirty="0" smtClean="0"/>
              <a:t>; </a:t>
            </a:r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600" b="1" dirty="0" smtClean="0"/>
              <a:t>Probleme, die mit meinem Produkt gelöst werden;</a:t>
            </a:r>
            <a:endParaRPr lang="de-DE" sz="1600" dirty="0" smtClean="0"/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600" b="1" dirty="0" smtClean="0"/>
              <a:t>Was ist geschehen, wenn jemand das Produkt nicht gekauft hat?</a:t>
            </a:r>
          </a:p>
          <a:p>
            <a:pPr marL="82296" indent="0" algn="just">
              <a:buClr>
                <a:schemeClr val="tx1"/>
              </a:buClr>
              <a:buSzPct val="100000"/>
              <a:buNone/>
            </a:pPr>
            <a:r>
              <a:rPr lang="de-DE" sz="1600" b="1" dirty="0" smtClean="0"/>
              <a:t>	(geeignet für Versicherungen, Alarmanlagen</a:t>
            </a:r>
            <a:r>
              <a:rPr lang="cs-CZ" sz="1600" b="1" dirty="0" smtClean="0"/>
              <a:t>,</a:t>
            </a:r>
            <a:r>
              <a:rPr lang="de-DE" sz="1600" b="1" dirty="0" smtClean="0"/>
              <a:t> Wohnungstüren, Betten usw.)</a:t>
            </a:r>
            <a:endParaRPr lang="de-DE" sz="1600" dirty="0" smtClean="0"/>
          </a:p>
          <a:p>
            <a:pPr marL="82296" indent="0" algn="r">
              <a:buClr>
                <a:schemeClr val="tx1"/>
              </a:buClr>
              <a:buSzPct val="100000"/>
              <a:buNone/>
            </a:pPr>
            <a:r>
              <a:rPr lang="de-DE" sz="1600" dirty="0" smtClean="0"/>
              <a:t>(Ain 2016: 63-66)</a:t>
            </a:r>
          </a:p>
          <a:p>
            <a:pPr marL="82296" indent="0" algn="just">
              <a:buClr>
                <a:schemeClr val="tx1"/>
              </a:buClr>
              <a:buSzPct val="100000"/>
              <a:buNone/>
            </a:pPr>
            <a:endParaRPr lang="de-DE" sz="1600" b="1" dirty="0" smtClean="0"/>
          </a:p>
          <a:p>
            <a:pPr marL="482346" indent="-400050" algn="just">
              <a:buClr>
                <a:schemeClr val="tx1"/>
              </a:buClr>
              <a:buSzPct val="100000"/>
              <a:buFont typeface="+mj-lt"/>
              <a:buAutoNum type="romanUcPeriod" startAt="3"/>
            </a:pPr>
            <a:r>
              <a:rPr lang="de-DE" sz="1600" b="1" noProof="1" smtClean="0">
                <a:solidFill>
                  <a:srgbClr val="800080"/>
                </a:solidFill>
              </a:rPr>
              <a:t>Win-Win</a:t>
            </a:r>
            <a:r>
              <a:rPr lang="de-DE" sz="1600" b="1" dirty="0" smtClean="0">
                <a:solidFill>
                  <a:srgbClr val="800080"/>
                </a:solidFill>
              </a:rPr>
              <a:t>-Situation</a:t>
            </a:r>
            <a:r>
              <a:rPr lang="de-DE" sz="1600" dirty="0" smtClean="0">
                <a:solidFill>
                  <a:srgbClr val="800080"/>
                </a:solidFill>
              </a:rPr>
              <a:t> </a:t>
            </a:r>
            <a:r>
              <a:rPr lang="de-DE" sz="1600" dirty="0" smtClean="0"/>
              <a:t>- mit einem positiven Gefühl aus einem Gespräch herausgehen, sich ernst genommen und verstanden fühlen. Auf einen „gemeinsamen Nenner“ ist zu achten. Statt zu vielen technischen Argumenten lieber WOZU? </a:t>
            </a:r>
          </a:p>
          <a:p>
            <a:pPr marL="82296" indent="0" algn="just">
              <a:buClr>
                <a:schemeClr val="tx1"/>
              </a:buClr>
              <a:buSzPct val="100000"/>
              <a:buNone/>
            </a:pPr>
            <a:endParaRPr lang="de-DE" sz="1600" b="1" dirty="0"/>
          </a:p>
        </p:txBody>
      </p:sp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7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de-DE" sz="3900" b="1" dirty="0" smtClean="0">
                <a:solidFill>
                  <a:srgbClr val="800080"/>
                </a:solidFill>
              </a:rPr>
              <a:t>Messegesp</a:t>
            </a:r>
            <a:r>
              <a:rPr lang="de-DE" sz="3900" b="1" dirty="0" smtClean="0">
                <a:solidFill>
                  <a:srgbClr val="800080"/>
                </a:solidFill>
              </a:rPr>
              <a:t>räche</a:t>
            </a:r>
            <a:r>
              <a:rPr lang="de-DE" sz="3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/>
            </a:r>
            <a:br>
              <a:rPr lang="de-DE" sz="3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de-DE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- siehe auch CW </a:t>
            </a:r>
            <a:r>
              <a:rPr lang="cs-CZ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Studijní materiály </a:t>
            </a:r>
            <a:r>
              <a:rPr lang="de-DE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05 Messegespräche</a:t>
            </a:r>
            <a:endParaRPr lang="de-DE" sz="2000" b="1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1772816"/>
            <a:ext cx="6480720" cy="4680520"/>
          </a:xfr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2">
                  <a:lumMod val="90000"/>
                  <a:tint val="44500"/>
                  <a:satMod val="160000"/>
                </a:schemeClr>
              </a:gs>
              <a:gs pos="100000">
                <a:schemeClr val="bg2">
                  <a:lumMod val="90000"/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>
            <a:normAutofit fontScale="85000" lnSpcReduction="10000"/>
          </a:bodyPr>
          <a:lstStyle/>
          <a:p>
            <a:pPr indent="0" algn="ctr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400" dirty="0" smtClean="0"/>
              <a:t>das Namensschild * die Kontaktaufnahme * der Tagesgruß * der Blickkontakt * die Bewirtung am Messestand * Prospekte * die Gesprächsbereitschaft * Variation von Fragetechniken * die Messenotizen * die Gesprächsdauer * ausgewählte Produkte * jetzt oder nach der Messe? </a:t>
            </a:r>
            <a:r>
              <a:rPr lang="de-DE" sz="2400" dirty="0" smtClean="0">
                <a:solidFill>
                  <a:srgbClr val="0070C0"/>
                </a:solidFill>
              </a:rPr>
              <a:t>→ eine Wahl treffen</a:t>
            </a:r>
            <a:endParaRPr lang="de-DE" sz="2400" dirty="0" smtClean="0"/>
          </a:p>
          <a:p>
            <a:pPr indent="0" algn="ctr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400" b="1" dirty="0" smtClean="0">
                <a:solidFill>
                  <a:srgbClr val="00B050"/>
                </a:solidFill>
              </a:rPr>
              <a:t>Preise und Rabatte:</a:t>
            </a:r>
          </a:p>
          <a:p>
            <a:pPr indent="0" algn="ctr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400" dirty="0" smtClean="0"/>
              <a:t>Der Preis </a:t>
            </a:r>
            <a:r>
              <a:rPr lang="de-DE" sz="2400" b="1" dirty="0" smtClean="0">
                <a:solidFill>
                  <a:srgbClr val="800080"/>
                </a:solidFill>
              </a:rPr>
              <a:t>liegt </a:t>
            </a:r>
            <a:r>
              <a:rPr lang="de-DE" sz="2400" b="1" dirty="0" smtClean="0"/>
              <a:t>unter … / </a:t>
            </a:r>
            <a:r>
              <a:rPr lang="de-DE" sz="2400" dirty="0" smtClean="0"/>
              <a:t>Der Preis </a:t>
            </a:r>
            <a:r>
              <a:rPr lang="de-DE" sz="2400" b="1" dirty="0" smtClean="0">
                <a:solidFill>
                  <a:srgbClr val="800080"/>
                </a:solidFill>
              </a:rPr>
              <a:t>bewegt sich </a:t>
            </a:r>
            <a:r>
              <a:rPr lang="de-DE" sz="2400" b="1" dirty="0" smtClean="0"/>
              <a:t>(so) um / zwischen … </a:t>
            </a:r>
            <a:r>
              <a:rPr lang="de-DE" sz="2400" dirty="0" smtClean="0"/>
              <a:t>Der Preis </a:t>
            </a:r>
            <a:r>
              <a:rPr lang="de-DE" sz="2400" b="1" dirty="0" smtClean="0">
                <a:solidFill>
                  <a:srgbClr val="800080"/>
                </a:solidFill>
              </a:rPr>
              <a:t>beläuft sich </a:t>
            </a:r>
            <a:r>
              <a:rPr lang="de-DE" sz="2400" b="1" dirty="0" smtClean="0"/>
              <a:t>auf genau … / </a:t>
            </a:r>
            <a:r>
              <a:rPr lang="de-DE" sz="2400" dirty="0" smtClean="0"/>
              <a:t>Der Preis </a:t>
            </a:r>
            <a:r>
              <a:rPr lang="de-DE" sz="2400" b="1" dirty="0" smtClean="0">
                <a:solidFill>
                  <a:srgbClr val="800080"/>
                </a:solidFill>
              </a:rPr>
              <a:t>beträgt </a:t>
            </a:r>
            <a:r>
              <a:rPr lang="de-DE" sz="2400" b="1" dirty="0" smtClean="0"/>
              <a:t>gut …. / </a:t>
            </a:r>
            <a:r>
              <a:rPr lang="de-DE" sz="2400" dirty="0" smtClean="0"/>
              <a:t>Das</a:t>
            </a:r>
            <a:r>
              <a:rPr lang="de-DE" sz="2400" b="1" dirty="0" smtClean="0"/>
              <a:t> </a:t>
            </a:r>
            <a:r>
              <a:rPr lang="de-DE" sz="2400" b="1" dirty="0" smtClean="0">
                <a:solidFill>
                  <a:srgbClr val="800080"/>
                </a:solidFill>
              </a:rPr>
              <a:t>kostet </a:t>
            </a:r>
            <a:r>
              <a:rPr lang="de-DE" sz="2400" b="1" dirty="0" smtClean="0"/>
              <a:t>fast/beinahe …</a:t>
            </a:r>
            <a:endParaRPr lang="de-DE" sz="2400" dirty="0" smtClean="0"/>
          </a:p>
          <a:p>
            <a:pPr indent="0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1800" dirty="0" smtClean="0"/>
              <a:t>(Eismann 2013:79-83)</a:t>
            </a:r>
            <a:endParaRPr lang="de-DE" sz="1800" dirty="0"/>
          </a:p>
        </p:txBody>
      </p:sp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81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498080" cy="1584176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342900" indent="-342900" algn="ctr"/>
            <a:r>
              <a:rPr lang="de-DE" sz="2300" b="1" dirty="0" smtClean="0">
                <a:solidFill>
                  <a:srgbClr val="C00000"/>
                </a:solidFill>
              </a:rPr>
              <a:t>AUFGABE:</a:t>
            </a:r>
            <a:r>
              <a:rPr lang="de-DE" sz="2300" b="1" dirty="0" smtClean="0">
                <a:solidFill>
                  <a:srgbClr val="FF0000"/>
                </a:solidFill>
              </a:rPr>
              <a:t> </a:t>
            </a:r>
            <a:r>
              <a:rPr lang="de-DE" sz="2300" b="1" dirty="0" smtClean="0">
                <a:solidFill>
                  <a:schemeClr val="accent1">
                    <a:lumMod val="50000"/>
                  </a:schemeClr>
                </a:solidFill>
              </a:rPr>
              <a:t>Suchen Sie die richtigen Tipps für ein Messegespräch aus.</a:t>
            </a:r>
            <a:endParaRPr lang="de-DE" sz="1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844824"/>
            <a:ext cx="7890080" cy="4752528"/>
          </a:xfrm>
        </p:spPr>
        <p:txBody>
          <a:bodyPr>
            <a:normAutofit fontScale="85000" lnSpcReduction="20000"/>
          </a:bodyPr>
          <a:lstStyle/>
          <a:p>
            <a:pPr marL="82296" indent="0">
              <a:lnSpc>
                <a:spcPct val="120000"/>
              </a:lnSpc>
              <a:buClrTx/>
              <a:buNone/>
            </a:pPr>
            <a:endParaRPr lang="cs-CZ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1. </a:t>
            </a:r>
            <a:r>
              <a:rPr lang="de-DE" sz="2100" b="1" dirty="0" smtClean="0">
                <a:solidFill>
                  <a:srgbClr val="007E39"/>
                </a:solidFill>
              </a:rPr>
              <a:t>Die Kunden werden im Eingangsbereich angesprochen.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2. </a:t>
            </a:r>
            <a:r>
              <a:rPr lang="de-DE" sz="2100" b="1" dirty="0" smtClean="0">
                <a:solidFill>
                  <a:srgbClr val="007E39"/>
                </a:solidFill>
              </a:rPr>
              <a:t>Wenn der Kunde den Gruß nicht erwidert, werden weitere Fragen gestellt.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3. </a:t>
            </a:r>
            <a:r>
              <a:rPr lang="de-DE" sz="2100" b="1" dirty="0" smtClean="0">
                <a:solidFill>
                  <a:srgbClr val="007E39"/>
                </a:solidFill>
              </a:rPr>
              <a:t>In Stoßzeiten sollte die Gesprächsdauer verlängert werden.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4</a:t>
            </a:r>
            <a:r>
              <a:rPr lang="de-DE" sz="2100" b="1" dirty="0" smtClean="0">
                <a:solidFill>
                  <a:srgbClr val="00B050"/>
                </a:solidFill>
              </a:rPr>
              <a:t>. </a:t>
            </a:r>
            <a:r>
              <a:rPr lang="de-DE" sz="2100" b="1" dirty="0" smtClean="0">
                <a:solidFill>
                  <a:srgbClr val="007E39"/>
                </a:solidFill>
              </a:rPr>
              <a:t>Die Argumentation wird in Nutzen-Aussagen gekleidet.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5. </a:t>
            </a:r>
            <a:r>
              <a:rPr lang="de-DE" sz="2100" b="1" dirty="0" smtClean="0">
                <a:solidFill>
                  <a:srgbClr val="007E39"/>
                </a:solidFill>
              </a:rPr>
              <a:t>Messenotizen sind eine gute Informationsquelle für Nachmessekontakte.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6. </a:t>
            </a:r>
            <a:r>
              <a:rPr lang="de-DE" sz="2100" b="1" dirty="0" smtClean="0">
                <a:solidFill>
                  <a:srgbClr val="007E39"/>
                </a:solidFill>
              </a:rPr>
              <a:t>Auf der Messe ist die Anonymität das A und O.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7. </a:t>
            </a:r>
            <a:r>
              <a:rPr lang="de-DE" sz="2100" b="1" dirty="0" smtClean="0">
                <a:solidFill>
                  <a:srgbClr val="007E39"/>
                </a:solidFill>
              </a:rPr>
              <a:t>Die Messebesucher muss man mit technischen Argumenten überhäufen</a:t>
            </a:r>
            <a:r>
              <a:rPr lang="de-DE" sz="2100" b="1" dirty="0" smtClean="0">
                <a:solidFill>
                  <a:srgbClr val="007E39"/>
                </a:solidFill>
              </a:rPr>
              <a:t>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8. </a:t>
            </a:r>
            <a:r>
              <a:rPr lang="de-DE" sz="2100" b="1" dirty="0" smtClean="0">
                <a:solidFill>
                  <a:srgbClr val="007E39"/>
                </a:solidFill>
              </a:rPr>
              <a:t>Der Mitarbeiter am Messestand führt ein natürliches Gespräch und bringt das Gespräch zum Abschluss</a:t>
            </a:r>
            <a:r>
              <a:rPr lang="cs-CZ" sz="2100" b="1" dirty="0" smtClean="0">
                <a:solidFill>
                  <a:srgbClr val="007E39"/>
                </a:solidFill>
              </a:rPr>
              <a:t>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endParaRPr lang="cs-CZ" sz="2400" b="1" dirty="0" smtClean="0">
              <a:solidFill>
                <a:srgbClr val="7030A0"/>
              </a:solidFill>
            </a:endParaRPr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400" b="1" dirty="0" smtClean="0">
                <a:solidFill>
                  <a:srgbClr val="7030A0"/>
                </a:solidFill>
              </a:rPr>
              <a:t>Versuchen Sie die falschen Strategien zu korrigieren. Wie würde das ein Messe-Profi tun?</a:t>
            </a:r>
            <a:r>
              <a:rPr lang="cs-CZ" sz="2400" b="1" dirty="0" smtClean="0">
                <a:solidFill>
                  <a:srgbClr val="7030A0"/>
                </a:solidFill>
              </a:rPr>
              <a:t> </a:t>
            </a:r>
            <a:endParaRPr lang="de-DE" sz="2400" b="1" dirty="0">
              <a:solidFill>
                <a:srgbClr val="7030A0"/>
              </a:solidFill>
            </a:endParaRPr>
          </a:p>
        </p:txBody>
      </p:sp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652120" y="980728"/>
            <a:ext cx="3312368" cy="4752528"/>
          </a:xfrm>
        </p:spPr>
        <p:txBody>
          <a:bodyPr/>
          <a:lstStyle/>
          <a:p>
            <a:r>
              <a:rPr lang="cs-CZ" sz="2000" dirty="0" smtClean="0">
                <a:solidFill>
                  <a:schemeClr val="tx1"/>
                </a:solidFill>
              </a:rPr>
              <a:t>LITERATUR:</a:t>
            </a:r>
            <a:r>
              <a:rPr lang="cs-CZ" sz="1800" b="0" dirty="0" smtClean="0">
                <a:solidFill>
                  <a:schemeClr val="tx1"/>
                </a:solidFill>
              </a:rPr>
              <a:t/>
            </a:r>
            <a:br>
              <a:rPr lang="cs-CZ" sz="1800" b="0" dirty="0" smtClean="0">
                <a:solidFill>
                  <a:schemeClr val="tx1"/>
                </a:solidFill>
              </a:rPr>
            </a:br>
            <a:r>
              <a:rPr lang="cs-CZ" sz="1800" b="0" dirty="0" smtClean="0">
                <a:solidFill>
                  <a:schemeClr val="tx1"/>
                </a:solidFill>
              </a:rPr>
              <a:t/>
            </a:r>
            <a:br>
              <a:rPr lang="cs-CZ" sz="1800" b="0" dirty="0" smtClean="0">
                <a:solidFill>
                  <a:schemeClr val="tx1"/>
                </a:solidFill>
              </a:rPr>
            </a:br>
            <a:r>
              <a:rPr lang="de-DE" sz="1800" b="0" dirty="0" smtClean="0">
                <a:solidFill>
                  <a:schemeClr val="tx1"/>
                </a:solidFill>
              </a:rPr>
              <a:t>AIN, T. (2016): </a:t>
            </a:r>
            <a:r>
              <a:rPr lang="de-DE" sz="1800" b="0" i="1" dirty="0" smtClean="0">
                <a:solidFill>
                  <a:schemeClr val="tx1"/>
                </a:solidFill>
              </a:rPr>
              <a:t>Verkaufsgespräche. </a:t>
            </a:r>
            <a:r>
              <a:rPr lang="de-DE" sz="1800" b="0" dirty="0" smtClean="0">
                <a:solidFill>
                  <a:schemeClr val="tx1"/>
                </a:solidFill>
              </a:rPr>
              <a:t>Offenbach, </a:t>
            </a:r>
            <a:r>
              <a:rPr lang="de-DE" sz="1800" b="0" noProof="1" smtClean="0">
                <a:solidFill>
                  <a:schemeClr val="tx1"/>
                </a:solidFill>
              </a:rPr>
              <a:t>Gabal</a:t>
            </a:r>
            <a:r>
              <a:rPr lang="de-DE" sz="1800" b="0" dirty="0" smtClean="0">
                <a:solidFill>
                  <a:schemeClr val="tx1"/>
                </a:solidFill>
              </a:rPr>
              <a:t>.</a:t>
            </a:r>
            <a:br>
              <a:rPr lang="de-DE" sz="1800" b="0" dirty="0" smtClean="0">
                <a:solidFill>
                  <a:schemeClr val="tx1"/>
                </a:solidFill>
              </a:rPr>
            </a:br>
            <a:r>
              <a:rPr lang="de-DE" sz="1800" b="0" dirty="0" smtClean="0">
                <a:solidFill>
                  <a:schemeClr val="tx1"/>
                </a:solidFill>
              </a:rPr>
              <a:t/>
            </a:r>
            <a:br>
              <a:rPr lang="de-DE" sz="1800" b="0" dirty="0" smtClean="0">
                <a:solidFill>
                  <a:schemeClr val="tx1"/>
                </a:solidFill>
              </a:rPr>
            </a:br>
            <a:r>
              <a:rPr lang="cs-CZ" sz="1800" b="0" dirty="0" smtClean="0">
                <a:solidFill>
                  <a:schemeClr val="tx1"/>
                </a:solidFill>
              </a:rPr>
              <a:t>EISMANN</a:t>
            </a:r>
            <a:r>
              <a:rPr lang="cs-CZ" sz="1800" b="0" dirty="0">
                <a:solidFill>
                  <a:schemeClr val="tx1"/>
                </a:solidFill>
              </a:rPr>
              <a:t>, </a:t>
            </a:r>
            <a:r>
              <a:rPr lang="cs-CZ" sz="1800" b="0" dirty="0" smtClean="0">
                <a:solidFill>
                  <a:schemeClr val="tx1"/>
                </a:solidFill>
              </a:rPr>
              <a:t>V. </a:t>
            </a:r>
            <a:r>
              <a:rPr lang="cs-CZ" sz="1800" b="0" dirty="0">
                <a:solidFill>
                  <a:schemeClr val="tx1"/>
                </a:solidFill>
              </a:rPr>
              <a:t>(</a:t>
            </a:r>
            <a:r>
              <a:rPr lang="cs-CZ" sz="1800" b="0" dirty="0" smtClean="0">
                <a:solidFill>
                  <a:schemeClr val="tx1"/>
                </a:solidFill>
              </a:rPr>
              <a:t>2013). </a:t>
            </a:r>
            <a:r>
              <a:rPr lang="de-DE" sz="1800" b="0" i="1" dirty="0" smtClean="0">
                <a:solidFill>
                  <a:schemeClr val="tx1"/>
                </a:solidFill>
              </a:rPr>
              <a:t>Wirtschaftskommunikation Deutsch. NEU. </a:t>
            </a:r>
            <a:r>
              <a:rPr lang="de-DE" sz="1800" b="0" dirty="0" smtClean="0">
                <a:solidFill>
                  <a:schemeClr val="tx1"/>
                </a:solidFill>
              </a:rPr>
              <a:t>München, Klett-Langenscheidt.</a:t>
            </a:r>
            <a:r>
              <a:rPr lang="de-DE" sz="1800" b="0" dirty="0" smtClean="0">
                <a:solidFill>
                  <a:schemeClr val="tx1"/>
                </a:solidFill>
              </a:rPr>
              <a:t/>
            </a:r>
            <a:br>
              <a:rPr lang="de-DE" sz="1800" b="0" dirty="0" smtClean="0">
                <a:solidFill>
                  <a:schemeClr val="tx1"/>
                </a:solidFill>
              </a:rPr>
            </a:br>
            <a:r>
              <a:rPr lang="cs-CZ" sz="1800" b="0" dirty="0" smtClean="0">
                <a:solidFill>
                  <a:schemeClr val="tx1"/>
                </a:solidFill>
              </a:rPr>
              <a:t/>
            </a:r>
            <a:br>
              <a:rPr lang="cs-CZ" sz="1800" b="0" dirty="0" smtClean="0">
                <a:solidFill>
                  <a:schemeClr val="tx1"/>
                </a:solidFill>
              </a:rPr>
            </a:br>
            <a:r>
              <a:rPr lang="cs-CZ" sz="1800" b="0" dirty="0" smtClean="0">
                <a:solidFill>
                  <a:schemeClr val="tx1"/>
                </a:solidFill>
              </a:rPr>
              <a:t>VÁVRA</a:t>
            </a:r>
            <a:r>
              <a:rPr lang="de-DE" sz="1800" b="0" dirty="0" smtClean="0">
                <a:solidFill>
                  <a:schemeClr val="tx1"/>
                </a:solidFill>
              </a:rPr>
              <a:t>, </a:t>
            </a:r>
            <a:r>
              <a:rPr lang="cs-CZ" sz="1800" b="0" dirty="0">
                <a:solidFill>
                  <a:schemeClr val="tx1"/>
                </a:solidFill>
              </a:rPr>
              <a:t>Z</a:t>
            </a:r>
            <a:r>
              <a:rPr lang="de-DE" sz="1800" b="0" dirty="0" smtClean="0">
                <a:solidFill>
                  <a:schemeClr val="tx1"/>
                </a:solidFill>
              </a:rPr>
              <a:t>. (20</a:t>
            </a:r>
            <a:r>
              <a:rPr lang="cs-CZ" sz="1800" b="0" dirty="0" smtClean="0">
                <a:solidFill>
                  <a:schemeClr val="tx1"/>
                </a:solidFill>
              </a:rPr>
              <a:t>20</a:t>
            </a:r>
            <a:r>
              <a:rPr lang="de-DE" sz="1800" b="0" dirty="0" smtClean="0">
                <a:solidFill>
                  <a:schemeClr val="tx1"/>
                </a:solidFill>
              </a:rPr>
              <a:t>): </a:t>
            </a:r>
            <a:r>
              <a:rPr lang="cs-CZ" sz="1800" b="0" i="1" dirty="0" smtClean="0">
                <a:solidFill>
                  <a:schemeClr val="tx1"/>
                </a:solidFill>
              </a:rPr>
              <a:t>Hospodářská němčina (nejen) pro bakaláře</a:t>
            </a:r>
            <a:r>
              <a:rPr lang="de-DE" sz="1800" b="0" i="1" dirty="0" smtClean="0">
                <a:solidFill>
                  <a:schemeClr val="tx1"/>
                </a:solidFill>
              </a:rPr>
              <a:t>. </a:t>
            </a:r>
            <a:r>
              <a:rPr lang="cs-CZ" sz="1800" b="0" dirty="0" smtClean="0">
                <a:solidFill>
                  <a:schemeClr val="tx1"/>
                </a:solidFill>
              </a:rPr>
              <a:t>Plzeň, Západočeská univerzita</a:t>
            </a:r>
            <a:r>
              <a:rPr lang="de-DE" sz="1800" b="0" dirty="0" smtClean="0">
                <a:solidFill>
                  <a:schemeClr val="tx1"/>
                </a:solidFill>
              </a:rPr>
              <a:t>.</a:t>
            </a:r>
            <a:br>
              <a:rPr lang="de-DE" sz="1800" b="0" dirty="0" smtClean="0">
                <a:solidFill>
                  <a:schemeClr val="tx1"/>
                </a:solidFill>
              </a:rPr>
            </a:br>
            <a:r>
              <a:rPr lang="de-DE" sz="1700" b="0" dirty="0" smtClean="0">
                <a:solidFill>
                  <a:schemeClr val="tx1"/>
                </a:solidFill>
              </a:rPr>
              <a:t/>
            </a:r>
            <a:br>
              <a:rPr lang="de-DE" sz="1700" b="0" dirty="0" smtClean="0">
                <a:solidFill>
                  <a:schemeClr val="tx1"/>
                </a:solidFill>
              </a:rPr>
            </a:br>
            <a:endParaRPr lang="de-DE" sz="1700" b="0" dirty="0">
              <a:solidFill>
                <a:schemeClr val="tx1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860648"/>
          </a:xfrm>
        </p:spPr>
        <p:txBody>
          <a:bodyPr>
            <a:normAutofit/>
          </a:bodyPr>
          <a:lstStyle/>
          <a:p>
            <a:r>
              <a:rPr lang="de-DE" sz="2200" b="1" dirty="0" smtClean="0">
                <a:solidFill>
                  <a:srgbClr val="800080"/>
                </a:solidFill>
              </a:rPr>
              <a:t>Danke für Ihre Aufmerksamkeit</a:t>
            </a:r>
            <a:r>
              <a:rPr lang="cs-CZ" sz="2200" b="1" dirty="0" smtClean="0">
                <a:solidFill>
                  <a:srgbClr val="800080"/>
                </a:solidFill>
              </a:rPr>
              <a:t>!</a:t>
            </a:r>
            <a:endParaRPr lang="de-DE" sz="2200" b="1" dirty="0">
              <a:solidFill>
                <a:srgbClr val="800080"/>
              </a:solidFill>
            </a:endParaRPr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03142"/>
            <a:ext cx="4419600" cy="3394252"/>
          </a:xfrm>
        </p:spPr>
      </p:pic>
      <p:pic>
        <p:nvPicPr>
          <p:cNvPr id="3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24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1972</TotalTime>
  <Words>463</Words>
  <Application>Microsoft Office PowerPoint</Application>
  <PresentationFormat>Předvádění na obrazovce (4:3)</PresentationFormat>
  <Paragraphs>72</Paragraphs>
  <Slides>8</Slides>
  <Notes>0</Notes>
  <HiddenSlides>0</HiddenSlides>
  <MMClips>8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Verkaufsgespräche - VERKAUFEN  IST  ÜBERZEUGEN KGS/KPN2  Ing. Zdeněk Vávra, Ph.D., Westböhmische Universität in Plzeň</vt:lpstr>
      <vt:lpstr>Todsünden der Kommunikation</vt:lpstr>
      <vt:lpstr>Entschärfung von Killerphrasen</vt:lpstr>
      <vt:lpstr>Vor dem Verkaufsgespräch  Wer verkaufen will, kennt sein Produkt. Die Gesprächsführung ist auf das Ziel ausgerichtet. Jedes Verkaufsgespräch ist anders. Nicht jeder braucht Ihr Produkt, deshalb entspannt.</vt:lpstr>
      <vt:lpstr>Storys, die verkaufen</vt:lpstr>
      <vt:lpstr>Messegespräche - siehe auch CW Studijní materiály 05 Messegespräche</vt:lpstr>
      <vt:lpstr>AUFGABE: Suchen Sie die richtigen Tipps für ein Messegespräch aus.</vt:lpstr>
      <vt:lpstr>LITERATUR:  AIN, T. (2016): Verkaufsgespräche. Offenbach, Gabal.  EISMANN, V. (2013). Wirtschaftskommunikation Deutsch. NEU. München, Klett-Langenscheidt.  VÁVRA, Z. (2020): Hospodářská němčina (nejen) pro bakaláře. Plzeň, Západočeská univerzita.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PŘÍNOS KONCEPTU RUDOLFA STEINERA K ROZVOJI ČINNOSTNÍHO VYUČOVÁNÍ</dc:title>
  <dc:creator>Zdeněk Vávra</dc:creator>
  <cp:lastModifiedBy>Vavra</cp:lastModifiedBy>
  <cp:revision>186</cp:revision>
  <cp:lastPrinted>2021-02-25T17:07:19Z</cp:lastPrinted>
  <dcterms:created xsi:type="dcterms:W3CDTF">2011-03-31T11:23:57Z</dcterms:created>
  <dcterms:modified xsi:type="dcterms:W3CDTF">2021-03-11T19:13:05Z</dcterms:modified>
</cp:coreProperties>
</file>