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61" r:id="rId1"/>
  </p:sldMasterIdLst>
  <p:sldIdLst>
    <p:sldId id="256" r:id="rId2"/>
    <p:sldId id="257" r:id="rId3"/>
    <p:sldId id="281" r:id="rId4"/>
    <p:sldId id="261" r:id="rId5"/>
    <p:sldId id="258" r:id="rId6"/>
    <p:sldId id="282" r:id="rId7"/>
    <p:sldId id="273" r:id="rId8"/>
    <p:sldId id="276" r:id="rId9"/>
    <p:sldId id="280" r:id="rId10"/>
  </p:sldIdLst>
  <p:sldSz cx="9144000" cy="6858000" type="screen4x3"/>
  <p:notesSz cx="6634163" cy="97297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Zdeněk" initials="Z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FF3300"/>
    <a:srgbClr val="CC0099"/>
    <a:srgbClr val="E4A698"/>
    <a:srgbClr val="EFDAD5"/>
    <a:srgbClr val="EABBB0"/>
    <a:srgbClr val="FFE3DD"/>
    <a:srgbClr val="C6B2AE"/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588" autoAdjust="0"/>
    <p:restoredTop sz="94700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2.11.2020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2.11.2020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2.11.2020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2.11.2020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2.11.2020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2.11.2020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2.11.2020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2.11.2020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2.11.2020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2.11.2020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2.11.2020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70CF87C-C9C2-4866-AE78-49B83395EA97}" type="datetimeFigureOut">
              <a:rPr lang="cs-CZ" smtClean="0"/>
              <a:pPr/>
              <a:t>2.11.2020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2" r:id="rId1"/>
    <p:sldLayoutId id="2147484363" r:id="rId2"/>
    <p:sldLayoutId id="2147484364" r:id="rId3"/>
    <p:sldLayoutId id="2147484365" r:id="rId4"/>
    <p:sldLayoutId id="2147484366" r:id="rId5"/>
    <p:sldLayoutId id="2147484367" r:id="rId6"/>
    <p:sldLayoutId id="2147484368" r:id="rId7"/>
    <p:sldLayoutId id="2147484369" r:id="rId8"/>
    <p:sldLayoutId id="2147484370" r:id="rId9"/>
    <p:sldLayoutId id="2147484371" r:id="rId10"/>
    <p:sldLayoutId id="2147484372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4.png"/><Relationship Id="rId5" Type="http://schemas.openxmlformats.org/officeDocument/2006/relationships/image" Target="../media/image5.jp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4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4.pn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835696" y="476672"/>
            <a:ext cx="6787604" cy="2160240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marL="182880" indent="0" algn="ctr">
              <a:buNone/>
            </a:pPr>
            <a:r>
              <a:rPr lang="cs-CZ" sz="4400" b="1" cap="all" dirty="0" smtClean="0">
                <a:solidFill>
                  <a:schemeClr val="tx1"/>
                </a:solidFill>
                <a:effectLst/>
              </a:rPr>
              <a:t>SATZGEFÜGE</a:t>
            </a:r>
            <a:r>
              <a:rPr lang="cs-CZ" sz="3200" b="1" cap="all" dirty="0" smtClean="0">
                <a:solidFill>
                  <a:schemeClr val="tx1"/>
                </a:solidFill>
                <a:effectLst/>
              </a:rPr>
              <a:t/>
            </a:r>
            <a:br>
              <a:rPr lang="cs-CZ" sz="3200" b="1" cap="all" dirty="0" smtClean="0">
                <a:solidFill>
                  <a:schemeClr val="tx1"/>
                </a:solidFill>
                <a:effectLst/>
              </a:rPr>
            </a:br>
            <a:r>
              <a:rPr lang="de-DE" sz="2400" b="1" cap="all" dirty="0" smtClean="0">
                <a:solidFill>
                  <a:schemeClr val="tx1"/>
                </a:solidFill>
                <a:effectLst/>
              </a:rPr>
              <a:t>Hilfe  zum  </a:t>
            </a:r>
            <a:r>
              <a:rPr lang="cs-CZ" sz="2400" b="1" cap="all" dirty="0" smtClean="0">
                <a:solidFill>
                  <a:schemeClr val="tx1"/>
                </a:solidFill>
                <a:effectLst/>
              </a:rPr>
              <a:t>portfolio 06</a:t>
            </a:r>
            <a:r>
              <a:rPr lang="cs-CZ" sz="3200" b="1" cap="all" dirty="0" smtClean="0">
                <a:solidFill>
                  <a:schemeClr val="tx1"/>
                </a:solidFill>
                <a:effectLst/>
              </a:rPr>
              <a:t/>
            </a:r>
            <a:br>
              <a:rPr lang="cs-CZ" sz="3200" b="1" cap="all" dirty="0" smtClean="0">
                <a:solidFill>
                  <a:schemeClr val="tx1"/>
                </a:solidFill>
                <a:effectLst/>
              </a:rPr>
            </a:br>
            <a:r>
              <a:rPr lang="cs-CZ" sz="2700" b="1" dirty="0" smtClean="0">
                <a:solidFill>
                  <a:schemeClr val="tx1"/>
                </a:solidFill>
                <a:effectLst/>
              </a:rPr>
              <a:t/>
            </a:r>
            <a:br>
              <a:rPr lang="cs-CZ" sz="2700" b="1" dirty="0" smtClean="0">
                <a:solidFill>
                  <a:schemeClr val="tx1"/>
                </a:solidFill>
                <a:effectLst/>
              </a:rPr>
            </a:br>
            <a:r>
              <a:rPr lang="cs-CZ" sz="2200" b="1" i="1" spc="-150" dirty="0" smtClean="0">
                <a:solidFill>
                  <a:srgbClr val="000066"/>
                </a:solidFill>
                <a:effectLst/>
              </a:rPr>
              <a:t>Ing. Zdeněk Vávra, Ph.D.</a:t>
            </a:r>
            <a:br>
              <a:rPr lang="cs-CZ" sz="2200" b="1" i="1" spc="-150" dirty="0" smtClean="0">
                <a:solidFill>
                  <a:srgbClr val="000066"/>
                </a:solidFill>
                <a:effectLst/>
              </a:rPr>
            </a:br>
            <a:r>
              <a:rPr lang="de-DE" sz="2200" b="1" i="1" spc="-150" dirty="0" smtClean="0">
                <a:solidFill>
                  <a:srgbClr val="000066"/>
                </a:solidFill>
                <a:effectLst/>
              </a:rPr>
              <a:t>Vortrag</a:t>
            </a:r>
            <a:r>
              <a:rPr lang="cs-CZ" sz="2200" b="1" i="1" spc="-150" dirty="0" smtClean="0">
                <a:solidFill>
                  <a:srgbClr val="000066"/>
                </a:solidFill>
                <a:effectLst/>
              </a:rPr>
              <a:t> MOSN3, 03.11.2020</a:t>
            </a:r>
            <a:endParaRPr lang="de-DE" sz="2200" b="1" i="1" spc="-150" dirty="0">
              <a:solidFill>
                <a:srgbClr val="000066"/>
              </a:solidFill>
              <a:effectLst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07704" y="2708920"/>
            <a:ext cx="6696744" cy="3456384"/>
          </a:xfrm>
        </p:spPr>
        <p:txBody>
          <a:bodyPr anchor="ctr">
            <a:noAutofit/>
          </a:bodyPr>
          <a:lstStyle/>
          <a:p>
            <a:pPr marL="342900" indent="-342900" algn="l">
              <a:buClr>
                <a:srgbClr val="004620"/>
              </a:buClr>
              <a:buAutoNum type="arabicPeriod"/>
            </a:pPr>
            <a:endParaRPr lang="cs-CZ" sz="1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Hypotaxe</a:t>
            </a: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Objektsatz</a:t>
            </a:r>
          </a:p>
          <a:p>
            <a:pPr marL="342900" indent="-342900">
              <a:buClr>
                <a:srgbClr val="004620"/>
              </a:buClr>
              <a:buFont typeface="Wingdings 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Instrumentalsatz</a:t>
            </a:r>
          </a:p>
          <a:p>
            <a:pPr marL="342900" indent="-342900">
              <a:buClr>
                <a:srgbClr val="004620"/>
              </a:buClr>
              <a:buFont typeface="Wingdings 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Restriktivsatz</a:t>
            </a:r>
          </a:p>
          <a:p>
            <a:pPr marL="342900" indent="-342900">
              <a:buClr>
                <a:srgbClr val="004620"/>
              </a:buClr>
              <a:buFont typeface="Wingdings 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Proportionalsatz</a:t>
            </a:r>
          </a:p>
          <a:p>
            <a:pPr marL="342900" indent="-342900">
              <a:buClr>
                <a:srgbClr val="004620"/>
              </a:buClr>
              <a:buFont typeface="Wingdings 3" charset="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Privativsatz</a:t>
            </a:r>
          </a:p>
          <a:p>
            <a:pPr marL="0">
              <a:buClr>
                <a:srgbClr val="004620"/>
              </a:buClr>
            </a:pPr>
            <a:r>
              <a:rPr lang="cs-CZ" sz="1800" b="1" dirty="0" smtClean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und irrealer Vergleichssatz</a:t>
            </a:r>
            <a:endParaRPr lang="de-DE" sz="1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Clr>
                <a:srgbClr val="004620"/>
              </a:buClr>
              <a:buFont typeface="+mj-lt"/>
              <a:buAutoNum type="arabicPeriod" startAt="7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Literatur</a:t>
            </a:r>
            <a:endParaRPr lang="de-DE" sz="18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267" y="2780928"/>
            <a:ext cx="2301720" cy="3068960"/>
          </a:xfrm>
          <a:prstGeom prst="rect">
            <a:avLst/>
          </a:prstGeom>
        </p:spPr>
      </p:pic>
      <p:pic>
        <p:nvPicPr>
          <p:cNvPr id="14" name="Zvuk 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67744" y="260648"/>
            <a:ext cx="5688632" cy="1143000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Lücke</a:t>
            </a:r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1: HYPOTAXE</a:t>
            </a:r>
            <a:endParaRPr lang="de-DE" sz="2800" b="1" cap="all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99592" y="1412776"/>
            <a:ext cx="8136904" cy="5229324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cs-CZ" sz="1800" b="1" dirty="0" smtClean="0"/>
              <a:t>Hypotaxe</a:t>
            </a:r>
            <a:r>
              <a:rPr lang="cs-CZ" sz="1800" dirty="0" smtClean="0"/>
              <a:t> (</a:t>
            </a:r>
            <a:r>
              <a:rPr lang="de-DE" sz="1800" dirty="0" smtClean="0"/>
              <a:t>auch: Satzgefüge</a:t>
            </a:r>
            <a:r>
              <a:rPr lang="cs-CZ" sz="1800" dirty="0" smtClean="0"/>
              <a:t>;</a:t>
            </a:r>
            <a:r>
              <a:rPr lang="de-DE" sz="1800" dirty="0" smtClean="0"/>
              <a:t> </a:t>
            </a:r>
            <a:r>
              <a:rPr lang="cs-CZ" sz="1800" dirty="0" err="1" smtClean="0"/>
              <a:t>hypo</a:t>
            </a:r>
            <a:r>
              <a:rPr lang="cs-CZ" sz="1800" dirty="0" smtClean="0"/>
              <a:t>- = </a:t>
            </a:r>
            <a:r>
              <a:rPr lang="de-DE" sz="1800" dirty="0" smtClean="0"/>
              <a:t>Unterordnung</a:t>
            </a:r>
            <a:r>
              <a:rPr lang="cs-CZ" sz="1800" dirty="0" smtClean="0"/>
              <a:t>) 							</a:t>
            </a:r>
            <a:r>
              <a:rPr lang="cs-CZ" sz="1800" b="1" dirty="0" smtClean="0">
                <a:solidFill>
                  <a:srgbClr val="C00000"/>
                </a:solidFill>
              </a:rPr>
              <a:t>= HS + NS</a:t>
            </a:r>
            <a:r>
              <a:rPr lang="cs-CZ" sz="1800" b="1" baseline="-25000" dirty="0" smtClean="0">
                <a:solidFill>
                  <a:srgbClr val="C00000"/>
                </a:solidFill>
              </a:rPr>
              <a:t>1 </a:t>
            </a:r>
            <a:r>
              <a:rPr lang="cs-CZ" sz="1800" b="1" dirty="0">
                <a:solidFill>
                  <a:srgbClr val="C00000"/>
                </a:solidFill>
              </a:rPr>
              <a:t>+ </a:t>
            </a:r>
            <a:r>
              <a:rPr lang="cs-CZ" sz="1800" b="1" dirty="0" smtClean="0">
                <a:solidFill>
                  <a:srgbClr val="C00000"/>
                </a:solidFill>
              </a:rPr>
              <a:t>NS</a:t>
            </a:r>
            <a:r>
              <a:rPr lang="cs-CZ" sz="1800" b="1" baseline="-25000" dirty="0" smtClean="0">
                <a:solidFill>
                  <a:srgbClr val="C00000"/>
                </a:solidFill>
              </a:rPr>
              <a:t>2 … </a:t>
            </a:r>
            <a:r>
              <a:rPr lang="cs-CZ" sz="1800" b="1" dirty="0">
                <a:solidFill>
                  <a:srgbClr val="C00000"/>
                </a:solidFill>
              </a:rPr>
              <a:t>+ </a:t>
            </a:r>
            <a:r>
              <a:rPr lang="cs-CZ" sz="1800" b="1" dirty="0" err="1" smtClean="0">
                <a:solidFill>
                  <a:srgbClr val="C00000"/>
                </a:solidFill>
              </a:rPr>
              <a:t>NS</a:t>
            </a:r>
            <a:r>
              <a:rPr lang="cs-CZ" sz="1800" b="1" baseline="-25000" dirty="0" err="1" smtClean="0">
                <a:solidFill>
                  <a:srgbClr val="C00000"/>
                </a:solidFill>
              </a:rPr>
              <a:t>x</a:t>
            </a:r>
            <a:r>
              <a:rPr lang="cs-CZ" sz="1800" b="1" baseline="-25000" dirty="0" smtClean="0">
                <a:solidFill>
                  <a:srgbClr val="C00000"/>
                </a:solidFill>
              </a:rPr>
              <a:t> </a:t>
            </a:r>
            <a:endParaRPr lang="cs-CZ" sz="1800" b="1" dirty="0" smtClean="0">
              <a:solidFill>
                <a:srgbClr val="C00000"/>
              </a:solidFill>
            </a:endParaRPr>
          </a:p>
          <a:p>
            <a:pPr>
              <a:lnSpc>
                <a:spcPct val="110000"/>
              </a:lnSpc>
            </a:pPr>
            <a:r>
              <a:rPr lang="de-DE" sz="1800" dirty="0" smtClean="0"/>
              <a:t>inhaltlich unvollständig </a:t>
            </a:r>
            <a:r>
              <a:rPr lang="de-DE" sz="1800" dirty="0" smtClean="0">
                <a:latin typeface="Times New Roman"/>
                <a:cs typeface="Times New Roman"/>
              </a:rPr>
              <a:t>→ </a:t>
            </a:r>
            <a:r>
              <a:rPr lang="de-DE" sz="1800" dirty="0" smtClean="0"/>
              <a:t>sind Ergänzungen eines Hauptsatzes</a:t>
            </a:r>
          </a:p>
          <a:p>
            <a:pPr>
              <a:lnSpc>
                <a:spcPct val="110000"/>
              </a:lnSpc>
            </a:pPr>
            <a:r>
              <a:rPr lang="de-DE" sz="1800" dirty="0" smtClean="0"/>
              <a:t>grammatisch vollständig </a:t>
            </a:r>
            <a:r>
              <a:rPr lang="de-DE" sz="1800" dirty="0" smtClean="0">
                <a:latin typeface="Times New Roman"/>
                <a:cs typeface="Times New Roman"/>
              </a:rPr>
              <a:t>→ </a:t>
            </a:r>
            <a:r>
              <a:rPr lang="de-DE" sz="1800" dirty="0" smtClean="0"/>
              <a:t>ein Subjekt und ein konjugiertes Verb vorhanden:</a:t>
            </a:r>
            <a:r>
              <a:rPr lang="de-DE" sz="1800" dirty="0" smtClean="0">
                <a:latin typeface="Times New Roman"/>
                <a:cs typeface="Times New Roman"/>
              </a:rPr>
              <a:t> </a:t>
            </a:r>
            <a:r>
              <a:rPr lang="de-DE" sz="1800" b="1" i="1" dirty="0" smtClean="0">
                <a:solidFill>
                  <a:srgbClr val="800080"/>
                </a:solidFill>
              </a:rPr>
              <a:t>„Auch wenn das Subjekt im Haupt- und Nebensatz gleich ist, muss es wiederholt werden: </a:t>
            </a:r>
            <a:r>
              <a:rPr lang="de-DE" sz="1800" b="1" i="1" dirty="0" smtClean="0"/>
              <a:t>Er</a:t>
            </a:r>
            <a:r>
              <a:rPr lang="de-DE" sz="1800" i="1" dirty="0" smtClean="0"/>
              <a:t> sprang in den Fluss, als </a:t>
            </a:r>
            <a:r>
              <a:rPr lang="de-DE" sz="1800" b="1" i="1" dirty="0" smtClean="0"/>
              <a:t>er</a:t>
            </a:r>
            <a:r>
              <a:rPr lang="de-DE" sz="1800" i="1" dirty="0" smtClean="0"/>
              <a:t> Hilferufe hörte.</a:t>
            </a:r>
            <a:r>
              <a:rPr lang="de-DE" sz="1800" b="1" i="1" dirty="0" smtClean="0">
                <a:solidFill>
                  <a:srgbClr val="800080"/>
                </a:solidFill>
              </a:rPr>
              <a:t>“</a:t>
            </a:r>
            <a:r>
              <a:rPr lang="de-DE" sz="1800" i="1" dirty="0" smtClean="0"/>
              <a:t> </a:t>
            </a:r>
            <a:r>
              <a:rPr lang="de-DE" sz="1800" dirty="0" smtClean="0"/>
              <a:t>[Dreyer/Schmitt 1991</a:t>
            </a:r>
            <a:r>
              <a:rPr lang="cs-CZ" sz="1800" dirty="0" smtClean="0"/>
              <a:t>:</a:t>
            </a:r>
            <a:r>
              <a:rPr lang="de-DE" sz="1800" dirty="0" smtClean="0"/>
              <a:t> 137].</a:t>
            </a:r>
          </a:p>
          <a:p>
            <a:pPr algn="ctr">
              <a:lnSpc>
                <a:spcPct val="110000"/>
              </a:lnSpc>
            </a:pPr>
            <a:r>
              <a:rPr lang="cs-CZ" sz="1800" b="1" noProof="1" smtClean="0">
                <a:solidFill>
                  <a:srgbClr val="00B050"/>
                </a:solidFill>
              </a:rPr>
              <a:t>LINKE </a:t>
            </a:r>
            <a:r>
              <a:rPr lang="cs-CZ" sz="1800" b="1" noProof="1">
                <a:solidFill>
                  <a:srgbClr val="00B050"/>
                </a:solidFill>
              </a:rPr>
              <a:t>SK </a:t>
            </a:r>
            <a:r>
              <a:rPr lang="cs-CZ" sz="1800" b="1" noProof="1">
                <a:solidFill>
                  <a:srgbClr val="C00000"/>
                </a:solidFill>
              </a:rPr>
              <a:t>– </a:t>
            </a:r>
            <a:r>
              <a:rPr lang="cs-CZ" sz="1800" b="1" noProof="1">
                <a:solidFill>
                  <a:srgbClr val="002060"/>
                </a:solidFill>
              </a:rPr>
              <a:t>MITTELFELD</a:t>
            </a:r>
            <a:r>
              <a:rPr lang="cs-CZ" sz="1800" b="1" noProof="1">
                <a:solidFill>
                  <a:srgbClr val="C00000"/>
                </a:solidFill>
              </a:rPr>
              <a:t> – </a:t>
            </a:r>
            <a:r>
              <a:rPr lang="cs-CZ" sz="1800" b="1" noProof="1">
                <a:solidFill>
                  <a:srgbClr val="00B050"/>
                </a:solidFill>
              </a:rPr>
              <a:t>RECHTE SK </a:t>
            </a:r>
            <a:r>
              <a:rPr lang="cs-CZ" sz="1800" b="1" noProof="1">
                <a:solidFill>
                  <a:srgbClr val="C00000"/>
                </a:solidFill>
              </a:rPr>
              <a:t>– </a:t>
            </a:r>
            <a:r>
              <a:rPr lang="cs-CZ" sz="1800" b="1" noProof="1">
                <a:solidFill>
                  <a:srgbClr val="CC0099"/>
                </a:solidFill>
              </a:rPr>
              <a:t>NACHFELD </a:t>
            </a:r>
            <a:r>
              <a:rPr lang="cs-CZ" sz="1800" b="1" noProof="1">
                <a:solidFill>
                  <a:srgbClr val="C00000"/>
                </a:solidFill>
              </a:rPr>
              <a:t> 	</a:t>
            </a:r>
            <a:r>
              <a:rPr lang="cs-CZ" sz="1800" b="1" noProof="1" smtClean="0">
                <a:solidFill>
                  <a:srgbClr val="C00000"/>
                </a:solidFill>
              </a:rPr>
              <a:t>	      Ich weiß, 								</a:t>
            </a:r>
            <a:r>
              <a:rPr lang="cs-CZ" sz="1800" b="1" noProof="1" smtClean="0">
                <a:solidFill>
                  <a:srgbClr val="00B050"/>
                </a:solidFill>
              </a:rPr>
              <a:t>dass     </a:t>
            </a:r>
            <a:r>
              <a:rPr lang="cs-CZ" sz="1800" b="1" noProof="1" smtClean="0">
                <a:solidFill>
                  <a:srgbClr val="002060"/>
                </a:solidFill>
              </a:rPr>
              <a:t>nur kapitalkräftige Unternehmen die Krise</a:t>
            </a:r>
            <a:r>
              <a:rPr lang="cs-CZ" sz="1800" b="1" noProof="1" smtClean="0">
                <a:solidFill>
                  <a:srgbClr val="00B050"/>
                </a:solidFill>
              </a:rPr>
              <a:t>     bewältigen</a:t>
            </a:r>
            <a:r>
              <a:rPr lang="cs-CZ" sz="1800" b="1" noProof="1" smtClean="0">
                <a:solidFill>
                  <a:srgbClr val="CC0099"/>
                </a:solidFill>
              </a:rPr>
              <a:t>.</a:t>
            </a:r>
            <a:endParaRPr lang="cs-CZ" sz="1800" b="1" noProof="1">
              <a:solidFill>
                <a:srgbClr val="C00000"/>
              </a:solidFill>
            </a:endParaRPr>
          </a:p>
          <a:p>
            <a:pPr>
              <a:lnSpc>
                <a:spcPct val="110000"/>
              </a:lnSpc>
            </a:pPr>
            <a:r>
              <a:rPr lang="de-DE" sz="1800" b="1" dirty="0" smtClean="0"/>
              <a:t>Stellung der Nebensätze: </a:t>
            </a:r>
          </a:p>
          <a:p>
            <a:pPr marL="402336" lvl="1" indent="0">
              <a:lnSpc>
                <a:spcPct val="110000"/>
              </a:lnSpc>
              <a:buNone/>
            </a:pPr>
            <a:r>
              <a:rPr lang="de-DE" sz="1500" b="1" dirty="0" smtClean="0">
                <a:solidFill>
                  <a:srgbClr val="800080"/>
                </a:solidFill>
              </a:rPr>
              <a:t>Nachsatz:   	</a:t>
            </a:r>
            <a:r>
              <a:rPr lang="de-DE" sz="1500" i="1" dirty="0" smtClean="0"/>
              <a:t>Es freut mich, dass ihr </a:t>
            </a:r>
            <a:r>
              <a:rPr lang="de-DE" sz="1500" b="1" i="1" dirty="0" smtClean="0"/>
              <a:t>aufpasst</a:t>
            </a:r>
            <a:r>
              <a:rPr lang="de-DE" sz="1500" i="1" dirty="0" smtClean="0"/>
              <a:t>. / Es freut mich, dass ihr </a:t>
            </a:r>
            <a:r>
              <a:rPr lang="de-DE" sz="1500" b="1" i="1" dirty="0" smtClean="0"/>
              <a:t>aufpassen 		werdet</a:t>
            </a:r>
            <a:r>
              <a:rPr lang="de-DE" sz="1500" i="1" dirty="0" smtClean="0"/>
              <a:t>. / Es freut mich, dass ihr </a:t>
            </a:r>
            <a:r>
              <a:rPr lang="de-DE" sz="1500" b="1" i="1" dirty="0" smtClean="0"/>
              <a:t>aufgepasst habt</a:t>
            </a:r>
            <a:r>
              <a:rPr lang="de-DE" sz="1500" i="1" dirty="0" smtClean="0"/>
              <a:t>. 				/ Es freut mich, dass ihr </a:t>
            </a:r>
            <a:r>
              <a:rPr lang="de-DE" sz="1500" b="1" i="1" dirty="0" smtClean="0"/>
              <a:t>werdet</a:t>
            </a:r>
            <a:r>
              <a:rPr lang="de-DE" sz="1500" i="1" dirty="0" smtClean="0"/>
              <a:t> </a:t>
            </a:r>
            <a:r>
              <a:rPr lang="de-DE" sz="1500" i="1" u="sng" dirty="0" smtClean="0"/>
              <a:t>aufpassen wollen</a:t>
            </a:r>
            <a:r>
              <a:rPr lang="de-DE" sz="1500" i="1" dirty="0" smtClean="0"/>
              <a:t>.  </a:t>
            </a:r>
          </a:p>
          <a:p>
            <a:pPr marL="402336" lvl="1" indent="0">
              <a:lnSpc>
                <a:spcPct val="110000"/>
              </a:lnSpc>
              <a:buNone/>
            </a:pPr>
            <a:r>
              <a:rPr lang="de-DE" sz="1500" b="1" dirty="0" smtClean="0">
                <a:solidFill>
                  <a:srgbClr val="800080"/>
                </a:solidFill>
              </a:rPr>
              <a:t>Zwischensatz:  	</a:t>
            </a:r>
            <a:r>
              <a:rPr lang="de-DE" sz="1500" i="1" dirty="0" smtClean="0"/>
              <a:t>Er ärgerte sich, </a:t>
            </a:r>
            <a:r>
              <a:rPr lang="de-DE" sz="1500" b="1" i="1" dirty="0" smtClean="0"/>
              <a:t>weil sie schwieg</a:t>
            </a:r>
            <a:r>
              <a:rPr lang="de-DE" sz="1500" i="1" dirty="0" smtClean="0"/>
              <a:t>, obwohl er sie um die Antwort bat.</a:t>
            </a:r>
          </a:p>
          <a:p>
            <a:pPr marL="402336" lvl="1" indent="0">
              <a:lnSpc>
                <a:spcPct val="110000"/>
              </a:lnSpc>
              <a:buNone/>
            </a:pPr>
            <a:r>
              <a:rPr lang="de-DE" sz="1500" b="1" dirty="0" smtClean="0">
                <a:solidFill>
                  <a:srgbClr val="800080"/>
                </a:solidFill>
              </a:rPr>
              <a:t>Vordersatz</a:t>
            </a:r>
            <a:r>
              <a:rPr lang="cs-CZ" sz="1500" b="1" dirty="0" smtClean="0">
                <a:solidFill>
                  <a:srgbClr val="800080"/>
                </a:solidFill>
              </a:rPr>
              <a:t> (</a:t>
            </a:r>
            <a:r>
              <a:rPr lang="de-DE" sz="1500" b="1" dirty="0" smtClean="0">
                <a:solidFill>
                  <a:srgbClr val="800080"/>
                </a:solidFill>
              </a:rPr>
              <a:t>Vorfeldbesetzung</a:t>
            </a:r>
            <a:r>
              <a:rPr lang="cs-CZ" sz="1500" b="1" dirty="0" smtClean="0">
                <a:solidFill>
                  <a:srgbClr val="800080"/>
                </a:solidFill>
              </a:rPr>
              <a:t>)</a:t>
            </a:r>
            <a:r>
              <a:rPr lang="de-DE" sz="1500" b="1" dirty="0" smtClean="0">
                <a:solidFill>
                  <a:srgbClr val="800080"/>
                </a:solidFill>
              </a:rPr>
              <a:t>:</a:t>
            </a:r>
            <a:r>
              <a:rPr lang="cs-CZ" sz="1500" b="1" dirty="0" smtClean="0">
                <a:solidFill>
                  <a:srgbClr val="800080"/>
                </a:solidFill>
              </a:rPr>
              <a:t> </a:t>
            </a:r>
            <a:r>
              <a:rPr lang="cs-CZ" sz="1500" b="1" i="1" dirty="0" smtClean="0"/>
              <a:t>Al</a:t>
            </a:r>
            <a:r>
              <a:rPr lang="de-DE" sz="1500" b="1" i="1" dirty="0" smtClean="0"/>
              <a:t>s er Geld gebraucht</a:t>
            </a:r>
            <a:r>
              <a:rPr lang="de-DE" sz="1500" i="1" dirty="0" smtClean="0"/>
              <a:t> </a:t>
            </a:r>
            <a:r>
              <a:rPr lang="de-DE" sz="1500" b="1" i="1" dirty="0" smtClean="0">
                <a:solidFill>
                  <a:srgbClr val="FF3300"/>
                </a:solidFill>
              </a:rPr>
              <a:t>hat, ist</a:t>
            </a:r>
            <a:r>
              <a:rPr lang="de-DE" sz="1500" i="1" dirty="0" smtClean="0"/>
              <a:t> er zur Bank gegangen.</a:t>
            </a:r>
            <a:endParaRPr lang="de-DE" sz="1500" dirty="0">
              <a:solidFill>
                <a:srgbClr val="000066"/>
              </a:solidFill>
            </a:endParaRPr>
          </a:p>
        </p:txBody>
      </p:sp>
      <p:pic>
        <p:nvPicPr>
          <p:cNvPr id="10" name="Zvuk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5736" y="116632"/>
            <a:ext cx="5688632" cy="1008112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Lücke</a:t>
            </a:r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2: OBJEKTSATZ</a:t>
            </a:r>
            <a:endParaRPr lang="de-DE" sz="2800" b="1" cap="all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99592" y="1124744"/>
            <a:ext cx="8208912" cy="5517356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de-DE" sz="1800" dirty="0"/>
              <a:t>der Nebensatz </a:t>
            </a:r>
            <a:r>
              <a:rPr lang="de-DE" sz="1800" b="1" dirty="0">
                <a:solidFill>
                  <a:srgbClr val="00B050"/>
                </a:solidFill>
              </a:rPr>
              <a:t>ersetzt das Objekt des </a:t>
            </a:r>
            <a:r>
              <a:rPr lang="de-DE" sz="1800" b="1" dirty="0" smtClean="0">
                <a:solidFill>
                  <a:srgbClr val="00B050"/>
                </a:solidFill>
              </a:rPr>
              <a:t>Hauptsatzes</a:t>
            </a:r>
            <a:endParaRPr lang="cs-CZ" sz="1800" b="1" dirty="0" smtClean="0">
              <a:solidFill>
                <a:srgbClr val="00B050"/>
              </a:solidFill>
            </a:endParaRPr>
          </a:p>
          <a:p>
            <a:pPr>
              <a:lnSpc>
                <a:spcPct val="110000"/>
              </a:lnSpc>
            </a:pPr>
            <a:r>
              <a:rPr lang="de-DE" sz="1800" dirty="0" smtClean="0"/>
              <a:t>Frage </a:t>
            </a:r>
            <a:r>
              <a:rPr lang="de-DE" sz="1800" b="1" i="1" dirty="0" smtClean="0">
                <a:solidFill>
                  <a:srgbClr val="C00000"/>
                </a:solidFill>
              </a:rPr>
              <a:t>was</a:t>
            </a:r>
            <a:r>
              <a:rPr lang="de-DE" sz="1800" b="1" i="1" dirty="0">
                <a:solidFill>
                  <a:srgbClr val="C00000"/>
                </a:solidFill>
              </a:rPr>
              <a:t>? </a:t>
            </a:r>
            <a:r>
              <a:rPr lang="de-DE" sz="1800" b="1" i="1" dirty="0">
                <a:solidFill>
                  <a:srgbClr val="C00000"/>
                </a:solidFill>
              </a:rPr>
              <a:t>wem? wen? </a:t>
            </a:r>
            <a:r>
              <a:rPr lang="de-DE" sz="1800" b="1" i="1" dirty="0" smtClean="0">
                <a:solidFill>
                  <a:srgbClr val="C00000"/>
                </a:solidFill>
              </a:rPr>
              <a:t>worüber</a:t>
            </a:r>
            <a:r>
              <a:rPr lang="cs-CZ" sz="1800" b="1" i="1" dirty="0" smtClean="0">
                <a:solidFill>
                  <a:srgbClr val="C00000"/>
                </a:solidFill>
              </a:rPr>
              <a:t>? </a:t>
            </a:r>
            <a:r>
              <a:rPr lang="de-DE" sz="1800" b="1" i="1" dirty="0" smtClean="0">
                <a:solidFill>
                  <a:srgbClr val="C00000"/>
                </a:solidFill>
              </a:rPr>
              <a:t>worum</a:t>
            </a:r>
            <a:r>
              <a:rPr lang="de-DE" sz="1800" b="1" i="1" dirty="0">
                <a:solidFill>
                  <a:srgbClr val="C00000"/>
                </a:solidFill>
              </a:rPr>
              <a:t>? wonach</a:t>
            </a:r>
            <a:r>
              <a:rPr lang="de-DE" sz="1800" b="1" i="1" dirty="0" smtClean="0">
                <a:solidFill>
                  <a:srgbClr val="C00000"/>
                </a:solidFill>
              </a:rPr>
              <a:t>?</a:t>
            </a:r>
            <a:r>
              <a:rPr lang="cs-CZ" sz="1800" b="1" i="1" dirty="0" smtClean="0">
                <a:solidFill>
                  <a:srgbClr val="C00000"/>
                </a:solidFill>
              </a:rPr>
              <a:t> </a:t>
            </a:r>
            <a:r>
              <a:rPr lang="de-DE" sz="1800" b="1" i="1" dirty="0" smtClean="0">
                <a:solidFill>
                  <a:srgbClr val="C00000"/>
                </a:solidFill>
              </a:rPr>
              <a:t>woran? </a:t>
            </a:r>
            <a:r>
              <a:rPr lang="de-DE" sz="1800" dirty="0" smtClean="0"/>
              <a:t>usw.</a:t>
            </a:r>
            <a:endParaRPr lang="de-DE" sz="1800" i="1" dirty="0" smtClean="0"/>
          </a:p>
          <a:p>
            <a:pPr>
              <a:lnSpc>
                <a:spcPct val="110000"/>
              </a:lnSpc>
            </a:pPr>
            <a:r>
              <a:rPr lang="de-DE" sz="1800" dirty="0" smtClean="0"/>
              <a:t>Der Hauptsatz kann ein </a:t>
            </a:r>
            <a:r>
              <a:rPr lang="de-DE" sz="1800" b="1" dirty="0" smtClean="0">
                <a:solidFill>
                  <a:srgbClr val="C00000"/>
                </a:solidFill>
              </a:rPr>
              <a:t>persönliches</a:t>
            </a:r>
            <a:r>
              <a:rPr lang="de-DE" sz="1800" dirty="0" smtClean="0"/>
              <a:t> </a:t>
            </a:r>
            <a:r>
              <a:rPr lang="de-DE" sz="1600" i="1" dirty="0" smtClean="0"/>
              <a:t>(z. B. </a:t>
            </a:r>
            <a:r>
              <a:rPr lang="de-DE" sz="1600" b="1" i="1" dirty="0" smtClean="0"/>
              <a:t>ich</a:t>
            </a:r>
            <a:r>
              <a:rPr lang="de-DE" sz="1600" i="1" dirty="0" smtClean="0"/>
              <a:t> weiß, dass …) </a:t>
            </a:r>
            <a:r>
              <a:rPr lang="de-DE" sz="1800" dirty="0" smtClean="0"/>
              <a:t>oder ein </a:t>
            </a:r>
            <a:r>
              <a:rPr lang="de-DE" sz="1800" b="1" dirty="0" smtClean="0">
                <a:solidFill>
                  <a:srgbClr val="C00000"/>
                </a:solidFill>
              </a:rPr>
              <a:t>unpersönliches</a:t>
            </a:r>
            <a:r>
              <a:rPr lang="de-DE" sz="1800" dirty="0" smtClean="0"/>
              <a:t> Verb enthalten. Unpersönliche Verben </a:t>
            </a:r>
            <a:r>
              <a:rPr lang="de-DE" sz="1800" i="1" dirty="0" smtClean="0"/>
              <a:t>„haben das unpersönliche Subjekt </a:t>
            </a:r>
            <a:r>
              <a:rPr lang="cs-CZ" sz="1800" b="1" i="1" dirty="0" smtClean="0"/>
              <a:t>es</a:t>
            </a:r>
            <a:r>
              <a:rPr lang="cs-CZ" sz="1800" i="1" dirty="0" smtClean="0"/>
              <a:t> </a:t>
            </a:r>
            <a:r>
              <a:rPr lang="de-DE" sz="1800" i="1" dirty="0" smtClean="0"/>
              <a:t>und ein </a:t>
            </a:r>
            <a:r>
              <a:rPr lang="de-DE" sz="1800" i="1" u="sng" dirty="0" smtClean="0"/>
              <a:t>Akkusativobjekt</a:t>
            </a:r>
            <a:r>
              <a:rPr lang="de-DE" sz="1800" i="1" dirty="0" smtClean="0"/>
              <a:t>“ </a:t>
            </a:r>
            <a:r>
              <a:rPr lang="de-DE" sz="1600" dirty="0" smtClean="0"/>
              <a:t>[Dreyer/Schmitt 1991</a:t>
            </a:r>
            <a:r>
              <a:rPr lang="cs-CZ" sz="1600" dirty="0" smtClean="0"/>
              <a:t>:</a:t>
            </a:r>
            <a:r>
              <a:rPr lang="de-DE" sz="1600" dirty="0" smtClean="0"/>
              <a:t> 61]. </a:t>
            </a:r>
            <a:r>
              <a:rPr lang="de-DE" sz="1800" i="1" dirty="0" smtClean="0"/>
              <a:t>(z. B. </a:t>
            </a:r>
            <a:r>
              <a:rPr lang="de-DE" sz="1600" b="1" i="1" dirty="0" smtClean="0"/>
              <a:t>Es</a:t>
            </a:r>
            <a:r>
              <a:rPr lang="de-DE" sz="1600" i="1" dirty="0" smtClean="0"/>
              <a:t> ärgert </a:t>
            </a:r>
            <a:r>
              <a:rPr lang="de-DE" sz="1600" i="1" u="sng" dirty="0" smtClean="0"/>
              <a:t>den Kunden</a:t>
            </a:r>
            <a:r>
              <a:rPr lang="de-DE" sz="1600" i="1" dirty="0" smtClean="0"/>
              <a:t>, dass … / </a:t>
            </a:r>
            <a:r>
              <a:rPr lang="de-DE" sz="1600" b="1" i="1" dirty="0" smtClean="0"/>
              <a:t>Es</a:t>
            </a:r>
            <a:r>
              <a:rPr lang="de-DE" sz="1600" i="1" dirty="0" smtClean="0"/>
              <a:t> freut </a:t>
            </a:r>
            <a:r>
              <a:rPr lang="de-DE" sz="1600" i="1" u="sng" dirty="0" smtClean="0"/>
              <a:t>den Chef</a:t>
            </a:r>
            <a:r>
              <a:rPr lang="de-DE" sz="1600" i="1" dirty="0" smtClean="0"/>
              <a:t>, dass … / Es beunruhigt </a:t>
            </a:r>
            <a:r>
              <a:rPr lang="de-DE" sz="1600" i="1" u="sng" dirty="0" smtClean="0"/>
              <a:t>die </a:t>
            </a:r>
            <a:r>
              <a:rPr lang="cs-CZ" sz="1600" i="1" u="sng" dirty="0" err="1" smtClean="0"/>
              <a:t>Klienten</a:t>
            </a:r>
            <a:r>
              <a:rPr lang="de-DE" sz="1600" i="1" dirty="0" smtClean="0"/>
              <a:t>, dass … / </a:t>
            </a:r>
            <a:r>
              <a:rPr lang="de-DE" sz="1600" b="1" i="1" dirty="0" smtClean="0"/>
              <a:t>Es</a:t>
            </a:r>
            <a:r>
              <a:rPr lang="de-DE" sz="1600" i="1" dirty="0" smtClean="0"/>
              <a:t> beleidigt </a:t>
            </a:r>
            <a:r>
              <a:rPr lang="de-DE" sz="1600" i="1" u="sng" dirty="0" smtClean="0"/>
              <a:t>mich</a:t>
            </a:r>
            <a:r>
              <a:rPr lang="de-DE" sz="1600" i="1" dirty="0" smtClean="0"/>
              <a:t>, dass … / </a:t>
            </a:r>
            <a:r>
              <a:rPr lang="cs-CZ" sz="1600" b="1" i="1" dirty="0" smtClean="0"/>
              <a:t>E</a:t>
            </a:r>
            <a:r>
              <a:rPr lang="de-DE" sz="1600" b="1" i="1" dirty="0" smtClean="0"/>
              <a:t>s </a:t>
            </a:r>
            <a:r>
              <a:rPr lang="de-DE" sz="1600" i="1" dirty="0" smtClean="0"/>
              <a:t>wundert </a:t>
            </a:r>
            <a:r>
              <a:rPr lang="de-DE" sz="1600" i="1" u="sng" dirty="0" smtClean="0"/>
              <a:t>ihn</a:t>
            </a:r>
            <a:r>
              <a:rPr lang="de-DE" sz="1600" i="1" dirty="0" smtClean="0"/>
              <a:t>, dass …)</a:t>
            </a:r>
          </a:p>
          <a:p>
            <a:pPr>
              <a:lnSpc>
                <a:spcPct val="110000"/>
              </a:lnSpc>
            </a:pPr>
            <a:r>
              <a:rPr lang="de-DE" sz="1800" dirty="0" smtClean="0"/>
              <a:t>Neben dem </a:t>
            </a:r>
            <a:r>
              <a:rPr lang="de-DE" sz="1800" b="1" dirty="0" smtClean="0">
                <a:solidFill>
                  <a:srgbClr val="800080"/>
                </a:solidFill>
              </a:rPr>
              <a:t>A. Konjunktionalsatz mit der Konjunktion </a:t>
            </a:r>
            <a:r>
              <a:rPr lang="de-DE" sz="1800" b="1" dirty="0" smtClean="0">
                <a:solidFill>
                  <a:srgbClr val="00B050"/>
                </a:solidFill>
              </a:rPr>
              <a:t>dass</a:t>
            </a:r>
            <a:r>
              <a:rPr lang="de-DE" sz="1800" dirty="0" smtClean="0">
                <a:solidFill>
                  <a:srgbClr val="00B050"/>
                </a:solidFill>
              </a:rPr>
              <a:t> </a:t>
            </a:r>
            <a:r>
              <a:rPr lang="de-DE" sz="1800" dirty="0" smtClean="0"/>
              <a:t>gibt es zwei </a:t>
            </a:r>
            <a:r>
              <a:rPr lang="de-DE" sz="1800" dirty="0" smtClean="0"/>
              <a:t>konkurrierende Konstruktionen:</a:t>
            </a:r>
          </a:p>
          <a:p>
            <a:pPr marL="82296" indent="0">
              <a:lnSpc>
                <a:spcPct val="110000"/>
              </a:lnSpc>
              <a:buNone/>
            </a:pPr>
            <a:r>
              <a:rPr lang="de-DE" sz="1800" b="1" dirty="0" smtClean="0">
                <a:solidFill>
                  <a:srgbClr val="800080"/>
                </a:solidFill>
              </a:rPr>
              <a:t>B. valenzbedingte Infinitivkonstruktion </a:t>
            </a:r>
            <a:r>
              <a:rPr lang="de-DE" sz="1800" dirty="0" smtClean="0">
                <a:latin typeface="Times New Roman"/>
                <a:cs typeface="Times New Roman"/>
              </a:rPr>
              <a:t>→ </a:t>
            </a:r>
            <a:r>
              <a:rPr lang="de-DE" sz="1800" dirty="0" smtClean="0"/>
              <a:t>die Subjekte sind identisch oder das Subjekt im NS ist im HS angedeutet </a:t>
            </a:r>
            <a:r>
              <a:rPr lang="de-DE" sz="1600" i="1" dirty="0" smtClean="0"/>
              <a:t>(z. B. Er denkt daran, sich einen neuen Job zu suchen. Ich bat sie die Rechnung zu überprüfen: </a:t>
            </a:r>
            <a:r>
              <a:rPr lang="de-DE" sz="1600" b="1" i="1" dirty="0" smtClean="0"/>
              <a:t>siehe Portfolio 9</a:t>
            </a:r>
            <a:r>
              <a:rPr lang="de-DE" sz="1600" i="1" dirty="0" smtClean="0"/>
              <a:t>)</a:t>
            </a:r>
          </a:p>
          <a:p>
            <a:pPr marL="82296" indent="0">
              <a:lnSpc>
                <a:spcPct val="110000"/>
              </a:lnSpc>
              <a:buNone/>
            </a:pPr>
            <a:r>
              <a:rPr lang="de-DE" sz="1800" dirty="0" smtClean="0"/>
              <a:t>	</a:t>
            </a:r>
            <a:r>
              <a:rPr lang="de-DE" sz="1600" dirty="0" smtClean="0"/>
              <a:t>nach Verben </a:t>
            </a:r>
            <a:r>
              <a:rPr lang="de-DE" sz="1600" b="1" dirty="0" smtClean="0">
                <a:solidFill>
                  <a:srgbClr val="FF0000"/>
                </a:solidFill>
              </a:rPr>
              <a:t>sagen, schreiben, zeigen, erzählen, wissen</a:t>
            </a:r>
            <a:r>
              <a:rPr lang="de-DE" sz="1600" b="1" dirty="0" smtClean="0"/>
              <a:t> </a:t>
            </a:r>
            <a:r>
              <a:rPr lang="de-DE" sz="1600" dirty="0" smtClean="0"/>
              <a:t>keine 	</a:t>
            </a:r>
            <a:r>
              <a:rPr lang="de-DE" sz="1600" dirty="0" err="1" smtClean="0"/>
              <a:t>Infinitivkonstr</a:t>
            </a:r>
            <a:r>
              <a:rPr lang="de-DE" sz="1600" dirty="0" smtClean="0"/>
              <a:t>. zulässig </a:t>
            </a:r>
            <a:r>
              <a:rPr lang="de-DE" sz="1600" i="1" dirty="0" smtClean="0"/>
              <a:t>(z. B. Er hat mir gesagt, </a:t>
            </a:r>
            <a:r>
              <a:rPr lang="de-DE" sz="1800" b="1" dirty="0">
                <a:solidFill>
                  <a:srgbClr val="00B050"/>
                </a:solidFill>
              </a:rPr>
              <a:t>dass</a:t>
            </a:r>
            <a:r>
              <a:rPr lang="de-DE" sz="1600" i="1" dirty="0" smtClean="0"/>
              <a:t> ich bleiben soll.)</a:t>
            </a:r>
          </a:p>
          <a:p>
            <a:pPr marL="82296" indent="0">
              <a:lnSpc>
                <a:spcPct val="110000"/>
              </a:lnSpc>
              <a:buNone/>
            </a:pPr>
            <a:r>
              <a:rPr lang="cs-CZ" sz="1800" b="1" dirty="0">
                <a:solidFill>
                  <a:srgbClr val="800080"/>
                </a:solidFill>
              </a:rPr>
              <a:t>C</a:t>
            </a:r>
            <a:r>
              <a:rPr lang="de-DE" sz="1800" b="1" dirty="0" smtClean="0">
                <a:solidFill>
                  <a:srgbClr val="800080"/>
                </a:solidFill>
              </a:rPr>
              <a:t>. </a:t>
            </a:r>
            <a:r>
              <a:rPr lang="de-DE" sz="1800" b="1" dirty="0" err="1" smtClean="0">
                <a:solidFill>
                  <a:srgbClr val="800080"/>
                </a:solidFill>
              </a:rPr>
              <a:t>uneingeleitete</a:t>
            </a:r>
            <a:r>
              <a:rPr lang="de-DE" sz="1800" b="1" dirty="0" smtClean="0">
                <a:solidFill>
                  <a:srgbClr val="800080"/>
                </a:solidFill>
              </a:rPr>
              <a:t> Objektsätze → </a:t>
            </a:r>
            <a:r>
              <a:rPr lang="de-DE" sz="1800" dirty="0" smtClean="0"/>
              <a:t>nach Verben </a:t>
            </a:r>
            <a:r>
              <a:rPr lang="de-DE" sz="1800" b="1" dirty="0" smtClean="0">
                <a:solidFill>
                  <a:srgbClr val="00B050"/>
                </a:solidFill>
              </a:rPr>
              <a:t>annehmen, denken, fürchten, glauben, hoffen</a:t>
            </a:r>
            <a:r>
              <a:rPr lang="cs-CZ" sz="1800" b="1" dirty="0" smtClean="0">
                <a:solidFill>
                  <a:srgbClr val="00B050"/>
                </a:solidFill>
              </a:rPr>
              <a:t>, …</a:t>
            </a:r>
            <a:r>
              <a:rPr lang="de-DE" sz="1800" b="1" dirty="0" smtClean="0">
                <a:solidFill>
                  <a:srgbClr val="00B050"/>
                </a:solidFill>
              </a:rPr>
              <a:t> </a:t>
            </a:r>
            <a:r>
              <a:rPr lang="de-DE" sz="1600" i="1" dirty="0" smtClean="0"/>
              <a:t>(z. B. Nehmen Sie an, dieses Produkt </a:t>
            </a:r>
            <a:r>
              <a:rPr lang="de-DE" sz="1600" i="1" u="sng" dirty="0" smtClean="0"/>
              <a:t>findet</a:t>
            </a:r>
            <a:r>
              <a:rPr lang="de-DE" sz="1600" i="1" dirty="0" smtClean="0"/>
              <a:t> Absatz? Ich befürchte, wir </a:t>
            </a:r>
            <a:r>
              <a:rPr lang="de-DE" sz="1600" i="1" u="sng" dirty="0" smtClean="0"/>
              <a:t>werden</a:t>
            </a:r>
            <a:r>
              <a:rPr lang="de-DE" sz="1600" i="1" dirty="0" smtClean="0"/>
              <a:t> eine neue Strategie entwickeln müssen</a:t>
            </a:r>
            <a:r>
              <a:rPr lang="cs-CZ" sz="1600" i="1" dirty="0" smtClean="0"/>
              <a:t>: </a:t>
            </a:r>
            <a:r>
              <a:rPr lang="cs-CZ" sz="1600" b="1" i="1" dirty="0"/>
              <a:t>s</a:t>
            </a:r>
            <a:r>
              <a:rPr lang="de-DE" sz="1600" b="1" i="1" dirty="0" err="1"/>
              <a:t>iehe</a:t>
            </a:r>
            <a:r>
              <a:rPr lang="de-DE" sz="1600" b="1" i="1" dirty="0"/>
              <a:t> Portfolio </a:t>
            </a:r>
            <a:r>
              <a:rPr lang="cs-CZ" sz="1600" b="1" i="1" dirty="0" smtClean="0"/>
              <a:t>10</a:t>
            </a:r>
            <a:r>
              <a:rPr lang="de-DE" sz="1600" i="1" dirty="0" smtClean="0"/>
              <a:t>)</a:t>
            </a:r>
            <a:endParaRPr lang="cs-CZ" sz="1600" i="1" dirty="0"/>
          </a:p>
          <a:p>
            <a:pPr marL="82296" indent="0">
              <a:lnSpc>
                <a:spcPct val="110000"/>
              </a:lnSpc>
              <a:buNone/>
            </a:pPr>
            <a:endParaRPr lang="de-DE" sz="1800" b="1" dirty="0">
              <a:solidFill>
                <a:srgbClr val="00B050"/>
              </a:solidFill>
            </a:endParaRPr>
          </a:p>
          <a:p>
            <a:pPr>
              <a:lnSpc>
                <a:spcPct val="110000"/>
              </a:lnSpc>
            </a:pPr>
            <a:endParaRPr lang="de-DE" sz="1800" b="1" dirty="0">
              <a:solidFill>
                <a:srgbClr val="00B050"/>
              </a:solidFill>
            </a:endParaRPr>
          </a:p>
        </p:txBody>
      </p:sp>
      <p:pic>
        <p:nvPicPr>
          <p:cNvPr id="7" name="Zvuk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24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332656"/>
            <a:ext cx="7272808" cy="864096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3600" b="1" dirty="0" smtClean="0">
                <a:solidFill>
                  <a:srgbClr val="C00000"/>
                </a:solidFill>
              </a:rPr>
              <a:t>Lücke</a:t>
            </a:r>
            <a:r>
              <a:rPr lang="cs-CZ" sz="3600" b="1" dirty="0" smtClean="0">
                <a:solidFill>
                  <a:srgbClr val="C00000"/>
                </a:solidFill>
              </a:rPr>
              <a:t> 3: INSTRUMENTALSATZ</a:t>
            </a:r>
            <a:endParaRPr lang="cs-CZ" sz="3400" b="1" cap="al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>
          <a:xfrm>
            <a:off x="971600" y="1484784"/>
            <a:ext cx="7200800" cy="4735448"/>
          </a:xfrm>
        </p:spPr>
        <p:txBody>
          <a:bodyPr anchor="ctr">
            <a:noAutofit/>
          </a:bodyPr>
          <a:lstStyle/>
          <a:p>
            <a:r>
              <a:rPr lang="de-DE" sz="1700" b="1" dirty="0" smtClean="0"/>
              <a:t>Instrumentalsätze antworten auf die Frage </a:t>
            </a:r>
            <a:r>
              <a:rPr lang="de-DE" sz="1700" b="1" dirty="0" smtClean="0">
                <a:solidFill>
                  <a:srgbClr val="800080"/>
                </a:solidFill>
              </a:rPr>
              <a:t>WIE?</a:t>
            </a:r>
            <a:r>
              <a:rPr lang="de-DE" sz="1700" b="1" dirty="0" smtClean="0"/>
              <a:t> bzw. </a:t>
            </a:r>
            <a:r>
              <a:rPr lang="de-DE" sz="1700" b="1" dirty="0" smtClean="0">
                <a:solidFill>
                  <a:srgbClr val="800080"/>
                </a:solidFill>
              </a:rPr>
              <a:t>WODURCH</a:t>
            </a:r>
            <a:r>
              <a:rPr lang="de-DE" sz="1700" b="1" dirty="0" smtClean="0"/>
              <a:t>?</a:t>
            </a:r>
            <a:r>
              <a:rPr lang="cs-CZ" sz="1700" b="1" dirty="0" smtClean="0"/>
              <a:t> </a:t>
            </a:r>
          </a:p>
          <a:p>
            <a:r>
              <a:rPr lang="de-DE" sz="1700" b="1" dirty="0" smtClean="0">
                <a:solidFill>
                  <a:srgbClr val="800080"/>
                </a:solidFill>
              </a:rPr>
              <a:t>Wodurch</a:t>
            </a:r>
            <a:r>
              <a:rPr lang="de-DE" sz="1700" dirty="0" smtClean="0">
                <a:solidFill>
                  <a:srgbClr val="800080"/>
                </a:solidFill>
              </a:rPr>
              <a:t> </a:t>
            </a:r>
            <a:r>
              <a:rPr lang="de-DE" sz="1700" dirty="0" smtClean="0"/>
              <a:t>kann man die Produktion verbilligen? </a:t>
            </a:r>
            <a:r>
              <a:rPr lang="de-DE" sz="1700" b="1" dirty="0" smtClean="0">
                <a:solidFill>
                  <a:srgbClr val="800080"/>
                </a:solidFill>
              </a:rPr>
              <a:t>Wie</a:t>
            </a:r>
            <a:r>
              <a:rPr lang="de-DE" sz="1700" dirty="0" smtClean="0">
                <a:solidFill>
                  <a:srgbClr val="800080"/>
                </a:solidFill>
              </a:rPr>
              <a:t> </a:t>
            </a:r>
            <a:r>
              <a:rPr lang="de-DE" sz="1700" dirty="0" smtClean="0"/>
              <a:t>kann man billiger produzieren? </a:t>
            </a:r>
            <a:r>
              <a:rPr lang="de-DE" sz="1700" i="1" dirty="0" smtClean="0"/>
              <a:t>„Der Betrieb will billiger produzieren, indem er die Lohnkosten senkt.“ </a:t>
            </a:r>
            <a:r>
              <a:rPr lang="de-DE" sz="1500" dirty="0" smtClean="0"/>
              <a:t>[</a:t>
            </a:r>
            <a:r>
              <a:rPr lang="de-DE" sz="1500" dirty="0" err="1" smtClean="0"/>
              <a:t>Höppnerová</a:t>
            </a:r>
            <a:r>
              <a:rPr lang="de-DE" sz="1500" dirty="0" smtClean="0"/>
              <a:t> </a:t>
            </a:r>
            <a:r>
              <a:rPr lang="cs-CZ" sz="1500" dirty="0" smtClean="0"/>
              <a:t>2008:</a:t>
            </a:r>
            <a:r>
              <a:rPr lang="de-DE" sz="1500" dirty="0" smtClean="0"/>
              <a:t> </a:t>
            </a:r>
            <a:r>
              <a:rPr lang="cs-CZ" sz="1500" dirty="0" smtClean="0"/>
              <a:t>158</a:t>
            </a:r>
            <a:r>
              <a:rPr lang="de-DE" sz="1500" dirty="0" smtClean="0"/>
              <a:t>]. </a:t>
            </a:r>
            <a:endParaRPr lang="cs-CZ" sz="1500" i="1" dirty="0" smtClean="0"/>
          </a:p>
          <a:p>
            <a:r>
              <a:rPr lang="de-DE" sz="1700" b="1" dirty="0"/>
              <a:t> </a:t>
            </a:r>
            <a:r>
              <a:rPr lang="de-DE" sz="1700" dirty="0" smtClean="0"/>
              <a:t>Bei </a:t>
            </a:r>
            <a:r>
              <a:rPr lang="de-DE" sz="1700" dirty="0"/>
              <a:t>der Nebensatzverbindung mit </a:t>
            </a:r>
            <a:r>
              <a:rPr lang="de-DE" sz="1700" b="1" i="1" dirty="0">
                <a:solidFill>
                  <a:srgbClr val="C00000"/>
                </a:solidFill>
              </a:rPr>
              <a:t>indem</a:t>
            </a:r>
            <a:r>
              <a:rPr lang="de-DE" sz="1700" dirty="0"/>
              <a:t> werden zwei Sätze verbunden, bei denen </a:t>
            </a:r>
            <a:r>
              <a:rPr lang="de-DE" sz="1700" dirty="0" smtClean="0"/>
              <a:t>der</a:t>
            </a:r>
            <a:r>
              <a:rPr lang="cs-CZ" sz="1700" dirty="0" smtClean="0"/>
              <a:t> </a:t>
            </a:r>
            <a:r>
              <a:rPr lang="de-DE" sz="1700" dirty="0" smtClean="0"/>
              <a:t>Nebensatz </a:t>
            </a:r>
            <a:r>
              <a:rPr lang="de-DE" sz="1700" dirty="0"/>
              <a:t>das „Mittel“ bzw. „Instrument“ </a:t>
            </a:r>
            <a:r>
              <a:rPr lang="de-DE" sz="1700" dirty="0" smtClean="0"/>
              <a:t>(= </a:t>
            </a:r>
            <a:r>
              <a:rPr lang="de-DE" sz="1700" dirty="0"/>
              <a:t>die Methode) beschreibt, mit dem ein im Hauptsatz ausgedrücktes „Ziel“ erreicht werden kann. </a:t>
            </a:r>
            <a:endParaRPr lang="cs-CZ" sz="1700" dirty="0"/>
          </a:p>
          <a:p>
            <a:pPr marL="82296" indent="0">
              <a:buNone/>
            </a:pPr>
            <a:r>
              <a:rPr lang="cs-CZ" sz="1400" i="1" dirty="0"/>
              <a:t>	</a:t>
            </a: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smtClean="0"/>
              <a:t>	</a:t>
            </a:r>
            <a:r>
              <a:rPr lang="de-DE" sz="1600" dirty="0" smtClean="0"/>
              <a:t>Beispiel </a:t>
            </a:r>
            <a:r>
              <a:rPr lang="de-DE" sz="1600" dirty="0"/>
              <a:t>– SPARSAMES AUTOFAHREN</a:t>
            </a:r>
            <a:r>
              <a:rPr lang="de-DE" sz="1600" dirty="0" smtClean="0"/>
              <a:t>:</a:t>
            </a:r>
            <a:r>
              <a:rPr lang="cs-CZ" sz="1600" dirty="0" smtClean="0"/>
              <a:t>			</a:t>
            </a:r>
            <a:r>
              <a:rPr lang="de-DE" sz="1600" i="1" dirty="0" smtClean="0"/>
              <a:t>„</a:t>
            </a:r>
            <a:r>
              <a:rPr lang="de-DE" sz="1600" i="1" dirty="0"/>
              <a:t>Instrument“ („Methode“) </a:t>
            </a:r>
            <a:r>
              <a:rPr lang="de-DE" sz="1600" dirty="0">
                <a:latin typeface="Times New Roman"/>
                <a:cs typeface="Times New Roman"/>
              </a:rPr>
              <a:t>→</a:t>
            </a:r>
            <a:r>
              <a:rPr lang="de-DE" sz="1600" i="1" dirty="0" smtClean="0"/>
              <a:t> </a:t>
            </a:r>
            <a:r>
              <a:rPr lang="de-DE" sz="1600" i="1" dirty="0"/>
              <a:t>„Ziel</a:t>
            </a:r>
            <a:r>
              <a:rPr lang="de-DE" sz="1600" i="1" dirty="0" smtClean="0"/>
              <a:t>“</a:t>
            </a:r>
            <a:r>
              <a:rPr lang="cs-CZ" sz="1600" i="1" dirty="0" smtClean="0"/>
              <a:t>				</a:t>
            </a:r>
            <a:r>
              <a:rPr lang="de-DE" sz="1600" i="1" dirty="0" smtClean="0"/>
              <a:t>„</a:t>
            </a:r>
            <a:r>
              <a:rPr lang="de-DE" sz="1600" i="1" dirty="0"/>
              <a:t>90 km/h“ – „Benzin sparen“</a:t>
            </a:r>
            <a:r>
              <a:rPr lang="de-DE" sz="1600" dirty="0"/>
              <a:t> </a:t>
            </a:r>
            <a:endParaRPr lang="cs-CZ" sz="1600" dirty="0"/>
          </a:p>
          <a:p>
            <a:pPr marL="82296" indent="0">
              <a:buNone/>
            </a:pPr>
            <a:r>
              <a:rPr lang="cs-CZ" sz="1600" i="1" dirty="0" smtClean="0"/>
              <a:t>	</a:t>
            </a:r>
            <a:r>
              <a:rPr lang="de-DE" sz="1600" i="1" dirty="0" smtClean="0"/>
              <a:t>Wie</a:t>
            </a:r>
            <a:r>
              <a:rPr lang="de-DE" sz="1600" dirty="0"/>
              <a:t> kann man Benzin sparen</a:t>
            </a:r>
            <a:r>
              <a:rPr lang="de-DE" sz="1600" dirty="0" smtClean="0"/>
              <a:t>?</a:t>
            </a:r>
            <a:r>
              <a:rPr lang="cs-CZ" sz="1600" dirty="0"/>
              <a:t>	</a:t>
            </a:r>
            <a:r>
              <a:rPr lang="cs-CZ" sz="1600" dirty="0" smtClean="0"/>
              <a:t>			</a:t>
            </a:r>
            <a:r>
              <a:rPr lang="de-DE" sz="1600" dirty="0" smtClean="0"/>
              <a:t> </a:t>
            </a:r>
            <a:r>
              <a:rPr lang="de-DE" sz="1600" dirty="0"/>
              <a:t>– </a:t>
            </a:r>
            <a:r>
              <a:rPr lang="de-DE" sz="1600" i="1" dirty="0"/>
              <a:t>Indem</a:t>
            </a:r>
            <a:r>
              <a:rPr lang="de-DE" sz="1600" dirty="0"/>
              <a:t> man 90 km/h fährt</a:t>
            </a:r>
            <a:r>
              <a:rPr lang="de-DE" sz="1600" dirty="0" smtClean="0"/>
              <a:t>.</a:t>
            </a:r>
            <a:endParaRPr lang="cs-CZ" sz="1600" dirty="0" smtClean="0"/>
          </a:p>
          <a:p>
            <a:endParaRPr lang="cs-CZ" sz="1400" dirty="0"/>
          </a:p>
          <a:p>
            <a:r>
              <a:rPr lang="de-DE" sz="1500" b="1" i="1" dirty="0"/>
              <a:t>„Die besten Entdeckungsreisen macht man nicht in fremden Ländern, sondern indem man die Welt mit neuen Augen betrachtet“.</a:t>
            </a:r>
            <a:r>
              <a:rPr lang="de-DE" sz="1400" b="1" i="1" dirty="0"/>
              <a:t> </a:t>
            </a:r>
            <a:r>
              <a:rPr lang="de-DE" sz="1400" dirty="0"/>
              <a:t>(Marcel Proust)</a:t>
            </a:r>
            <a:endParaRPr lang="cs-CZ" sz="1400" dirty="0"/>
          </a:p>
          <a:p>
            <a:endParaRPr lang="cs-CZ" sz="1400" dirty="0"/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155575" y="-419100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070" y="3861048"/>
            <a:ext cx="2182091" cy="1542011"/>
          </a:xfrm>
        </p:spPr>
      </p:pic>
      <p:pic>
        <p:nvPicPr>
          <p:cNvPr id="10" name="Zvuk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54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79712" y="620687"/>
            <a:ext cx="6338788" cy="1891469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3200" b="1" dirty="0" smtClean="0">
                <a:solidFill>
                  <a:srgbClr val="C00000"/>
                </a:solidFill>
              </a:rPr>
              <a:t>Lücke 4: RESTRIKTIVSATZ</a:t>
            </a:r>
            <a:br>
              <a:rPr lang="de-DE" sz="3200" b="1" dirty="0" smtClean="0">
                <a:solidFill>
                  <a:srgbClr val="C00000"/>
                </a:solidFill>
              </a:rPr>
            </a:br>
            <a:r>
              <a:rPr lang="de-DE" sz="2000" dirty="0" smtClean="0">
                <a:effectLst/>
              </a:rPr>
              <a:t>Im Nebensatz erfolgt die Einschränkung des Geltungsbereichs des Hauptsatz-Geschehens durch den Bezug auf eine bestimmte Informationsquelle oder durch eine subjektive Stellungnahme des Sprechers.</a:t>
            </a:r>
            <a:endParaRPr lang="de-DE" sz="18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3212976"/>
            <a:ext cx="8442314" cy="3312368"/>
          </a:xfrm>
        </p:spPr>
        <p:txBody>
          <a:bodyPr anchor="ctr">
            <a:normAutofit/>
          </a:bodyPr>
          <a:lstStyle/>
          <a:p>
            <a:pPr marL="342900" indent="-342900" algn="l">
              <a:buClr>
                <a:schemeClr val="accent2">
                  <a:lumMod val="50000"/>
                </a:schemeClr>
              </a:buClr>
              <a:buFont typeface="+mj-lt"/>
              <a:buAutoNum type="alphaLcPeriod"/>
            </a:pPr>
            <a:endParaRPr lang="cs-CZ" b="1" dirty="0" smtClean="0">
              <a:solidFill>
                <a:srgbClr val="004620"/>
              </a:solidFill>
            </a:endParaRPr>
          </a:p>
          <a:p>
            <a:pPr marL="342900" indent="-342900" algn="l">
              <a:buClr>
                <a:schemeClr val="accent2">
                  <a:lumMod val="50000"/>
                </a:schemeClr>
              </a:buClr>
              <a:buFont typeface="+mj-lt"/>
              <a:buAutoNum type="alphaUcPeriod"/>
            </a:pPr>
            <a:endParaRPr lang="cs-CZ" sz="5000" b="1" dirty="0" smtClean="0">
              <a:solidFill>
                <a:srgbClr val="004620"/>
              </a:solidFill>
            </a:endParaRPr>
          </a:p>
          <a:p>
            <a:pPr marL="800100" lvl="1" indent="-342900" algn="l">
              <a:buClr>
                <a:schemeClr val="accent2">
                  <a:lumMod val="50000"/>
                </a:schemeClr>
              </a:buClr>
              <a:buFont typeface="+mj-lt"/>
              <a:buAutoNum type="alphaLcPeriod"/>
            </a:pPr>
            <a:endParaRPr lang="cs-CZ" b="1" dirty="0" smtClean="0">
              <a:solidFill>
                <a:schemeClr val="tx1"/>
              </a:solidFill>
            </a:endParaRPr>
          </a:p>
          <a:p>
            <a:pPr marL="342900" indent="-342900" algn="l">
              <a:buAutoNum type="alphaLcParenR"/>
            </a:pPr>
            <a:endParaRPr lang="cs-CZ" b="1" dirty="0" smtClean="0">
              <a:solidFill>
                <a:schemeClr val="tx1"/>
              </a:solidFill>
            </a:endParaRPr>
          </a:p>
          <a:p>
            <a:pPr marL="342900" indent="-342900" algn="l">
              <a:buAutoNum type="alphaUcParenR"/>
            </a:pP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217748" y="-603448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7327131"/>
              </p:ext>
            </p:extLst>
          </p:nvPr>
        </p:nvGraphicFramePr>
        <p:xfrm>
          <a:off x="1187624" y="2996952"/>
          <a:ext cx="4176464" cy="34198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176464"/>
              </a:tblGrid>
              <a:tr h="386615">
                <a:tc>
                  <a:txBody>
                    <a:bodyPr/>
                    <a:lstStyle/>
                    <a:p>
                      <a:pPr marL="0" indent="-342900" algn="ctr">
                        <a:buFont typeface="Wingdings" panose="05000000000000000000" pitchFamily="2" charset="2"/>
                        <a:buChar char="Ø"/>
                      </a:pPr>
                      <a:r>
                        <a:rPr kumimoji="0" lang="de-DE" sz="1700" b="0" kern="1200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Konjunktionen </a:t>
                      </a:r>
                      <a:r>
                        <a:rPr kumimoji="0" lang="de-DE" sz="1700" b="1" kern="1200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soviel</a:t>
                      </a:r>
                      <a:r>
                        <a:rPr kumimoji="0" lang="de-DE" sz="1700" b="1" kern="1200" baseline="0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 soweit</a:t>
                      </a:r>
                      <a:endParaRPr lang="de-DE" sz="17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596886">
                <a:tc>
                  <a:txBody>
                    <a:bodyPr/>
                    <a:lstStyle/>
                    <a:p>
                      <a:pPr marL="285750" marR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kumimoji="0" lang="de-DE" sz="1800" i="1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Soviel/soweit</a:t>
                      </a:r>
                      <a:r>
                        <a:rPr kumimoji="0" lang="de-DE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mir bekannt ist, arbeitet er als Pilot. </a:t>
                      </a:r>
                      <a:endParaRPr kumimoji="0" lang="cs-CZ" sz="1800" i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kumimoji="0" lang="cs-CZ" sz="1800" i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de-DE" sz="1800" i="1" kern="1200" noProof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Sie ist gesund, </a:t>
                      </a:r>
                      <a:r>
                        <a:rPr kumimoji="0" lang="de-DE" sz="1800" b="1" i="1" kern="1200" noProof="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soweit</a:t>
                      </a:r>
                      <a:r>
                        <a:rPr kumimoji="0" lang="de-DE" sz="1800" i="1" kern="1200" noProof="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de-DE" sz="1800" i="1" kern="1200" noProof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mir bekannt ist.</a:t>
                      </a:r>
                      <a:r>
                        <a:rPr kumimoji="0" lang="de-DE" sz="1800" i="1" kern="1200" baseline="0" noProof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vs. Wirf den Ball </a:t>
                      </a:r>
                      <a:r>
                        <a:rPr kumimoji="0" lang="de-DE" sz="1800" b="1" i="1" kern="1200" baseline="0" noProof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 weit </a:t>
                      </a:r>
                      <a:r>
                        <a:rPr kumimoji="0" lang="de-DE" sz="1800" i="1" kern="1200" baseline="0" noProof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wie möglich!</a:t>
                      </a:r>
                      <a:endParaRPr lang="de-DE" sz="2000" b="1" noProof="0" dirty="0" smtClean="0"/>
                    </a:p>
                    <a:p>
                      <a:pPr marL="285750" indent="-285750" algn="ctr">
                        <a:buFont typeface="Wingdings" panose="05000000000000000000" pitchFamily="2" charset="2"/>
                        <a:buChar char="Ø"/>
                      </a:pPr>
                      <a:endParaRPr lang="de-DE" sz="1700" b="1" noProof="0" dirty="0"/>
                    </a:p>
                  </a:txBody>
                  <a:tcPr/>
                </a:tc>
              </a:tr>
              <a:tr h="1311127">
                <a:tc>
                  <a:txBody>
                    <a:bodyPr/>
                    <a:lstStyle/>
                    <a:p>
                      <a:pPr marL="285750" indent="-285750" algn="ctr">
                        <a:buFont typeface="Wingdings" panose="05000000000000000000" pitchFamily="2" charset="2"/>
                        <a:buChar char="Ø"/>
                      </a:pPr>
                      <a:r>
                        <a:rPr kumimoji="0" lang="de-DE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Ich unterstütze seine Pläne, </a:t>
                      </a:r>
                      <a:r>
                        <a:rPr kumimoji="0" lang="de-DE" sz="1800" i="1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soweit</a:t>
                      </a:r>
                      <a:r>
                        <a:rPr kumimoji="0" lang="de-DE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ich sie für richtig halte.</a:t>
                      </a:r>
                      <a:r>
                        <a:rPr kumimoji="0" lang="de-DE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 algn="ctr">
                        <a:buFont typeface="Wingdings" panose="05000000000000000000" pitchFamily="2" charset="2"/>
                        <a:buChar char="Ø"/>
                      </a:pPr>
                      <a:endParaRPr kumimoji="0" lang="cs-CZ" sz="1800" i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r>
                        <a:rPr kumimoji="0" lang="de-DE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de-DE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in dem Maße → NICHT „soviel“</a:t>
                      </a:r>
                      <a:r>
                        <a:rPr kumimoji="0" lang="de-DE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kumimoji="0" lang="de-DE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cs-CZ" sz="1800" i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Users\Zdeněk\Documents\Privat\Fotky\PQ_Scrabble\Scrabbl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709044"/>
            <a:ext cx="2950945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Zvuk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1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6952816" cy="1143000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3700" b="1" dirty="0" smtClean="0">
                <a:solidFill>
                  <a:srgbClr val="C00000"/>
                </a:solidFill>
              </a:rPr>
              <a:t>Lücke 5: PROPORTIONALSATZ</a:t>
            </a:r>
            <a:endParaRPr lang="de-DE" sz="37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447800"/>
            <a:ext cx="7704856" cy="5005536"/>
          </a:xfrm>
        </p:spPr>
        <p:txBody>
          <a:bodyPr>
            <a:normAutofit lnSpcReduction="10000"/>
          </a:bodyPr>
          <a:lstStyle/>
          <a:p>
            <a:endParaRPr lang="cs-CZ" sz="1700" b="1" dirty="0" smtClean="0"/>
          </a:p>
          <a:p>
            <a:r>
              <a:rPr lang="de-DE" sz="1700" b="1" dirty="0" smtClean="0"/>
              <a:t>A</a:t>
            </a:r>
            <a:r>
              <a:rPr lang="de-DE" sz="1700" b="1" dirty="0"/>
              <a:t>. Proportionalsatz mit gleichmäßiger Entsprechung zweier Sachverhalte </a:t>
            </a:r>
            <a:r>
              <a:rPr lang="de-DE" sz="1700" dirty="0"/>
              <a:t>(</a:t>
            </a:r>
            <a:r>
              <a:rPr lang="de-DE" sz="1700" b="1" dirty="0"/>
              <a:t>je … desto; je … umso</a:t>
            </a:r>
            <a:r>
              <a:rPr lang="de-DE" sz="1700" dirty="0"/>
              <a:t>): </a:t>
            </a:r>
            <a:r>
              <a:rPr lang="de-DE" sz="1700" i="1" dirty="0"/>
              <a:t> * </a:t>
            </a:r>
            <a:r>
              <a:rPr lang="de-DE" sz="1700" i="1" u="sng" dirty="0"/>
              <a:t>Je</a:t>
            </a:r>
            <a:r>
              <a:rPr lang="de-DE" sz="1700" i="1" dirty="0"/>
              <a:t> länger die Haft dauerte, </a:t>
            </a:r>
            <a:r>
              <a:rPr lang="de-DE" sz="1700" i="1" u="sng" dirty="0" smtClean="0"/>
              <a:t>desto</a:t>
            </a:r>
            <a:r>
              <a:rPr lang="de-DE" sz="1700" i="1" dirty="0" smtClean="0"/>
              <a:t> </a:t>
            </a:r>
            <a:r>
              <a:rPr lang="de-DE" sz="1700" i="1" dirty="0"/>
              <a:t>mehr ließen die Kräfte nach. (Häftling vom KZ Auschwitz) </a:t>
            </a:r>
            <a:endParaRPr lang="cs-CZ" sz="1700" i="1" dirty="0" smtClean="0"/>
          </a:p>
          <a:p>
            <a:r>
              <a:rPr lang="de-DE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Die asyndetische Parataxe erfüllt dieselbe Funktion, doch die Hypotaxe ist klarer und anschaulicher:</a:t>
            </a:r>
          </a:p>
          <a:p>
            <a:r>
              <a:rPr lang="de-DE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lang="de-DE" sz="1700" i="1" dirty="0" smtClean="0">
                <a:latin typeface="Arial" panose="020B0604020202020204" pitchFamily="34" charset="0"/>
                <a:cs typeface="Arial" panose="020B0604020202020204" pitchFamily="34" charset="0"/>
              </a:rPr>
              <a:t>Die Steuern steigen mehr, man spart weniger. </a:t>
            </a:r>
            <a:r>
              <a:rPr lang="de-DE" sz="1700" i="1" dirty="0" smtClean="0">
                <a:solidFill>
                  <a:schemeClr val="dk1"/>
                </a:solidFill>
              </a:rPr>
              <a:t>→ </a:t>
            </a:r>
            <a:r>
              <a:rPr lang="de-DE" sz="1700" b="1" i="1" dirty="0" smtClean="0">
                <a:solidFill>
                  <a:srgbClr val="00B050"/>
                </a:solidFill>
              </a:rPr>
              <a:t>Je</a:t>
            </a:r>
            <a:r>
              <a:rPr lang="de-DE" sz="1700" i="1" dirty="0" smtClean="0">
                <a:solidFill>
                  <a:srgbClr val="00B050"/>
                </a:solidFill>
              </a:rPr>
              <a:t> </a:t>
            </a:r>
            <a:r>
              <a:rPr lang="de-DE" sz="1700" i="1" dirty="0" smtClean="0">
                <a:solidFill>
                  <a:schemeClr val="dk1"/>
                </a:solidFill>
              </a:rPr>
              <a:t>mehr die Steuern steigen, </a:t>
            </a:r>
            <a:r>
              <a:rPr lang="de-DE" sz="1700" b="1" i="1" dirty="0" smtClean="0">
                <a:solidFill>
                  <a:srgbClr val="00B050"/>
                </a:solidFill>
              </a:rPr>
              <a:t>desto</a:t>
            </a:r>
            <a:r>
              <a:rPr lang="de-DE" sz="1700" i="1" dirty="0" smtClean="0">
                <a:solidFill>
                  <a:srgbClr val="00B050"/>
                </a:solidFill>
              </a:rPr>
              <a:t> </a:t>
            </a:r>
            <a:r>
              <a:rPr lang="de-DE" sz="1700" i="1" dirty="0" smtClean="0">
                <a:solidFill>
                  <a:schemeClr val="dk1"/>
                </a:solidFill>
              </a:rPr>
              <a:t>weniger spart man.“ </a:t>
            </a:r>
            <a:r>
              <a:rPr lang="de-DE" sz="1500" dirty="0" smtClean="0"/>
              <a:t>[</a:t>
            </a:r>
            <a:r>
              <a:rPr lang="de-DE" sz="1500" dirty="0" err="1" smtClean="0"/>
              <a:t>Höppnerová</a:t>
            </a:r>
            <a:r>
              <a:rPr lang="de-DE" sz="1500" dirty="0" smtClean="0"/>
              <a:t>, 2008, 193].</a:t>
            </a:r>
          </a:p>
          <a:p>
            <a:r>
              <a:rPr lang="de-DE" sz="1700" b="1" dirty="0" smtClean="0">
                <a:solidFill>
                  <a:srgbClr val="C00000"/>
                </a:solidFill>
              </a:rPr>
              <a:t>WORTFOLGE:</a:t>
            </a:r>
          </a:p>
          <a:p>
            <a:r>
              <a:rPr lang="de-DE" sz="1700" b="1" dirty="0" smtClean="0">
                <a:solidFill>
                  <a:srgbClr val="FF0000"/>
                </a:solidFill>
              </a:rPr>
              <a:t>JE = NS </a:t>
            </a:r>
            <a:r>
              <a:rPr lang="de-DE" sz="1700" i="1" dirty="0" smtClean="0">
                <a:solidFill>
                  <a:schemeClr val="dk1"/>
                </a:solidFill>
              </a:rPr>
              <a:t>→ </a:t>
            </a:r>
            <a:r>
              <a:rPr lang="de-DE" sz="1700" b="1" dirty="0" smtClean="0">
                <a:solidFill>
                  <a:srgbClr val="FF0000"/>
                </a:solidFill>
              </a:rPr>
              <a:t>Verb-letzt-Satz</a:t>
            </a:r>
          </a:p>
          <a:p>
            <a:r>
              <a:rPr lang="de-DE" sz="1700" b="1" dirty="0" smtClean="0">
                <a:solidFill>
                  <a:srgbClr val="002060"/>
                </a:solidFill>
              </a:rPr>
              <a:t>DESTO = HS </a:t>
            </a:r>
            <a:r>
              <a:rPr lang="de-DE" sz="1700" i="1" dirty="0" smtClean="0">
                <a:solidFill>
                  <a:schemeClr val="dk1"/>
                </a:solidFill>
              </a:rPr>
              <a:t>→</a:t>
            </a:r>
            <a:r>
              <a:rPr lang="de-DE" sz="1700" b="1" dirty="0" smtClean="0">
                <a:solidFill>
                  <a:srgbClr val="002060"/>
                </a:solidFill>
              </a:rPr>
              <a:t> indirekte Wortfolge</a:t>
            </a:r>
          </a:p>
          <a:p>
            <a:r>
              <a:rPr lang="de-DE" sz="1700" dirty="0" smtClean="0">
                <a:solidFill>
                  <a:schemeClr val="dk1"/>
                </a:solidFill>
              </a:rPr>
              <a:t>Die technische Ausrüstung ist besser, die Arbeitsproduktivität wächst </a:t>
            </a:r>
            <a:r>
              <a:rPr lang="de-DE" sz="1700" dirty="0" err="1" smtClean="0">
                <a:solidFill>
                  <a:schemeClr val="dk1"/>
                </a:solidFill>
              </a:rPr>
              <a:t>schneler</a:t>
            </a:r>
            <a:r>
              <a:rPr lang="de-DE" sz="1700" dirty="0" smtClean="0">
                <a:solidFill>
                  <a:schemeClr val="dk1"/>
                </a:solidFill>
              </a:rPr>
              <a:t>. </a:t>
            </a:r>
            <a:r>
              <a:rPr lang="de-DE" sz="1700" i="1" dirty="0" smtClean="0">
                <a:solidFill>
                  <a:schemeClr val="dk1"/>
                </a:solidFill>
              </a:rPr>
              <a:t>→ </a:t>
            </a:r>
            <a:r>
              <a:rPr lang="de-DE" sz="1700" b="1" dirty="0" smtClean="0">
                <a:solidFill>
                  <a:srgbClr val="00B050"/>
                </a:solidFill>
              </a:rPr>
              <a:t>Je</a:t>
            </a:r>
            <a:r>
              <a:rPr lang="de-DE" sz="1700" dirty="0" smtClean="0">
                <a:solidFill>
                  <a:srgbClr val="00B050"/>
                </a:solidFill>
              </a:rPr>
              <a:t> </a:t>
            </a:r>
            <a:r>
              <a:rPr lang="de-DE" sz="1700" dirty="0" smtClean="0">
                <a:solidFill>
                  <a:schemeClr val="dk1"/>
                </a:solidFill>
              </a:rPr>
              <a:t>besser die technische Ausrüstung (ist), </a:t>
            </a:r>
            <a:r>
              <a:rPr lang="de-DE" sz="1700" b="1" dirty="0" smtClean="0">
                <a:solidFill>
                  <a:srgbClr val="00B050"/>
                </a:solidFill>
              </a:rPr>
              <a:t>umso</a:t>
            </a:r>
            <a:r>
              <a:rPr lang="de-DE" sz="1700" dirty="0" smtClean="0">
                <a:solidFill>
                  <a:srgbClr val="00B050"/>
                </a:solidFill>
              </a:rPr>
              <a:t> </a:t>
            </a:r>
            <a:r>
              <a:rPr lang="de-DE" sz="1700" dirty="0" smtClean="0">
                <a:solidFill>
                  <a:schemeClr val="dk1"/>
                </a:solidFill>
              </a:rPr>
              <a:t>schneller wächst die Arbeitsproduktivität.</a:t>
            </a:r>
          </a:p>
          <a:p>
            <a:endParaRPr lang="cs-CZ" sz="1700" b="1" dirty="0" smtClean="0"/>
          </a:p>
          <a:p>
            <a:r>
              <a:rPr lang="de-DE" sz="1700" b="1" dirty="0" smtClean="0"/>
              <a:t>B</a:t>
            </a:r>
            <a:r>
              <a:rPr lang="de-DE" sz="1700" b="1" dirty="0"/>
              <a:t>. Proportionalsatz mit Alternativen </a:t>
            </a:r>
            <a:r>
              <a:rPr lang="de-DE" sz="1700" dirty="0"/>
              <a:t>(</a:t>
            </a:r>
            <a:r>
              <a:rPr lang="de-DE" sz="1700" b="1" dirty="0"/>
              <a:t>je nachdem, ob; je nachdem + Fragewort</a:t>
            </a:r>
            <a:r>
              <a:rPr lang="de-DE" sz="1700" dirty="0"/>
              <a:t>):  </a:t>
            </a:r>
            <a:r>
              <a:rPr lang="de-DE" sz="1700" i="1" dirty="0"/>
              <a:t>* Morgen gehe ich spazieren oder bleibe zu Hause, </a:t>
            </a:r>
            <a:r>
              <a:rPr lang="de-DE" sz="1700" i="1" u="sng" dirty="0"/>
              <a:t>je nachdem, ob</a:t>
            </a:r>
            <a:r>
              <a:rPr lang="de-DE" sz="1700" i="1" dirty="0"/>
              <a:t> das Wetter schön oder schlecht ist. </a:t>
            </a:r>
            <a:endParaRPr lang="cs-CZ" sz="1700" dirty="0"/>
          </a:p>
        </p:txBody>
      </p:sp>
      <p:pic>
        <p:nvPicPr>
          <p:cNvPr id="6" name="Zvuk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96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6952816" cy="1143000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2800" b="1" dirty="0" smtClean="0">
                <a:solidFill>
                  <a:srgbClr val="C00000"/>
                </a:solidFill>
              </a:rPr>
              <a:t>Lücke </a:t>
            </a:r>
            <a:r>
              <a:rPr lang="cs-CZ" sz="2800" b="1" dirty="0" smtClean="0">
                <a:solidFill>
                  <a:srgbClr val="C00000"/>
                </a:solidFill>
              </a:rPr>
              <a:t>6</a:t>
            </a:r>
            <a:r>
              <a:rPr lang="de-DE" sz="2800" b="1" dirty="0" smtClean="0">
                <a:solidFill>
                  <a:srgbClr val="C00000"/>
                </a:solidFill>
              </a:rPr>
              <a:t>: </a:t>
            </a:r>
            <a:r>
              <a:rPr lang="cs-CZ" sz="2800" b="1" dirty="0" smtClean="0">
                <a:solidFill>
                  <a:srgbClr val="C00000"/>
                </a:solidFill>
              </a:rPr>
              <a:t>PRIVATIVSATZ</a:t>
            </a:r>
            <a:br>
              <a:rPr lang="cs-CZ" sz="2800" b="1" dirty="0" smtClean="0">
                <a:solidFill>
                  <a:srgbClr val="C00000"/>
                </a:solidFill>
              </a:rPr>
            </a:br>
            <a:r>
              <a:rPr lang="de-DE" sz="2800" b="1" dirty="0" smtClean="0">
                <a:solidFill>
                  <a:srgbClr val="C00000"/>
                </a:solidFill>
              </a:rPr>
              <a:t>Lücke</a:t>
            </a:r>
            <a:r>
              <a:rPr lang="cs-CZ" sz="2800" b="1" dirty="0" smtClean="0">
                <a:solidFill>
                  <a:srgbClr val="C00000"/>
                </a:solidFill>
              </a:rPr>
              <a:t> 7: IRREALER VERGLEICHSSATZ</a:t>
            </a:r>
            <a:endParaRPr lang="de-DE" sz="2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556792"/>
            <a:ext cx="7704856" cy="4896544"/>
          </a:xfrm>
        </p:spPr>
        <p:txBody>
          <a:bodyPr>
            <a:normAutofit/>
          </a:bodyPr>
          <a:lstStyle/>
          <a:p>
            <a:r>
              <a:rPr lang="de-DE" sz="1700" b="1" dirty="0" smtClean="0"/>
              <a:t>Privativsatz = Modalsatz des fehlenden Begleitumstandes</a:t>
            </a:r>
            <a:r>
              <a:rPr lang="de-DE" sz="1700" dirty="0" smtClean="0"/>
              <a:t>: </a:t>
            </a:r>
            <a:r>
              <a:rPr lang="de-DE" sz="1700" i="1" dirty="0" smtClean="0"/>
              <a:t> </a:t>
            </a:r>
          </a:p>
          <a:p>
            <a:r>
              <a:rPr lang="de-DE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Er schickte die Bestellung ab, </a:t>
            </a:r>
            <a:r>
              <a:rPr lang="de-DE" sz="17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ohne dass</a:t>
            </a:r>
            <a:r>
              <a:rPr lang="de-DE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 er den Absender darauf geschrieben hat/hätte.</a:t>
            </a:r>
          </a:p>
          <a:p>
            <a:r>
              <a:rPr lang="de-DE" sz="1500" dirty="0" smtClean="0">
                <a:solidFill>
                  <a:schemeClr val="dk1"/>
                </a:solidFill>
              </a:rPr>
              <a:t>→ Er schickte die Bestellung ab, </a:t>
            </a:r>
            <a:r>
              <a:rPr lang="de-DE" sz="1500" b="1" dirty="0" smtClean="0"/>
              <a:t>ohne</a:t>
            </a:r>
            <a:r>
              <a:rPr lang="de-DE" sz="1500" dirty="0" smtClean="0">
                <a:solidFill>
                  <a:schemeClr val="dk1"/>
                </a:solidFill>
              </a:rPr>
              <a:t> den Absender darauf </a:t>
            </a:r>
            <a:r>
              <a:rPr lang="de-DE" sz="1500" b="1" dirty="0" smtClean="0">
                <a:solidFill>
                  <a:schemeClr val="dk1"/>
                </a:solidFill>
              </a:rPr>
              <a:t>zu</a:t>
            </a:r>
            <a:r>
              <a:rPr lang="de-DE" sz="1500" dirty="0" smtClean="0">
                <a:solidFill>
                  <a:schemeClr val="dk1"/>
                </a:solidFill>
              </a:rPr>
              <a:t> schreiben.</a:t>
            </a:r>
            <a:endParaRPr lang="de-DE" sz="1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1700" dirty="0" err="1" smtClean="0"/>
              <a:t>Beneš</a:t>
            </a:r>
            <a:r>
              <a:rPr lang="de-DE" sz="1700" dirty="0" smtClean="0"/>
              <a:t> spricht über </a:t>
            </a:r>
            <a:r>
              <a:rPr lang="de-DE" sz="1700" i="1" dirty="0" err="1" smtClean="0"/>
              <a:t>polovětná</a:t>
            </a:r>
            <a:r>
              <a:rPr lang="de-DE" sz="1700" i="1" dirty="0" smtClean="0"/>
              <a:t> </a:t>
            </a:r>
            <a:r>
              <a:rPr lang="de-DE" sz="1700" i="1" dirty="0" err="1" smtClean="0"/>
              <a:t>vazba</a:t>
            </a:r>
            <a:r>
              <a:rPr lang="de-DE" sz="1700" i="1" dirty="0" smtClean="0"/>
              <a:t> </a:t>
            </a:r>
            <a:r>
              <a:rPr lang="de-DE" sz="1700" i="1" dirty="0" err="1" smtClean="0"/>
              <a:t>infinitivu</a:t>
            </a:r>
            <a:r>
              <a:rPr lang="de-DE" sz="1700" dirty="0" smtClean="0"/>
              <a:t>, auf Deutsch handelt es sich um eine </a:t>
            </a:r>
            <a:r>
              <a:rPr lang="de-DE" sz="1700" dirty="0" err="1" smtClean="0"/>
              <a:t>sinnger</a:t>
            </a:r>
            <a:r>
              <a:rPr lang="cs-CZ" sz="1700" dirty="0" smtClean="0"/>
              <a:t>i</a:t>
            </a:r>
            <a:r>
              <a:rPr lang="de-DE" sz="1700" dirty="0" err="1" smtClean="0"/>
              <a:t>chtete</a:t>
            </a:r>
            <a:r>
              <a:rPr lang="de-DE" sz="1700" dirty="0" smtClean="0"/>
              <a:t> Infinitivkonstruktion: </a:t>
            </a:r>
            <a:r>
              <a:rPr lang="de-DE" sz="1700" b="1" i="1" dirty="0" smtClean="0">
                <a:solidFill>
                  <a:srgbClr val="FF0000"/>
                </a:solidFill>
              </a:rPr>
              <a:t>siehe Portfolio 9</a:t>
            </a:r>
            <a:r>
              <a:rPr lang="de-DE" sz="1700" b="1" i="1" dirty="0" smtClean="0"/>
              <a:t>.</a:t>
            </a:r>
            <a:endParaRPr lang="de-DE" sz="1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Im Passiv: „</a:t>
            </a:r>
            <a:r>
              <a:rPr lang="de-DE" sz="1500" i="1" dirty="0" smtClean="0">
                <a:latin typeface="Arial" panose="020B0604020202020204" pitchFamily="34" charset="0"/>
                <a:cs typeface="Arial" panose="020B0604020202020204" pitchFamily="34" charset="0"/>
              </a:rPr>
              <a:t>Dieser Stoff ist fähig, seine Form zu ändern, ohne zerstört zu werden</a:t>
            </a:r>
            <a:r>
              <a:rPr lang="de-DE" sz="1500" i="1" dirty="0" smtClean="0">
                <a:solidFill>
                  <a:schemeClr val="dk1"/>
                </a:solidFill>
              </a:rPr>
              <a:t>“ </a:t>
            </a:r>
            <a:r>
              <a:rPr lang="de-DE" sz="1600" i="1" dirty="0" smtClean="0">
                <a:solidFill>
                  <a:schemeClr val="dk1"/>
                </a:solidFill>
              </a:rPr>
              <a:t>						</a:t>
            </a:r>
            <a:r>
              <a:rPr lang="de-DE" sz="1500" dirty="0" smtClean="0"/>
              <a:t>[</a:t>
            </a:r>
            <a:r>
              <a:rPr lang="de-DE" sz="1500" dirty="0" err="1" smtClean="0"/>
              <a:t>Beneš</a:t>
            </a:r>
            <a:r>
              <a:rPr lang="de-DE" sz="1500" dirty="0" smtClean="0"/>
              <a:t>/</a:t>
            </a:r>
            <a:r>
              <a:rPr lang="de-DE" sz="1500" dirty="0" err="1" smtClean="0"/>
              <a:t>Stehlík</a:t>
            </a:r>
            <a:r>
              <a:rPr lang="de-DE" sz="1500" dirty="0" smtClean="0"/>
              <a:t>/</a:t>
            </a:r>
            <a:r>
              <a:rPr lang="de-DE" sz="1500" dirty="0" err="1" smtClean="0"/>
              <a:t>Baloun</a:t>
            </a:r>
            <a:r>
              <a:rPr lang="de-DE" sz="1500" dirty="0" smtClean="0"/>
              <a:t> 1965: 98]. </a:t>
            </a:r>
            <a:endParaRPr lang="de-DE" sz="1500" b="1" i="1" dirty="0" smtClean="0"/>
          </a:p>
          <a:p>
            <a:r>
              <a:rPr lang="de-DE" sz="1700" b="1" dirty="0" smtClean="0"/>
              <a:t>Irrealer Vergleichssatz = Modalsatz des Vergleichs = Komparativsatz</a:t>
            </a:r>
            <a:r>
              <a:rPr lang="de-DE" sz="1700" dirty="0" smtClean="0"/>
              <a:t>: </a:t>
            </a:r>
            <a:r>
              <a:rPr lang="de-DE" sz="1700" i="1" dirty="0" smtClean="0"/>
              <a:t> </a:t>
            </a:r>
          </a:p>
          <a:p>
            <a:r>
              <a:rPr lang="de-DE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Sie schaut mich an, </a:t>
            </a:r>
            <a:r>
              <a:rPr lang="de-DE" sz="17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als ob </a:t>
            </a:r>
            <a:r>
              <a:rPr lang="de-DE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sie mich nicht verstanden </a:t>
            </a:r>
            <a:r>
              <a:rPr lang="de-DE" sz="17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hätte</a:t>
            </a:r>
            <a:r>
              <a:rPr lang="de-DE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de-DE" sz="1500" dirty="0" smtClean="0">
                <a:solidFill>
                  <a:schemeClr val="dk1"/>
                </a:solidFill>
              </a:rPr>
              <a:t>→ (ohne „ob“:) Sie schaut mich an, </a:t>
            </a:r>
            <a:r>
              <a:rPr lang="de-DE" sz="1500" b="1" dirty="0" smtClean="0">
                <a:solidFill>
                  <a:schemeClr val="dk1"/>
                </a:solidFill>
              </a:rPr>
              <a:t>als</a:t>
            </a:r>
            <a:r>
              <a:rPr lang="de-DE" sz="1500" dirty="0" smtClean="0">
                <a:solidFill>
                  <a:schemeClr val="dk1"/>
                </a:solidFill>
              </a:rPr>
              <a:t> </a:t>
            </a:r>
            <a:r>
              <a:rPr lang="de-DE" sz="1500" b="1" dirty="0" smtClean="0">
                <a:solidFill>
                  <a:srgbClr val="00B050"/>
                </a:solidFill>
              </a:rPr>
              <a:t>hätte</a:t>
            </a:r>
            <a:r>
              <a:rPr lang="de-DE" sz="1500" dirty="0" smtClean="0">
                <a:solidFill>
                  <a:schemeClr val="dk1"/>
                </a:solidFill>
              </a:rPr>
              <a:t> sie mich nicht verstanden.</a:t>
            </a:r>
            <a:endParaRPr lang="de-DE" sz="1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1600" i="1" dirty="0" smtClean="0"/>
              <a:t>„Der Nebensatz mit </a:t>
            </a:r>
            <a:r>
              <a:rPr lang="de-DE" sz="1600" b="1" i="1" dirty="0" smtClean="0"/>
              <a:t>als ob </a:t>
            </a:r>
            <a:r>
              <a:rPr lang="de-DE" sz="1600" i="1" dirty="0" smtClean="0"/>
              <a:t>oder </a:t>
            </a:r>
            <a:r>
              <a:rPr lang="de-DE" sz="1600" b="1" i="1" dirty="0" smtClean="0"/>
              <a:t>als</a:t>
            </a:r>
            <a:r>
              <a:rPr lang="de-DE" sz="1600" i="1" dirty="0" smtClean="0"/>
              <a:t> (seltener </a:t>
            </a:r>
            <a:r>
              <a:rPr lang="de-DE" sz="1600" b="1" i="1" dirty="0" smtClean="0"/>
              <a:t>als wenn </a:t>
            </a:r>
            <a:r>
              <a:rPr lang="de-DE" sz="1600" i="1" dirty="0" smtClean="0"/>
              <a:t>oder </a:t>
            </a:r>
            <a:r>
              <a:rPr lang="de-DE" sz="1600" b="1" i="1" dirty="0" smtClean="0"/>
              <a:t>wie wenn</a:t>
            </a:r>
            <a:r>
              <a:rPr lang="de-DE" sz="1600" i="1" dirty="0" smtClean="0"/>
              <a:t>) zeigt einen irrealen Vergleich: Sie schaut mich so an, aber in Wirklichkeit versteht sie mich oder hat mich wahrscheinlich verstanden“ </a:t>
            </a:r>
            <a:r>
              <a:rPr lang="de-DE" sz="1600" dirty="0" smtClean="0"/>
              <a:t>[Dreyer/Schmitt 1991: 249].  </a:t>
            </a:r>
            <a:endParaRPr lang="de-DE" sz="16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Neben dem </a:t>
            </a:r>
            <a:r>
              <a:rPr lang="de-DE" sz="15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Konjunktiv II.</a:t>
            </a:r>
            <a:r>
              <a:rPr lang="de-DE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 kann man auch gelegentlich den Konjunktiv I. verwenden: „</a:t>
            </a:r>
            <a:r>
              <a:rPr lang="de-DE" sz="1500" i="1" dirty="0" smtClean="0">
                <a:latin typeface="Arial" panose="020B0604020202020204" pitchFamily="34" charset="0"/>
                <a:cs typeface="Arial" panose="020B0604020202020204" pitchFamily="34" charset="0"/>
              </a:rPr>
              <a:t>Er tut, als ob er nichts </a:t>
            </a:r>
            <a:r>
              <a:rPr lang="de-DE" sz="1500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gesehen hätte</a:t>
            </a:r>
            <a:r>
              <a:rPr lang="de-DE" sz="15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(habe)</a:t>
            </a:r>
            <a:r>
              <a:rPr lang="de-DE" sz="1500" i="1" dirty="0" smtClean="0">
                <a:solidFill>
                  <a:schemeClr val="dk1"/>
                </a:solidFill>
              </a:rPr>
              <a:t>“ </a:t>
            </a:r>
            <a:r>
              <a:rPr lang="de-DE" sz="1400" i="1" dirty="0" smtClean="0">
                <a:solidFill>
                  <a:schemeClr val="dk1"/>
                </a:solidFill>
              </a:rPr>
              <a:t>	</a:t>
            </a:r>
            <a:r>
              <a:rPr lang="de-DE" sz="1400" dirty="0" smtClean="0"/>
              <a:t>[</a:t>
            </a:r>
            <a:r>
              <a:rPr lang="de-DE" sz="1400" dirty="0" err="1" smtClean="0"/>
              <a:t>Beneš</a:t>
            </a:r>
            <a:r>
              <a:rPr lang="de-DE" sz="1400" dirty="0" smtClean="0"/>
              <a:t>/</a:t>
            </a:r>
            <a:r>
              <a:rPr lang="de-DE" sz="1400" dirty="0" err="1" smtClean="0"/>
              <a:t>Stehlík</a:t>
            </a:r>
            <a:r>
              <a:rPr lang="de-DE" sz="1400" dirty="0" smtClean="0"/>
              <a:t>/</a:t>
            </a:r>
            <a:r>
              <a:rPr lang="de-DE" sz="1400" dirty="0" err="1" smtClean="0"/>
              <a:t>Baloun</a:t>
            </a:r>
            <a:r>
              <a:rPr lang="de-DE" sz="1400" dirty="0" smtClean="0"/>
              <a:t> 1965: 192]. </a:t>
            </a:r>
            <a:endParaRPr lang="de-DE" sz="1400" b="1" i="1" dirty="0"/>
          </a:p>
        </p:txBody>
      </p:sp>
      <p:pic>
        <p:nvPicPr>
          <p:cNvPr id="5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5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4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Literatur</a:t>
            </a:r>
            <a:endParaRPr lang="de-DE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844824"/>
            <a:ext cx="7920880" cy="4492476"/>
          </a:xfr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2">
                  <a:lumMod val="90000"/>
                  <a:tint val="44500"/>
                  <a:satMod val="160000"/>
                </a:schemeClr>
              </a:gs>
              <a:gs pos="100000">
                <a:schemeClr val="bg2">
                  <a:lumMod val="90000"/>
                  <a:tint val="23500"/>
                  <a:satMod val="160000"/>
                </a:schemeClr>
              </a:gs>
            </a:gsLst>
            <a:lin ang="13500000" scaled="1"/>
            <a:tileRect/>
          </a:gradFill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BENEŠ, E.; STEHLÍK, V.; BALOUN, J </a:t>
            </a:r>
            <a:r>
              <a:rPr lang="de-DE" sz="2400" dirty="0" smtClean="0"/>
              <a:t>(</a:t>
            </a:r>
            <a:r>
              <a:rPr lang="cs-CZ" sz="2400" dirty="0" smtClean="0"/>
              <a:t>1965</a:t>
            </a:r>
            <a:r>
              <a:rPr lang="de-DE" sz="2400" dirty="0" smtClean="0"/>
              <a:t>). </a:t>
            </a:r>
            <a:r>
              <a:rPr lang="cs-CZ" sz="2400" i="1" dirty="0" smtClean="0"/>
              <a:t>Němčina pro vědecké a odborné pracovníky</a:t>
            </a:r>
            <a:r>
              <a:rPr lang="de-DE" sz="2400" i="1" dirty="0" smtClean="0"/>
              <a:t>. </a:t>
            </a:r>
            <a:r>
              <a:rPr lang="cs-CZ" sz="2400" dirty="0" smtClean="0"/>
              <a:t>Praha</a:t>
            </a:r>
            <a:r>
              <a:rPr lang="de-DE" sz="2400" dirty="0" smtClean="0"/>
              <a:t>, </a:t>
            </a:r>
            <a:r>
              <a:rPr lang="cs-CZ" sz="2400" dirty="0" smtClean="0"/>
              <a:t>Nakladatelství Československé akademi</a:t>
            </a:r>
            <a:r>
              <a:rPr lang="cs-CZ" sz="2400" dirty="0" smtClean="0"/>
              <a:t>e věd</a:t>
            </a:r>
            <a:r>
              <a:rPr lang="de-DE" sz="2400" dirty="0" smtClean="0"/>
              <a:t>.</a:t>
            </a:r>
            <a:endParaRPr lang="de-DE" sz="2400" dirty="0" smtClean="0"/>
          </a:p>
          <a:p>
            <a:r>
              <a:rPr lang="cs-CZ" sz="2400" dirty="0" smtClean="0"/>
              <a:t>DREYER, H.; SCHMITT</a:t>
            </a:r>
            <a:r>
              <a:rPr lang="de-DE" sz="2400" dirty="0" smtClean="0"/>
              <a:t>, </a:t>
            </a:r>
            <a:r>
              <a:rPr lang="de-DE" sz="2400" dirty="0" smtClean="0"/>
              <a:t>R. (</a:t>
            </a:r>
            <a:r>
              <a:rPr lang="de-DE" sz="2400" dirty="0" smtClean="0"/>
              <a:t>19</a:t>
            </a:r>
            <a:r>
              <a:rPr lang="cs-CZ" sz="2400" dirty="0" smtClean="0"/>
              <a:t>91</a:t>
            </a:r>
            <a:r>
              <a:rPr lang="de-DE" sz="2400" dirty="0" smtClean="0"/>
              <a:t>). </a:t>
            </a:r>
            <a:r>
              <a:rPr lang="de-DE" sz="2400" i="1" dirty="0" smtClean="0"/>
              <a:t>Lehr- und Übungsbuch der deutschen Grammatik. </a:t>
            </a:r>
            <a:r>
              <a:rPr lang="de-DE" sz="2400" dirty="0" smtClean="0"/>
              <a:t>München, </a:t>
            </a:r>
            <a:r>
              <a:rPr lang="de-DE" sz="2400" dirty="0" smtClean="0"/>
              <a:t>Verlag für Deutsch.</a:t>
            </a:r>
            <a:endParaRPr lang="de-DE" sz="2400" dirty="0" smtClean="0"/>
          </a:p>
          <a:p>
            <a:r>
              <a:rPr lang="cs-CZ" sz="2400" dirty="0" smtClean="0"/>
              <a:t>HÖPPNEROVÁ, V.; KERNEROVÁ, J.</a:t>
            </a:r>
            <a:r>
              <a:rPr lang="de-DE" sz="2400" dirty="0" smtClean="0"/>
              <a:t> </a:t>
            </a:r>
            <a:r>
              <a:rPr lang="de-DE" sz="2400" dirty="0" smtClean="0"/>
              <a:t>(</a:t>
            </a:r>
            <a:r>
              <a:rPr lang="de-DE" sz="2400" dirty="0" smtClean="0"/>
              <a:t>20</a:t>
            </a:r>
            <a:r>
              <a:rPr lang="cs-CZ" sz="2400" dirty="0" smtClean="0"/>
              <a:t>08</a:t>
            </a:r>
            <a:r>
              <a:rPr lang="de-DE" sz="2400" dirty="0" smtClean="0"/>
              <a:t>). </a:t>
            </a:r>
            <a:r>
              <a:rPr lang="cs-CZ" sz="2400" i="1" dirty="0" smtClean="0"/>
              <a:t>Němčina v hospodářství</a:t>
            </a:r>
            <a:r>
              <a:rPr lang="de-DE" sz="2400" i="1" dirty="0" smtClean="0"/>
              <a:t>. </a:t>
            </a:r>
            <a:r>
              <a:rPr lang="cs-CZ" sz="2400" dirty="0" smtClean="0"/>
              <a:t>Praha</a:t>
            </a:r>
            <a:r>
              <a:rPr lang="de-DE" sz="2400" dirty="0" smtClean="0"/>
              <a:t>, </a:t>
            </a:r>
            <a:r>
              <a:rPr lang="cs-CZ" sz="2400" dirty="0" err="1" smtClean="0"/>
              <a:t>Ekopress</a:t>
            </a:r>
            <a:r>
              <a:rPr lang="cs-CZ" sz="2400" dirty="0" smtClean="0"/>
              <a:t>.</a:t>
            </a:r>
            <a:endParaRPr lang="de-DE" sz="2400" dirty="0" smtClean="0"/>
          </a:p>
          <a:p>
            <a:r>
              <a:rPr lang="de-DE" sz="2400" dirty="0" smtClean="0"/>
              <a:t>VÁVRA, Z. </a:t>
            </a:r>
            <a:r>
              <a:rPr lang="de-DE" sz="2400" dirty="0"/>
              <a:t>(20</a:t>
            </a:r>
            <a:r>
              <a:rPr lang="cs-CZ" sz="2400" dirty="0" smtClean="0"/>
              <a:t>00</a:t>
            </a:r>
            <a:r>
              <a:rPr lang="de-DE" sz="2400" dirty="0" smtClean="0"/>
              <a:t>). </a:t>
            </a:r>
            <a:r>
              <a:rPr lang="de-DE" sz="2400" i="1" dirty="0" smtClean="0"/>
              <a:t>Grammatik</a:t>
            </a:r>
            <a:r>
              <a:rPr lang="cs-CZ" sz="2400" i="1" dirty="0" smtClean="0"/>
              <a:t> II</a:t>
            </a:r>
            <a:r>
              <a:rPr lang="de-DE" sz="2400" i="1" dirty="0" smtClean="0"/>
              <a:t>. </a:t>
            </a:r>
            <a:r>
              <a:rPr lang="cs-CZ" sz="2400" dirty="0"/>
              <a:t>Praha</a:t>
            </a:r>
            <a:r>
              <a:rPr lang="de-DE" sz="2400" dirty="0"/>
              <a:t>, </a:t>
            </a:r>
            <a:r>
              <a:rPr lang="cs-CZ" sz="2400" dirty="0" err="1" smtClean="0"/>
              <a:t>Rolino</a:t>
            </a:r>
            <a:r>
              <a:rPr lang="cs-CZ" sz="2400" dirty="0" smtClean="0"/>
              <a:t>.</a:t>
            </a:r>
          </a:p>
          <a:p>
            <a:r>
              <a:rPr lang="de-DE" sz="2400" dirty="0" smtClean="0"/>
              <a:t>WEINRICH</a:t>
            </a:r>
            <a:r>
              <a:rPr lang="de-DE" sz="2400" dirty="0" smtClean="0"/>
              <a:t>, H. et al. (1993). </a:t>
            </a:r>
            <a:r>
              <a:rPr lang="de-DE" sz="2400" i="1" dirty="0" smtClean="0"/>
              <a:t>Textgrammatik der deutschen Sprache.</a:t>
            </a:r>
            <a:r>
              <a:rPr lang="de-DE" sz="2400" dirty="0" smtClean="0"/>
              <a:t> Mannheim, Leipzig, Wien, Zürich, Dudenverlag.</a:t>
            </a:r>
            <a:endParaRPr lang="de-DE" sz="2400" dirty="0"/>
          </a:p>
        </p:txBody>
      </p:sp>
      <p:pic>
        <p:nvPicPr>
          <p:cNvPr id="5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81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724128" y="1412776"/>
            <a:ext cx="2899172" cy="3888432"/>
          </a:xfrm>
        </p:spPr>
        <p:txBody>
          <a:bodyPr/>
          <a:lstStyle/>
          <a:p>
            <a:pPr algn="r"/>
            <a: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  <a:t>► Sternenhimmel</a:t>
            </a:r>
            <a: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de-DE" sz="24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► Mondschein</a:t>
            </a:r>
            <a: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  <a:t>► Lebenslust</a:t>
            </a:r>
            <a:b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de-DE" sz="24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► Lindenbaum</a:t>
            </a:r>
            <a:br>
              <a:rPr lang="de-DE" sz="2400" dirty="0" smtClean="0">
                <a:solidFill>
                  <a:srgbClr val="C00000"/>
                </a:solidFill>
                <a:latin typeface="Times New Roman"/>
                <a:cs typeface="Times New Roman"/>
              </a:rPr>
            </a:br>
            <a: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  <a:t>► Liebesglück</a:t>
            </a:r>
            <a:b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de-DE" sz="24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► Geborgenheit</a:t>
            </a:r>
            <a: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  <a:t>► Habseligkeiten</a:t>
            </a:r>
            <a:b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de-DE" sz="24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► Meeresrauschen</a:t>
            </a:r>
            <a: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  <a:t>► Universum</a:t>
            </a:r>
            <a:b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de-DE" sz="24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► Achtsamkeit</a:t>
            </a:r>
            <a:endParaRPr lang="de-DE" sz="2400" dirty="0">
              <a:solidFill>
                <a:srgbClr val="C00000"/>
              </a:solidFill>
            </a:endParaRPr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242918"/>
            <a:ext cx="2952327" cy="3694098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838200" y="5085184"/>
            <a:ext cx="4525888" cy="576064"/>
          </a:xfrm>
        </p:spPr>
        <p:txBody>
          <a:bodyPr>
            <a:normAutofit/>
          </a:bodyPr>
          <a:lstStyle/>
          <a:p>
            <a:r>
              <a:rPr lang="de-DE" sz="2200" b="1" dirty="0" smtClean="0">
                <a:solidFill>
                  <a:srgbClr val="0070C0"/>
                </a:solidFill>
              </a:rPr>
              <a:t>Danke für Ihre Aufmerksamkeit</a:t>
            </a:r>
            <a:r>
              <a:rPr lang="cs-CZ" sz="2200" b="1" dirty="0" smtClean="0">
                <a:solidFill>
                  <a:srgbClr val="0070C0"/>
                </a:solidFill>
              </a:rPr>
              <a:t>!</a:t>
            </a:r>
            <a:endParaRPr lang="de-DE" sz="2200" b="1" dirty="0">
              <a:solidFill>
                <a:srgbClr val="0070C0"/>
              </a:solidFill>
            </a:endParaRPr>
          </a:p>
        </p:txBody>
      </p:sp>
      <p:pic>
        <p:nvPicPr>
          <p:cNvPr id="9" name="Zvuk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24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2272</TotalTime>
  <Words>661</Words>
  <Application>Microsoft Office PowerPoint</Application>
  <PresentationFormat>Předvádění na obrazovce (4:3)</PresentationFormat>
  <Paragraphs>76</Paragraphs>
  <Slides>9</Slides>
  <Notes>0</Notes>
  <HiddenSlides>0</HiddenSlides>
  <MMClips>9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Slunovrat</vt:lpstr>
      <vt:lpstr>SATZGEFÜGE Hilfe  zum  portfolio 06  Ing. Zdeněk Vávra, Ph.D. Vortrag MOSN3, 03.11.2020</vt:lpstr>
      <vt:lpstr>Lücke 1: HYPOTAXE</vt:lpstr>
      <vt:lpstr>Lücke 2: OBJEKTSATZ</vt:lpstr>
      <vt:lpstr>Lücke 3: INSTRUMENTALSATZ</vt:lpstr>
      <vt:lpstr>Lücke 4: RESTRIKTIVSATZ Im Nebensatz erfolgt die Einschränkung des Geltungsbereichs des Hauptsatz-Geschehens durch den Bezug auf eine bestimmte Informationsquelle oder durch eine subjektive Stellungnahme des Sprechers.</vt:lpstr>
      <vt:lpstr>Lücke 5: PROPORTIONALSATZ</vt:lpstr>
      <vt:lpstr>Lücke 6: PRIVATIVSATZ Lücke 7: IRREALER VERGLEICHSSATZ</vt:lpstr>
      <vt:lpstr>Literatur</vt:lpstr>
      <vt:lpstr>► Sternenhimmel ► Mondschein ► Lebenslust ► Lindenbaum ► Liebesglück ► Geborgenheit ► Habseligkeiten ► Meeresrauschen ► Universum ► Achtsamkeit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PŘÍNOS KONCEPTU RUDOLFA STEINERA K ROZVOJI ČINNOSTNÍHO VYUČOVÁNÍ</dc:title>
  <dc:creator>Zdeněk Vávra</dc:creator>
  <cp:lastModifiedBy>Zdeněk</cp:lastModifiedBy>
  <cp:revision>198</cp:revision>
  <cp:lastPrinted>2018-05-09T07:46:56Z</cp:lastPrinted>
  <dcterms:created xsi:type="dcterms:W3CDTF">2011-03-31T11:23:57Z</dcterms:created>
  <dcterms:modified xsi:type="dcterms:W3CDTF">2020-11-02T16:18:32Z</dcterms:modified>
</cp:coreProperties>
</file>