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7" r:id="rId4"/>
  </p:sldMasterIdLst>
  <p:notesMasterIdLst>
    <p:notesMasterId r:id="rId15"/>
  </p:notesMasterIdLst>
  <p:handoutMasterIdLst>
    <p:handoutMasterId r:id="rId16"/>
  </p:handoutMasterIdLst>
  <p:sldIdLst>
    <p:sldId id="268" r:id="rId5"/>
    <p:sldId id="273" r:id="rId6"/>
    <p:sldId id="274" r:id="rId7"/>
    <p:sldId id="259" r:id="rId8"/>
    <p:sldId id="261" r:id="rId9"/>
    <p:sldId id="275" r:id="rId10"/>
    <p:sldId id="276" r:id="rId11"/>
    <p:sldId id="277" r:id="rId12"/>
    <p:sldId id="279" r:id="rId13"/>
    <p:sldId id="267" r:id="rId14"/>
  </p:sldIdLst>
  <p:sldSz cx="12192000" cy="6858000"/>
  <p:notesSz cx="6858000" cy="9144000"/>
  <p:defaultTextStyle>
    <a:defPPr rtl="0"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0976" autoAdjust="0"/>
  </p:normalViewPr>
  <p:slideViewPr>
    <p:cSldViewPr snapToGrid="0" snapToObjects="1">
      <p:cViewPr>
        <p:scale>
          <a:sx n="81" d="100"/>
          <a:sy n="81" d="100"/>
        </p:scale>
        <p:origin x="-30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xmlns="" id="{227E7D38-EF0A-4CC5-953A-33BF8122B0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224F6283-91D5-402C-BFFD-45060F24AE5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C6D9A-9721-4C71-9CCF-624BE71C7E30}" type="datetimeFigureOut">
              <a:rPr lang="de-DE" smtClean="0"/>
              <a:t>03.10.2021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E9F09A4B-67C9-4CE6-9C51-73B10DEE53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BAD56EB4-A686-4CC0-8E4D-BC4CC7273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7FC87-8386-4C33-A9C4-75165A3928D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79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01492-315C-4F52-9FE7-97A321A0C63D}" type="datetimeFigureOut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dirty="0"/>
              <a:t>Textmasterformate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345F7-83D9-4474-819F-0215724EBD06}" type="slidenum">
              <a:rPr lang="de-DE" noProof="0" smtClean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3870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8942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248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8226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37668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6238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noProof="0" smtClean="0"/>
              <a:t>8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951734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noProof="0" smtClean="0"/>
              <a:t>9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06949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0045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07312B-C253-4D65-AACA-81677988A97C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091D11-2887-41E7-B876-C635CACEE68C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53FAA1-F31C-458F-BB2D-860B25D1AA03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7D0C2C-1DFE-4990-9F8B-6411888F96D5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0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515C5C-8B10-4A97-9EBE-96B3BD5EB249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2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AC3E42-8F8A-4010-9D67-0E884612493F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8F3EA-C15F-4E9F-AE78-CC6CE4845224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BAD6F1-0738-4064-ACE4-2C4E07A2BBEB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C3F4F3-C11E-49B8-AEB4-89A7CD6B2D22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09A81A-8641-4C18-80AF-0D67D423D4FA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13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127B1B-BA6C-480A-A521-8595085F0CEF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4" name="Textfeld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9C159A-F464-4392-93FB-C0D9590C351B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AB628B-90B5-4C76-8FE4-CD95CD6F7823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7" name="Textfeld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667E5B-48F2-4DBF-B280-72653F57441C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15E578-6F92-40D4-9A6F-C7006C13D510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 hasCustomPrompt="1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411877-0E54-4A2C-8238-7EEE2EBE253B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e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ihand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uppe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ihand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ihand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ihand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hteck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 dirty="0"/>
              <a:t>Textmasterformate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83E4197-86B0-470F-BEC9-7D935231D218}" type="datetime1">
              <a:rPr lang="de-DE" noProof="0" smtClean="0"/>
              <a:t>03.10.2021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hteck 17">
            <a:extLst>
              <a:ext uri="{FF2B5EF4-FFF2-40B4-BE49-F238E27FC236}">
                <a16:creationId xmlns:a16="http://schemas.microsoft.com/office/drawing/2014/main" xmlns="" id="{93F2CC0B-D5F1-40B8-9CC6-4A36850B66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:a16="http://schemas.microsoft.com/office/drawing/2014/main" xmlns="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Sätze II</a:t>
            </a:r>
          </a:p>
        </p:txBody>
      </p:sp>
      <p:sp>
        <p:nvSpPr>
          <p:cNvPr id="13" name="Untertitel 12">
            <a:extLst>
              <a:ext uri="{FF2B5EF4-FFF2-40B4-BE49-F238E27FC236}">
                <a16:creationId xmlns:a16="http://schemas.microsoft.com/office/drawing/2014/main" xmlns="" id="{F05262DB-6398-4AF9-96A3-041CFB11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Satzklammer. Wunsch- und Ausrufesatz. Satzglieder. Satzgliedanalyse.</a:t>
            </a:r>
          </a:p>
        </p:txBody>
      </p:sp>
      <p:grpSp>
        <p:nvGrpSpPr>
          <p:cNvPr id="20" name="Gruppe 19">
            <a:extLst>
              <a:ext uri="{FF2B5EF4-FFF2-40B4-BE49-F238E27FC236}">
                <a16:creationId xmlns:a16="http://schemas.microsoft.com/office/drawing/2014/main" xmlns="" id="{631C6CE6-1810-44ED-A6D7-3FF53040A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Freihandform 11">
              <a:extLst>
                <a:ext uri="{FF2B5EF4-FFF2-40B4-BE49-F238E27FC236}">
                  <a16:creationId xmlns:a16="http://schemas.microsoft.com/office/drawing/2014/main" xmlns="" id="{1F6D8BFE-D0D0-4BAE-9D5A-701DE7D3CE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12">
              <a:extLst>
                <a:ext uri="{FF2B5EF4-FFF2-40B4-BE49-F238E27FC236}">
                  <a16:creationId xmlns:a16="http://schemas.microsoft.com/office/drawing/2014/main" xmlns="" id="{53F86D30-CEDB-4D96-AF73-AA3CD5A437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13">
              <a:extLst>
                <a:ext uri="{FF2B5EF4-FFF2-40B4-BE49-F238E27FC236}">
                  <a16:creationId xmlns:a16="http://schemas.microsoft.com/office/drawing/2014/main" xmlns="" id="{F5187540-C4C8-410C-A395-69FCB1C8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14">
              <a:extLst>
                <a:ext uri="{FF2B5EF4-FFF2-40B4-BE49-F238E27FC236}">
                  <a16:creationId xmlns:a16="http://schemas.microsoft.com/office/drawing/2014/main" xmlns="" id="{75BD6E4A-797C-451B-B08F-D99C1A9D13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5">
              <a:extLst>
                <a:ext uri="{FF2B5EF4-FFF2-40B4-BE49-F238E27FC236}">
                  <a16:creationId xmlns:a16="http://schemas.microsoft.com/office/drawing/2014/main" xmlns="" id="{0D241082-BAFA-462E-827B-5814B020F5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6">
              <a:extLst>
                <a:ext uri="{FF2B5EF4-FFF2-40B4-BE49-F238E27FC236}">
                  <a16:creationId xmlns:a16="http://schemas.microsoft.com/office/drawing/2014/main" xmlns="" id="{2920CCBD-116D-450B-9608-99F05F7D78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7">
              <a:extLst>
                <a:ext uri="{FF2B5EF4-FFF2-40B4-BE49-F238E27FC236}">
                  <a16:creationId xmlns:a16="http://schemas.microsoft.com/office/drawing/2014/main" xmlns="" id="{A57CD3DE-CEAF-4BD4-A5EF-24B3E622BB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8">
              <a:extLst>
                <a:ext uri="{FF2B5EF4-FFF2-40B4-BE49-F238E27FC236}">
                  <a16:creationId xmlns:a16="http://schemas.microsoft.com/office/drawing/2014/main" xmlns="" id="{4EC3258C-366B-4629-A7D3-5173D3637D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9">
              <a:extLst>
                <a:ext uri="{FF2B5EF4-FFF2-40B4-BE49-F238E27FC236}">
                  <a16:creationId xmlns:a16="http://schemas.microsoft.com/office/drawing/2014/main" xmlns="" id="{D444D63A-CE2B-4ACD-BA0E-4ADECAD86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20">
              <a:extLst>
                <a:ext uri="{FF2B5EF4-FFF2-40B4-BE49-F238E27FC236}">
                  <a16:creationId xmlns:a16="http://schemas.microsoft.com/office/drawing/2014/main" xmlns="" id="{7A504DF6-187A-4A54-96E8-3F3F28AAAA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21">
              <a:extLst>
                <a:ext uri="{FF2B5EF4-FFF2-40B4-BE49-F238E27FC236}">
                  <a16:creationId xmlns:a16="http://schemas.microsoft.com/office/drawing/2014/main" xmlns="" id="{FE04C6F5-6DC5-4C7E-9278-9BE624FC78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22">
              <a:extLst>
                <a:ext uri="{FF2B5EF4-FFF2-40B4-BE49-F238E27FC236}">
                  <a16:creationId xmlns:a16="http://schemas.microsoft.com/office/drawing/2014/main" xmlns="" id="{94A02D9B-E6A9-4D6A-9D2A-D81C76802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34" name="Gruppe 33">
            <a:extLst>
              <a:ext uri="{FF2B5EF4-FFF2-40B4-BE49-F238E27FC236}">
                <a16:creationId xmlns:a16="http://schemas.microsoft.com/office/drawing/2014/main" xmlns="" id="{B78034A6-3565-46AA-9E73-1C954666AB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Freihandform 27">
              <a:extLst>
                <a:ext uri="{FF2B5EF4-FFF2-40B4-BE49-F238E27FC236}">
                  <a16:creationId xmlns:a16="http://schemas.microsoft.com/office/drawing/2014/main" xmlns="" id="{04947AA2-A772-42CB-9CEC-065095D3DC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28">
              <a:extLst>
                <a:ext uri="{FF2B5EF4-FFF2-40B4-BE49-F238E27FC236}">
                  <a16:creationId xmlns:a16="http://schemas.microsoft.com/office/drawing/2014/main" xmlns="" id="{83C52D84-DEC1-4E16-972E-8EEA5D5224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29">
              <a:extLst>
                <a:ext uri="{FF2B5EF4-FFF2-40B4-BE49-F238E27FC236}">
                  <a16:creationId xmlns:a16="http://schemas.microsoft.com/office/drawing/2014/main" xmlns="" id="{2036A28D-EF09-41F7-906F-CF4053615A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0">
              <a:extLst>
                <a:ext uri="{FF2B5EF4-FFF2-40B4-BE49-F238E27FC236}">
                  <a16:creationId xmlns:a16="http://schemas.microsoft.com/office/drawing/2014/main" xmlns="" id="{EE8D92C7-C907-4120-95E3-80E3DC85BB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31">
              <a:extLst>
                <a:ext uri="{FF2B5EF4-FFF2-40B4-BE49-F238E27FC236}">
                  <a16:creationId xmlns:a16="http://schemas.microsoft.com/office/drawing/2014/main" xmlns="" id="{BBCEAAB8-CD22-41D7-B330-702682A27C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32">
              <a:extLst>
                <a:ext uri="{FF2B5EF4-FFF2-40B4-BE49-F238E27FC236}">
                  <a16:creationId xmlns:a16="http://schemas.microsoft.com/office/drawing/2014/main" xmlns="" id="{6BBC1FEE-3D72-492B-8D8A-BE1A55076F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33">
              <a:extLst>
                <a:ext uri="{FF2B5EF4-FFF2-40B4-BE49-F238E27FC236}">
                  <a16:creationId xmlns:a16="http://schemas.microsoft.com/office/drawing/2014/main" xmlns="" id="{C28C6E5C-C393-435C-96A1-AA2859BDC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34">
              <a:extLst>
                <a:ext uri="{FF2B5EF4-FFF2-40B4-BE49-F238E27FC236}">
                  <a16:creationId xmlns:a16="http://schemas.microsoft.com/office/drawing/2014/main" xmlns="" id="{2C2C991F-AC51-4DF5-B8DD-19B08C1CBF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35">
              <a:extLst>
                <a:ext uri="{FF2B5EF4-FFF2-40B4-BE49-F238E27FC236}">
                  <a16:creationId xmlns:a16="http://schemas.microsoft.com/office/drawing/2014/main" xmlns="" id="{9C916B5F-285D-4F5A-9085-6781753AFB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36">
              <a:extLst>
                <a:ext uri="{FF2B5EF4-FFF2-40B4-BE49-F238E27FC236}">
                  <a16:creationId xmlns:a16="http://schemas.microsoft.com/office/drawing/2014/main" xmlns="" id="{0375DD5F-9D17-4873-B697-3D44A5EBEC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37">
              <a:extLst>
                <a:ext uri="{FF2B5EF4-FFF2-40B4-BE49-F238E27FC236}">
                  <a16:creationId xmlns:a16="http://schemas.microsoft.com/office/drawing/2014/main" xmlns="" id="{A159BBC7-6A8B-4612-94A8-56323452C7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38">
              <a:extLst>
                <a:ext uri="{FF2B5EF4-FFF2-40B4-BE49-F238E27FC236}">
                  <a16:creationId xmlns:a16="http://schemas.microsoft.com/office/drawing/2014/main" xmlns="" id="{177C901C-F8DE-4C99-95C8-F8CA1B84F7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8" name="Rechteck 47">
            <a:extLst>
              <a:ext uri="{FF2B5EF4-FFF2-40B4-BE49-F238E27FC236}">
                <a16:creationId xmlns:a16="http://schemas.microsoft.com/office/drawing/2014/main" xmlns="" id="{D1D655F2-6D15-4265-ADEE-EF0075C139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ihandform 69">
            <a:extLst>
              <a:ext uri="{FF2B5EF4-FFF2-40B4-BE49-F238E27FC236}">
                <a16:creationId xmlns:a16="http://schemas.microsoft.com/office/drawing/2014/main" xmlns="" id="{3248A930-1A6E-4EFB-8213-D1AC735BE0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3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B425945F-DE63-48FC-9C1A-5A89F18D79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05285" y="4009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4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DA6E363-E778-43FE-999A-B194E62FD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Satzklammer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71C81242-07DE-4DE5-BCD3-310BD80F8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0012" y="1736034"/>
            <a:ext cx="10238892" cy="4497855"/>
          </a:xfrm>
        </p:spPr>
        <p:txBody>
          <a:bodyPr/>
          <a:lstStyle/>
          <a:p>
            <a:r>
              <a:rPr lang="de-DE" dirty="0"/>
              <a:t>Wird vom finiten (links) und infiniten Verb (rechts) gemeinsam gebildet</a:t>
            </a:r>
          </a:p>
          <a:p>
            <a:endParaRPr lang="de-DE" dirty="0"/>
          </a:p>
        </p:txBody>
      </p:sp>
      <p:pic>
        <p:nvPicPr>
          <p:cNvPr id="1028" name="Picture 4" descr="Wortstellung - Satzklammer | Deutsch lernen, Deutsche ...">
            <a:extLst>
              <a:ext uri="{FF2B5EF4-FFF2-40B4-BE49-F238E27FC236}">
                <a16:creationId xmlns:a16="http://schemas.microsoft.com/office/drawing/2014/main" xmlns="" id="{21B9115E-C27D-48BF-AD87-1971BA0B0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12" y="2292625"/>
            <a:ext cx="6000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Gerade Verbindung mit Pfeil 4">
            <a:extLst>
              <a:ext uri="{FF2B5EF4-FFF2-40B4-BE49-F238E27FC236}">
                <a16:creationId xmlns:a16="http://schemas.microsoft.com/office/drawing/2014/main" xmlns="" id="{E12B0791-3D05-42EE-9B1C-56ED457CB284}"/>
              </a:ext>
            </a:extLst>
          </p:cNvPr>
          <p:cNvCxnSpPr>
            <a:cxnSpLocks/>
          </p:cNvCxnSpPr>
          <p:nvPr/>
        </p:nvCxnSpPr>
        <p:spPr>
          <a:xfrm>
            <a:off x="3207026" y="2049516"/>
            <a:ext cx="967409" cy="82620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xmlns="" id="{58405722-9497-4165-9CB8-C6FC6ECBD5E5}"/>
              </a:ext>
            </a:extLst>
          </p:cNvPr>
          <p:cNvCxnSpPr>
            <a:cxnSpLocks/>
          </p:cNvCxnSpPr>
          <p:nvPr/>
        </p:nvCxnSpPr>
        <p:spPr>
          <a:xfrm>
            <a:off x="5420139" y="2049516"/>
            <a:ext cx="1628629" cy="82620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feld 9">
            <a:extLst>
              <a:ext uri="{FF2B5EF4-FFF2-40B4-BE49-F238E27FC236}">
                <a16:creationId xmlns:a16="http://schemas.microsoft.com/office/drawing/2014/main" xmlns="" id="{955814C6-6ECD-4C97-B0BF-CC216434B6CD}"/>
              </a:ext>
            </a:extLst>
          </p:cNvPr>
          <p:cNvSpPr txBox="1"/>
          <p:nvPr/>
        </p:nvSpPr>
        <p:spPr>
          <a:xfrm>
            <a:off x="8295861" y="2396358"/>
            <a:ext cx="2526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z.B. bei Modalverben (siehe Bild), Perfekt, trennbare Verben, würde-Form…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xmlns="" id="{F9AE5143-C4B9-4643-8E2B-ACBF9AE6D014}"/>
              </a:ext>
            </a:extLst>
          </p:cNvPr>
          <p:cNvSpPr txBox="1"/>
          <p:nvPr/>
        </p:nvSpPr>
        <p:spPr>
          <a:xfrm>
            <a:off x="3948073" y="3954516"/>
            <a:ext cx="504119" cy="200055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müsst</a:t>
            </a:r>
          </a:p>
        </p:txBody>
      </p:sp>
      <p:pic>
        <p:nvPicPr>
          <p:cNvPr id="4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4B0881FE-7745-45CA-B570-4662A5C98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99075" y="7179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2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2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8E80C46-CC86-4C5A-B72F-E4184B713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Ausrufesatz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899D3BB3-1AE8-434D-A142-7F0773090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148" y="1722783"/>
            <a:ext cx="10603464" cy="4188439"/>
          </a:xfrm>
        </p:spPr>
        <p:txBody>
          <a:bodyPr/>
          <a:lstStyle/>
          <a:p>
            <a:r>
              <a:rPr lang="de-DE" dirty="0">
                <a:ea typeface="Calibri" panose="020F0502020204030204" pitchFamily="34" charset="0"/>
                <a:cs typeface="Times New Roman" panose="02020603050405020304" pitchFamily="18" charset="0"/>
              </a:rPr>
              <a:t>Information des Sprechers und Ausdruck einer subjektive Emotion über den Sachverhalt </a:t>
            </a:r>
          </a:p>
          <a:p>
            <a:pPr marL="0" indent="0">
              <a:buNone/>
            </a:pPr>
            <a:r>
              <a:rPr lang="de-DE" dirty="0">
                <a:ea typeface="Calibri" panose="020F0502020204030204" pitchFamily="34" charset="0"/>
                <a:cs typeface="Times New Roman" panose="02020603050405020304" pitchFamily="18" charset="0"/>
              </a:rPr>
              <a:t>	Syntaktisch </a:t>
            </a:r>
          </a:p>
          <a:p>
            <a:pPr lvl="1"/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Wie ein </a:t>
            </a:r>
            <a:r>
              <a:rPr lang="de-DE" sz="1800" b="1" dirty="0">
                <a:ea typeface="Calibri" panose="020F0502020204030204" pitchFamily="34" charset="0"/>
                <a:cs typeface="Times New Roman" panose="02020603050405020304" pitchFamily="18" charset="0"/>
              </a:rPr>
              <a:t>Aussagesatz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 (mit den Partikeln </a:t>
            </a:r>
            <a:r>
              <a:rPr lang="de-DE" sz="1800" i="1" dirty="0">
                <a:ea typeface="Calibri" panose="020F0502020204030204" pitchFamily="34" charset="0"/>
                <a:cs typeface="Times New Roman" panose="02020603050405020304" pitchFamily="18" charset="0"/>
              </a:rPr>
              <a:t>aber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de-DE" sz="1800" i="1" dirty="0">
                <a:ea typeface="Calibri" panose="020F0502020204030204" pitchFamily="34" charset="0"/>
                <a:cs typeface="Times New Roman" panose="02020603050405020304" pitchFamily="18" charset="0"/>
              </a:rPr>
              <a:t>vielleicht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 oder dem Qualitätsausdruck in Spitzenstellung)</a:t>
            </a:r>
          </a:p>
          <a:p>
            <a:pPr marL="0" indent="0">
              <a:buNone/>
            </a:pPr>
            <a:r>
              <a:rPr lang="de-DE" dirty="0">
                <a:ea typeface="Calibri" panose="020F0502020204030204" pitchFamily="34" charset="0"/>
                <a:cs typeface="Times New Roman" panose="02020603050405020304" pitchFamily="18" charset="0"/>
              </a:rPr>
              <a:t>		Das ist vielleicht eine Stimme! Gut hast du gesungen!</a:t>
            </a:r>
          </a:p>
          <a:p>
            <a:pPr marL="0" indent="0">
              <a:buNone/>
            </a:pPr>
            <a:endParaRPr lang="de-DE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1"/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Wie ein </a:t>
            </a:r>
            <a:r>
              <a:rPr lang="de-DE" sz="1800" b="1" dirty="0">
                <a:ea typeface="Calibri" panose="020F0502020204030204" pitchFamily="34" charset="0"/>
                <a:cs typeface="Times New Roman" panose="02020603050405020304" pitchFamily="18" charset="0"/>
              </a:rPr>
              <a:t>Fragesatz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 (mit </a:t>
            </a:r>
            <a:r>
              <a:rPr lang="de-DE" sz="1800" i="1" dirty="0">
                <a:ea typeface="Calibri" panose="020F0502020204030204" pitchFamily="34" charset="0"/>
                <a:cs typeface="Times New Roman" panose="02020603050405020304" pitchFamily="18" charset="0"/>
              </a:rPr>
              <a:t>wie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Verbendstellung)</a:t>
            </a:r>
            <a:endParaRPr lang="de-DE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dirty="0">
                <a:ea typeface="Calibri" panose="020F0502020204030204" pitchFamily="34" charset="0"/>
                <a:cs typeface="Times New Roman" panose="02020603050405020304" pitchFamily="18" charset="0"/>
              </a:rPr>
              <a:t>		Bin ich müde! Wie schön das Wetter ist!</a:t>
            </a:r>
          </a:p>
          <a:p>
            <a:endParaRPr lang="de-DE" dirty="0"/>
          </a:p>
        </p:txBody>
      </p:sp>
      <p:pic>
        <p:nvPicPr>
          <p:cNvPr id="5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EF343ABA-291D-4911-B3E8-93F08A5A12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43968" y="6241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3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de-DE" dirty="0"/>
              <a:t>Wunschsatz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86FC84E3-E25B-4848-A8B5-61A2B44EB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682" y="1736034"/>
            <a:ext cx="10624930" cy="4497855"/>
          </a:xfrm>
        </p:spPr>
        <p:txBody>
          <a:bodyPr/>
          <a:lstStyle/>
          <a:p>
            <a:r>
              <a:rPr lang="de-DE" dirty="0"/>
              <a:t>Analog zu Aufforderungssätzen: Realisierung eines nicht existenten Sachverhalts, </a:t>
            </a:r>
            <a:r>
              <a:rPr lang="de-DE" b="1" dirty="0"/>
              <a:t>keine</a:t>
            </a:r>
            <a:r>
              <a:rPr lang="de-DE" dirty="0"/>
              <a:t> Aufforderung an den Gesprächspartner, das Gewünschte zu erfüllen</a:t>
            </a:r>
          </a:p>
          <a:p>
            <a:r>
              <a:rPr lang="de-DE" dirty="0"/>
              <a:t>Verb im Konjunktiv II / würde-Form </a:t>
            </a:r>
          </a:p>
          <a:p>
            <a:r>
              <a:rPr lang="de-DE" dirty="0"/>
              <a:t>finites Verb am Satzende, an der Satzspitze oder auch an der zweiten Stelle</a:t>
            </a:r>
          </a:p>
          <a:p>
            <a:r>
              <a:rPr lang="de-DE" dirty="0"/>
              <a:t>Häufig eine Partikel (z.B. doch, nur) </a:t>
            </a:r>
          </a:p>
          <a:p>
            <a:r>
              <a:rPr lang="de-DE" dirty="0"/>
              <a:t>Intonation steigend-fallend </a:t>
            </a:r>
          </a:p>
          <a:p>
            <a:endParaRPr lang="de-DE" dirty="0"/>
          </a:p>
          <a:p>
            <a:endParaRPr lang="de-DE" dirty="0"/>
          </a:p>
          <a:p>
            <a:pPr marL="400050" lvl="1" indent="0">
              <a:buNone/>
            </a:pPr>
            <a:r>
              <a:rPr lang="de-DE" sz="1800" dirty="0"/>
              <a:t>Wenn es doch endlich Sommer wäre! Wenn ich doch nur mehr Zeit hätte! Wäre es doch nur ein bisschen wärmer! </a:t>
            </a:r>
            <a:endParaRPr lang="de-DE" dirty="0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xmlns="" id="{4EB24CBD-A3F3-4162-8BA9-B943E6B14DB8}"/>
              </a:ext>
            </a:extLst>
          </p:cNvPr>
          <p:cNvSpPr/>
          <p:nvPr/>
        </p:nvSpPr>
        <p:spPr>
          <a:xfrm>
            <a:off x="4827173" y="3696781"/>
            <a:ext cx="1364974" cy="576359"/>
          </a:xfrm>
          <a:custGeom>
            <a:avLst/>
            <a:gdLst>
              <a:gd name="connsiteX0" fmla="*/ 0 w 1245704"/>
              <a:gd name="connsiteY0" fmla="*/ 464973 h 660957"/>
              <a:gd name="connsiteX1" fmla="*/ 397565 w 1245704"/>
              <a:gd name="connsiteY1" fmla="*/ 1147 h 660957"/>
              <a:gd name="connsiteX2" fmla="*/ 887896 w 1245704"/>
              <a:gd name="connsiteY2" fmla="*/ 584243 h 660957"/>
              <a:gd name="connsiteX3" fmla="*/ 1245704 w 1245704"/>
              <a:gd name="connsiteY3" fmla="*/ 637252 h 660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5704" h="660957">
                <a:moveTo>
                  <a:pt x="0" y="464973"/>
                </a:moveTo>
                <a:cubicBezTo>
                  <a:pt x="124791" y="223121"/>
                  <a:pt x="249582" y="-18731"/>
                  <a:pt x="397565" y="1147"/>
                </a:cubicBezTo>
                <a:cubicBezTo>
                  <a:pt x="545548" y="21025"/>
                  <a:pt x="746540" y="478226"/>
                  <a:pt x="887896" y="584243"/>
                </a:cubicBezTo>
                <a:cubicBezTo>
                  <a:pt x="1029252" y="690260"/>
                  <a:pt x="1137478" y="663756"/>
                  <a:pt x="1245704" y="637252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4EE6C91B-BF02-46F2-A60E-D57BE6C10E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00800" y="6549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6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4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hteck 32">
            <a:extLst>
              <a:ext uri="{FF2B5EF4-FFF2-40B4-BE49-F238E27FC236}">
                <a16:creationId xmlns:a16="http://schemas.microsoft.com/office/drawing/2014/main" xmlns="" id="{A9D17E3F-9160-4D16-8F1D-F8FE94E2A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de-DE" dirty="0"/>
          </a:p>
        </p:txBody>
      </p:sp>
      <p:pic>
        <p:nvPicPr>
          <p:cNvPr id="13" name="Bild 12" descr="helle Punkte">
            <a:extLst>
              <a:ext uri="{FF2B5EF4-FFF2-40B4-BE49-F238E27FC236}">
                <a16:creationId xmlns:a16="http://schemas.microsoft.com/office/drawing/2014/main" xmlns="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Satzglieder</a:t>
            </a:r>
          </a:p>
        </p:txBody>
      </p:sp>
      <p:grpSp>
        <p:nvGrpSpPr>
          <p:cNvPr id="35" name="Gruppe 34">
            <a:extLst>
              <a:ext uri="{FF2B5EF4-FFF2-40B4-BE49-F238E27FC236}">
                <a16:creationId xmlns:a16="http://schemas.microsoft.com/office/drawing/2014/main" xmlns="" id="{93DBB853-C277-42C7-80D0-110A8842ED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ihandform 11">
              <a:extLst>
                <a:ext uri="{FF2B5EF4-FFF2-40B4-BE49-F238E27FC236}">
                  <a16:creationId xmlns:a16="http://schemas.microsoft.com/office/drawing/2014/main" xmlns="" id="{8D2CA353-4AC3-432A-8704-A618563EEC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12">
              <a:extLst>
                <a:ext uri="{FF2B5EF4-FFF2-40B4-BE49-F238E27FC236}">
                  <a16:creationId xmlns:a16="http://schemas.microsoft.com/office/drawing/2014/main" xmlns="" id="{71685CFF-C2D8-4119-9CDA-5049148537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13">
              <a:extLst>
                <a:ext uri="{FF2B5EF4-FFF2-40B4-BE49-F238E27FC236}">
                  <a16:creationId xmlns:a16="http://schemas.microsoft.com/office/drawing/2014/main" xmlns="" id="{119C20C9-05B5-4384-9F4E-B4B8FA299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14">
              <a:extLst>
                <a:ext uri="{FF2B5EF4-FFF2-40B4-BE49-F238E27FC236}">
                  <a16:creationId xmlns:a16="http://schemas.microsoft.com/office/drawing/2014/main" xmlns="" id="{F78ACAA7-E69F-43D4-919F-59DCA6482D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15">
              <a:extLst>
                <a:ext uri="{FF2B5EF4-FFF2-40B4-BE49-F238E27FC236}">
                  <a16:creationId xmlns:a16="http://schemas.microsoft.com/office/drawing/2014/main" xmlns="" id="{96704AC3-E553-4428-AD42-796DD344AD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16">
              <a:extLst>
                <a:ext uri="{FF2B5EF4-FFF2-40B4-BE49-F238E27FC236}">
                  <a16:creationId xmlns:a16="http://schemas.microsoft.com/office/drawing/2014/main" xmlns="" id="{3144CE2D-2D9E-4E16-92AA-F685E45492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17">
              <a:extLst>
                <a:ext uri="{FF2B5EF4-FFF2-40B4-BE49-F238E27FC236}">
                  <a16:creationId xmlns:a16="http://schemas.microsoft.com/office/drawing/2014/main" xmlns="" id="{CD4C0C99-C139-4838-92A2-2C05514812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18">
              <a:extLst>
                <a:ext uri="{FF2B5EF4-FFF2-40B4-BE49-F238E27FC236}">
                  <a16:creationId xmlns:a16="http://schemas.microsoft.com/office/drawing/2014/main" xmlns="" id="{6D356AA9-ECE0-4E40-A277-44AC6EF765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19">
              <a:extLst>
                <a:ext uri="{FF2B5EF4-FFF2-40B4-BE49-F238E27FC236}">
                  <a16:creationId xmlns:a16="http://schemas.microsoft.com/office/drawing/2014/main" xmlns="" id="{5A9C3CFE-942C-43DB-9652-8B2647552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20">
              <a:extLst>
                <a:ext uri="{FF2B5EF4-FFF2-40B4-BE49-F238E27FC236}">
                  <a16:creationId xmlns:a16="http://schemas.microsoft.com/office/drawing/2014/main" xmlns="" id="{F3DDB2C0-7B2C-4BA5-8ECA-4632746722D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21">
              <a:extLst>
                <a:ext uri="{FF2B5EF4-FFF2-40B4-BE49-F238E27FC236}">
                  <a16:creationId xmlns:a16="http://schemas.microsoft.com/office/drawing/2014/main" xmlns="" id="{CCB346B3-FD72-422B-9688-F54E7739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ihandform 22">
              <a:extLst>
                <a:ext uri="{FF2B5EF4-FFF2-40B4-BE49-F238E27FC236}">
                  <a16:creationId xmlns:a16="http://schemas.microsoft.com/office/drawing/2014/main" xmlns="" id="{A5E738B1-537A-48F5-B99B-72BF4EA8B0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uppe 48">
            <a:extLst>
              <a:ext uri="{FF2B5EF4-FFF2-40B4-BE49-F238E27FC236}">
                <a16:creationId xmlns:a16="http://schemas.microsoft.com/office/drawing/2014/main" xmlns="" id="{65CAAAF8-C872-447C-BCD0-F5CD3016C5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ihandform 27">
              <a:extLst>
                <a:ext uri="{FF2B5EF4-FFF2-40B4-BE49-F238E27FC236}">
                  <a16:creationId xmlns:a16="http://schemas.microsoft.com/office/drawing/2014/main" xmlns="" id="{3CD192F9-4898-4362-B1A2-3DDAA54614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ihandform 28">
              <a:extLst>
                <a:ext uri="{FF2B5EF4-FFF2-40B4-BE49-F238E27FC236}">
                  <a16:creationId xmlns:a16="http://schemas.microsoft.com/office/drawing/2014/main" xmlns="" id="{25658BAB-0A60-4CAE-B735-5297A284A9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ihandform 29">
              <a:extLst>
                <a:ext uri="{FF2B5EF4-FFF2-40B4-BE49-F238E27FC236}">
                  <a16:creationId xmlns:a16="http://schemas.microsoft.com/office/drawing/2014/main" xmlns="" id="{B176DB7C-2C45-4E08-956B-5D2E339C75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ihandform 30">
              <a:extLst>
                <a:ext uri="{FF2B5EF4-FFF2-40B4-BE49-F238E27FC236}">
                  <a16:creationId xmlns:a16="http://schemas.microsoft.com/office/drawing/2014/main" xmlns="" id="{671B014E-7E67-4978-A9AB-7C6E2F99FD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ihandform 31">
              <a:extLst>
                <a:ext uri="{FF2B5EF4-FFF2-40B4-BE49-F238E27FC236}">
                  <a16:creationId xmlns:a16="http://schemas.microsoft.com/office/drawing/2014/main" xmlns="" id="{193156F8-3B15-4064-8C4B-F21ED4F376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ihandform 32">
              <a:extLst>
                <a:ext uri="{FF2B5EF4-FFF2-40B4-BE49-F238E27FC236}">
                  <a16:creationId xmlns:a16="http://schemas.microsoft.com/office/drawing/2014/main" xmlns="" id="{96B721A4-876F-43D1-B231-585A55B38F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ihandform 33">
              <a:extLst>
                <a:ext uri="{FF2B5EF4-FFF2-40B4-BE49-F238E27FC236}">
                  <a16:creationId xmlns:a16="http://schemas.microsoft.com/office/drawing/2014/main" xmlns="" id="{3D9AB238-BB7F-4D15-83B0-BD6CA92CC7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ihandform 34">
              <a:extLst>
                <a:ext uri="{FF2B5EF4-FFF2-40B4-BE49-F238E27FC236}">
                  <a16:creationId xmlns:a16="http://schemas.microsoft.com/office/drawing/2014/main" xmlns="" id="{85F91E03-6B79-4561-AADA-9D9EE51949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ihandform 35">
              <a:extLst>
                <a:ext uri="{FF2B5EF4-FFF2-40B4-BE49-F238E27FC236}">
                  <a16:creationId xmlns:a16="http://schemas.microsoft.com/office/drawing/2014/main" xmlns="" id="{A2B05A7B-02BB-4384-AB3F-6300769C06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ihandform 36">
              <a:extLst>
                <a:ext uri="{FF2B5EF4-FFF2-40B4-BE49-F238E27FC236}">
                  <a16:creationId xmlns:a16="http://schemas.microsoft.com/office/drawing/2014/main" xmlns="" id="{10C0CEA7-547A-4AB3-99B0-971B1E98A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ihandform 37">
              <a:extLst>
                <a:ext uri="{FF2B5EF4-FFF2-40B4-BE49-F238E27FC236}">
                  <a16:creationId xmlns:a16="http://schemas.microsoft.com/office/drawing/2014/main" xmlns="" id="{643A7C23-A309-4BDC-AC90-7E150B0A7A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ihandform 38">
              <a:extLst>
                <a:ext uri="{FF2B5EF4-FFF2-40B4-BE49-F238E27FC236}">
                  <a16:creationId xmlns:a16="http://schemas.microsoft.com/office/drawing/2014/main" xmlns="" id="{CDFCEA60-6323-4E47-A467-83E3D32C0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hteck 62">
            <a:extLst>
              <a:ext uri="{FF2B5EF4-FFF2-40B4-BE49-F238E27FC236}">
                <a16:creationId xmlns:a16="http://schemas.microsoft.com/office/drawing/2014/main" xmlns="" id="{42D62A3B-08B7-4F45-B0BC-A23B2CC9C3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ihandform 11">
            <a:extLst>
              <a:ext uri="{FF2B5EF4-FFF2-40B4-BE49-F238E27FC236}">
                <a16:creationId xmlns:a16="http://schemas.microsoft.com/office/drawing/2014/main" xmlns="" id="{7527CAFC-17AC-48FE-AB33-811D38361F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76A5B970-290C-48DF-A43F-9EEB05549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009" y="1569236"/>
            <a:ext cx="10697603" cy="466554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Charakteristika: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die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Abhängigkeitsstruktur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2. die Substitutionsmöglichkeit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3. die Transformationsmöglichkeiten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die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Valenzeigenschaften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Unterscheidung in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de-DE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Prädikat: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finites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Verb 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manchmal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zwei oder mehr Teile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00050" lvl="1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Sie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spielt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Tennis. Sie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Tennis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spielen</a:t>
            </a:r>
            <a:r>
              <a:rPr lang="cs-CZ" sz="18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Sie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hat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Tennis </a:t>
            </a:r>
            <a:r>
              <a:rPr lang="cs-CZ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spielt</a:t>
            </a:r>
            <a:r>
              <a:rPr lang="cs-CZ" sz="18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Mit dem neuen Schläger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spielt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es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sich</a:t>
            </a:r>
            <a:r>
              <a:rPr lang="cs-CZ" sz="18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de-DE" sz="1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de-DE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Subjekt: 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Substantive oder s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ubstantivische Pronomina im Nominativ 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de-DE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Die Sonne </a:t>
            </a:r>
            <a:r>
              <a:rPr lang="de-DE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scheint. </a:t>
            </a:r>
            <a:r>
              <a:rPr lang="de-DE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Sie </a:t>
            </a:r>
            <a:r>
              <a:rPr lang="de-DE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ist sehr hell.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BEB6B74E-2CCC-405A-8449-86A946388E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47175" y="6120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hteck 32">
            <a:extLst>
              <a:ext uri="{FF2B5EF4-FFF2-40B4-BE49-F238E27FC236}">
                <a16:creationId xmlns:a16="http://schemas.microsoft.com/office/drawing/2014/main" xmlns="" id="{A9D17E3F-9160-4D16-8F1D-F8FE94E2A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de-DE" dirty="0"/>
          </a:p>
        </p:txBody>
      </p:sp>
      <p:pic>
        <p:nvPicPr>
          <p:cNvPr id="13" name="Bild 12" descr="helle Punkte">
            <a:extLst>
              <a:ext uri="{FF2B5EF4-FFF2-40B4-BE49-F238E27FC236}">
                <a16:creationId xmlns:a16="http://schemas.microsoft.com/office/drawing/2014/main" xmlns="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Satzglieder</a:t>
            </a:r>
          </a:p>
        </p:txBody>
      </p:sp>
      <p:grpSp>
        <p:nvGrpSpPr>
          <p:cNvPr id="35" name="Gruppe 34">
            <a:extLst>
              <a:ext uri="{FF2B5EF4-FFF2-40B4-BE49-F238E27FC236}">
                <a16:creationId xmlns:a16="http://schemas.microsoft.com/office/drawing/2014/main" xmlns="" id="{93DBB853-C277-42C7-80D0-110A8842ED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ihandform 11">
              <a:extLst>
                <a:ext uri="{FF2B5EF4-FFF2-40B4-BE49-F238E27FC236}">
                  <a16:creationId xmlns:a16="http://schemas.microsoft.com/office/drawing/2014/main" xmlns="" id="{8D2CA353-4AC3-432A-8704-A618563EEC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12">
              <a:extLst>
                <a:ext uri="{FF2B5EF4-FFF2-40B4-BE49-F238E27FC236}">
                  <a16:creationId xmlns:a16="http://schemas.microsoft.com/office/drawing/2014/main" xmlns="" id="{71685CFF-C2D8-4119-9CDA-5049148537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13">
              <a:extLst>
                <a:ext uri="{FF2B5EF4-FFF2-40B4-BE49-F238E27FC236}">
                  <a16:creationId xmlns:a16="http://schemas.microsoft.com/office/drawing/2014/main" xmlns="" id="{119C20C9-05B5-4384-9F4E-B4B8FA299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14">
              <a:extLst>
                <a:ext uri="{FF2B5EF4-FFF2-40B4-BE49-F238E27FC236}">
                  <a16:creationId xmlns:a16="http://schemas.microsoft.com/office/drawing/2014/main" xmlns="" id="{F78ACAA7-E69F-43D4-919F-59DCA6482D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15">
              <a:extLst>
                <a:ext uri="{FF2B5EF4-FFF2-40B4-BE49-F238E27FC236}">
                  <a16:creationId xmlns:a16="http://schemas.microsoft.com/office/drawing/2014/main" xmlns="" id="{96704AC3-E553-4428-AD42-796DD344AD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16">
              <a:extLst>
                <a:ext uri="{FF2B5EF4-FFF2-40B4-BE49-F238E27FC236}">
                  <a16:creationId xmlns:a16="http://schemas.microsoft.com/office/drawing/2014/main" xmlns="" id="{3144CE2D-2D9E-4E16-92AA-F685E45492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17">
              <a:extLst>
                <a:ext uri="{FF2B5EF4-FFF2-40B4-BE49-F238E27FC236}">
                  <a16:creationId xmlns:a16="http://schemas.microsoft.com/office/drawing/2014/main" xmlns="" id="{CD4C0C99-C139-4838-92A2-2C05514812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18">
              <a:extLst>
                <a:ext uri="{FF2B5EF4-FFF2-40B4-BE49-F238E27FC236}">
                  <a16:creationId xmlns:a16="http://schemas.microsoft.com/office/drawing/2014/main" xmlns="" id="{6D356AA9-ECE0-4E40-A277-44AC6EF765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19">
              <a:extLst>
                <a:ext uri="{FF2B5EF4-FFF2-40B4-BE49-F238E27FC236}">
                  <a16:creationId xmlns:a16="http://schemas.microsoft.com/office/drawing/2014/main" xmlns="" id="{5A9C3CFE-942C-43DB-9652-8B2647552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20">
              <a:extLst>
                <a:ext uri="{FF2B5EF4-FFF2-40B4-BE49-F238E27FC236}">
                  <a16:creationId xmlns:a16="http://schemas.microsoft.com/office/drawing/2014/main" xmlns="" id="{F3DDB2C0-7B2C-4BA5-8ECA-4632746722D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21">
              <a:extLst>
                <a:ext uri="{FF2B5EF4-FFF2-40B4-BE49-F238E27FC236}">
                  <a16:creationId xmlns:a16="http://schemas.microsoft.com/office/drawing/2014/main" xmlns="" id="{CCB346B3-FD72-422B-9688-F54E7739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ihandform 22">
              <a:extLst>
                <a:ext uri="{FF2B5EF4-FFF2-40B4-BE49-F238E27FC236}">
                  <a16:creationId xmlns:a16="http://schemas.microsoft.com/office/drawing/2014/main" xmlns="" id="{A5E738B1-537A-48F5-B99B-72BF4EA8B0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uppe 48">
            <a:extLst>
              <a:ext uri="{FF2B5EF4-FFF2-40B4-BE49-F238E27FC236}">
                <a16:creationId xmlns:a16="http://schemas.microsoft.com/office/drawing/2014/main" xmlns="" id="{65CAAAF8-C872-447C-BCD0-F5CD3016C5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ihandform 27">
              <a:extLst>
                <a:ext uri="{FF2B5EF4-FFF2-40B4-BE49-F238E27FC236}">
                  <a16:creationId xmlns:a16="http://schemas.microsoft.com/office/drawing/2014/main" xmlns="" id="{3CD192F9-4898-4362-B1A2-3DDAA54614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ihandform 28">
              <a:extLst>
                <a:ext uri="{FF2B5EF4-FFF2-40B4-BE49-F238E27FC236}">
                  <a16:creationId xmlns:a16="http://schemas.microsoft.com/office/drawing/2014/main" xmlns="" id="{25658BAB-0A60-4CAE-B735-5297A284A9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ihandform 29">
              <a:extLst>
                <a:ext uri="{FF2B5EF4-FFF2-40B4-BE49-F238E27FC236}">
                  <a16:creationId xmlns:a16="http://schemas.microsoft.com/office/drawing/2014/main" xmlns="" id="{B176DB7C-2C45-4E08-956B-5D2E339C75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ihandform 30">
              <a:extLst>
                <a:ext uri="{FF2B5EF4-FFF2-40B4-BE49-F238E27FC236}">
                  <a16:creationId xmlns:a16="http://schemas.microsoft.com/office/drawing/2014/main" xmlns="" id="{671B014E-7E67-4978-A9AB-7C6E2F99FD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ihandform 31">
              <a:extLst>
                <a:ext uri="{FF2B5EF4-FFF2-40B4-BE49-F238E27FC236}">
                  <a16:creationId xmlns:a16="http://schemas.microsoft.com/office/drawing/2014/main" xmlns="" id="{193156F8-3B15-4064-8C4B-F21ED4F376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ihandform 32">
              <a:extLst>
                <a:ext uri="{FF2B5EF4-FFF2-40B4-BE49-F238E27FC236}">
                  <a16:creationId xmlns:a16="http://schemas.microsoft.com/office/drawing/2014/main" xmlns="" id="{96B721A4-876F-43D1-B231-585A55B38F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ihandform 33">
              <a:extLst>
                <a:ext uri="{FF2B5EF4-FFF2-40B4-BE49-F238E27FC236}">
                  <a16:creationId xmlns:a16="http://schemas.microsoft.com/office/drawing/2014/main" xmlns="" id="{3D9AB238-BB7F-4D15-83B0-BD6CA92CC7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ihandform 34">
              <a:extLst>
                <a:ext uri="{FF2B5EF4-FFF2-40B4-BE49-F238E27FC236}">
                  <a16:creationId xmlns:a16="http://schemas.microsoft.com/office/drawing/2014/main" xmlns="" id="{85F91E03-6B79-4561-AADA-9D9EE51949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ihandform 35">
              <a:extLst>
                <a:ext uri="{FF2B5EF4-FFF2-40B4-BE49-F238E27FC236}">
                  <a16:creationId xmlns:a16="http://schemas.microsoft.com/office/drawing/2014/main" xmlns="" id="{A2B05A7B-02BB-4384-AB3F-6300769C06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ihandform 36">
              <a:extLst>
                <a:ext uri="{FF2B5EF4-FFF2-40B4-BE49-F238E27FC236}">
                  <a16:creationId xmlns:a16="http://schemas.microsoft.com/office/drawing/2014/main" xmlns="" id="{10C0CEA7-547A-4AB3-99B0-971B1E98A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ihandform 37">
              <a:extLst>
                <a:ext uri="{FF2B5EF4-FFF2-40B4-BE49-F238E27FC236}">
                  <a16:creationId xmlns:a16="http://schemas.microsoft.com/office/drawing/2014/main" xmlns="" id="{643A7C23-A309-4BDC-AC90-7E150B0A7A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ihandform 38">
              <a:extLst>
                <a:ext uri="{FF2B5EF4-FFF2-40B4-BE49-F238E27FC236}">
                  <a16:creationId xmlns:a16="http://schemas.microsoft.com/office/drawing/2014/main" xmlns="" id="{CDFCEA60-6323-4E47-A467-83E3D32C0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hteck 62">
            <a:extLst>
              <a:ext uri="{FF2B5EF4-FFF2-40B4-BE49-F238E27FC236}">
                <a16:creationId xmlns:a16="http://schemas.microsoft.com/office/drawing/2014/main" xmlns="" id="{42D62A3B-08B7-4F45-B0BC-A23B2CC9C3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ihandform 11">
            <a:extLst>
              <a:ext uri="{FF2B5EF4-FFF2-40B4-BE49-F238E27FC236}">
                <a16:creationId xmlns:a16="http://schemas.microsoft.com/office/drawing/2014/main" xmlns="" id="{7527CAFC-17AC-48FE-AB33-811D38361F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76A5B970-290C-48DF-A43F-9EEB05549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009" y="1569235"/>
            <a:ext cx="10697603" cy="4989393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de-DE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Objekt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Substantive oder substantivische Pronomina im Akkusativ, Dativ, Genitiv oder mit Präposition 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de-DE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Ich höre </a:t>
            </a:r>
            <a:r>
              <a:rPr lang="de-DE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de-DE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ine CD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. Die Mutter gibt </a:t>
            </a:r>
            <a:r>
              <a:rPr lang="de-DE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dem Vater ein Buch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. Wir denken </a:t>
            </a:r>
            <a:r>
              <a:rPr lang="de-DE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 unsere 	Hausaufgaben</a:t>
            </a:r>
            <a:r>
              <a:rPr lang="de-DE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de-DE" sz="1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Adverbialbestimmung</a:t>
            </a:r>
            <a:r>
              <a:rPr lang="cs-CZ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de-DE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Adverb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Der Wind pfeift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laut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cs-CZ" sz="18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de-DE" sz="1800" i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Substantiv im Akkusativ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Er duscht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jeden Morgen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Substantiv im Genitiv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Eines Tages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werden wir ein Buch schreiben.</a:t>
            </a:r>
            <a:endParaRPr lang="de-DE" sz="1800" i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Aft>
                <a:spcPts val="1000"/>
              </a:spcAft>
            </a:pP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Präposition + Substantiv oder substantivisches Pronomen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Romeo und Julia starben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aus Liebe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de-DE" dirty="0"/>
          </a:p>
        </p:txBody>
      </p:sp>
      <p:pic>
        <p:nvPicPr>
          <p:cNvPr id="3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4230B285-6E64-4B2A-9C2A-848030D06E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0" y="683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3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hteck 32">
            <a:extLst>
              <a:ext uri="{FF2B5EF4-FFF2-40B4-BE49-F238E27FC236}">
                <a16:creationId xmlns:a16="http://schemas.microsoft.com/office/drawing/2014/main" xmlns="" id="{A9D17E3F-9160-4D16-8F1D-F8FE94E2A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de-DE" dirty="0"/>
          </a:p>
        </p:txBody>
      </p:sp>
      <p:pic>
        <p:nvPicPr>
          <p:cNvPr id="13" name="Bild 12" descr="helle Punkte">
            <a:extLst>
              <a:ext uri="{FF2B5EF4-FFF2-40B4-BE49-F238E27FC236}">
                <a16:creationId xmlns:a16="http://schemas.microsoft.com/office/drawing/2014/main" xmlns="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Satzglieder</a:t>
            </a:r>
          </a:p>
        </p:txBody>
      </p:sp>
      <p:grpSp>
        <p:nvGrpSpPr>
          <p:cNvPr id="35" name="Gruppe 34">
            <a:extLst>
              <a:ext uri="{FF2B5EF4-FFF2-40B4-BE49-F238E27FC236}">
                <a16:creationId xmlns:a16="http://schemas.microsoft.com/office/drawing/2014/main" xmlns="" id="{93DBB853-C277-42C7-80D0-110A8842ED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ihandform 11">
              <a:extLst>
                <a:ext uri="{FF2B5EF4-FFF2-40B4-BE49-F238E27FC236}">
                  <a16:creationId xmlns:a16="http://schemas.microsoft.com/office/drawing/2014/main" xmlns="" id="{8D2CA353-4AC3-432A-8704-A618563EEC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12">
              <a:extLst>
                <a:ext uri="{FF2B5EF4-FFF2-40B4-BE49-F238E27FC236}">
                  <a16:creationId xmlns:a16="http://schemas.microsoft.com/office/drawing/2014/main" xmlns="" id="{71685CFF-C2D8-4119-9CDA-5049148537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13">
              <a:extLst>
                <a:ext uri="{FF2B5EF4-FFF2-40B4-BE49-F238E27FC236}">
                  <a16:creationId xmlns:a16="http://schemas.microsoft.com/office/drawing/2014/main" xmlns="" id="{119C20C9-05B5-4384-9F4E-B4B8FA299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14">
              <a:extLst>
                <a:ext uri="{FF2B5EF4-FFF2-40B4-BE49-F238E27FC236}">
                  <a16:creationId xmlns:a16="http://schemas.microsoft.com/office/drawing/2014/main" xmlns="" id="{F78ACAA7-E69F-43D4-919F-59DCA6482D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15">
              <a:extLst>
                <a:ext uri="{FF2B5EF4-FFF2-40B4-BE49-F238E27FC236}">
                  <a16:creationId xmlns:a16="http://schemas.microsoft.com/office/drawing/2014/main" xmlns="" id="{96704AC3-E553-4428-AD42-796DD344AD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16">
              <a:extLst>
                <a:ext uri="{FF2B5EF4-FFF2-40B4-BE49-F238E27FC236}">
                  <a16:creationId xmlns:a16="http://schemas.microsoft.com/office/drawing/2014/main" xmlns="" id="{3144CE2D-2D9E-4E16-92AA-F685E45492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17">
              <a:extLst>
                <a:ext uri="{FF2B5EF4-FFF2-40B4-BE49-F238E27FC236}">
                  <a16:creationId xmlns:a16="http://schemas.microsoft.com/office/drawing/2014/main" xmlns="" id="{CD4C0C99-C139-4838-92A2-2C05514812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18">
              <a:extLst>
                <a:ext uri="{FF2B5EF4-FFF2-40B4-BE49-F238E27FC236}">
                  <a16:creationId xmlns:a16="http://schemas.microsoft.com/office/drawing/2014/main" xmlns="" id="{6D356AA9-ECE0-4E40-A277-44AC6EF765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19">
              <a:extLst>
                <a:ext uri="{FF2B5EF4-FFF2-40B4-BE49-F238E27FC236}">
                  <a16:creationId xmlns:a16="http://schemas.microsoft.com/office/drawing/2014/main" xmlns="" id="{5A9C3CFE-942C-43DB-9652-8B2647552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20">
              <a:extLst>
                <a:ext uri="{FF2B5EF4-FFF2-40B4-BE49-F238E27FC236}">
                  <a16:creationId xmlns:a16="http://schemas.microsoft.com/office/drawing/2014/main" xmlns="" id="{F3DDB2C0-7B2C-4BA5-8ECA-4632746722D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21">
              <a:extLst>
                <a:ext uri="{FF2B5EF4-FFF2-40B4-BE49-F238E27FC236}">
                  <a16:creationId xmlns:a16="http://schemas.microsoft.com/office/drawing/2014/main" xmlns="" id="{CCB346B3-FD72-422B-9688-F54E7739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ihandform 22">
              <a:extLst>
                <a:ext uri="{FF2B5EF4-FFF2-40B4-BE49-F238E27FC236}">
                  <a16:creationId xmlns:a16="http://schemas.microsoft.com/office/drawing/2014/main" xmlns="" id="{A5E738B1-537A-48F5-B99B-72BF4EA8B0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uppe 48">
            <a:extLst>
              <a:ext uri="{FF2B5EF4-FFF2-40B4-BE49-F238E27FC236}">
                <a16:creationId xmlns:a16="http://schemas.microsoft.com/office/drawing/2014/main" xmlns="" id="{65CAAAF8-C872-447C-BCD0-F5CD3016C5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ihandform 27">
              <a:extLst>
                <a:ext uri="{FF2B5EF4-FFF2-40B4-BE49-F238E27FC236}">
                  <a16:creationId xmlns:a16="http://schemas.microsoft.com/office/drawing/2014/main" xmlns="" id="{3CD192F9-4898-4362-B1A2-3DDAA54614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ihandform 28">
              <a:extLst>
                <a:ext uri="{FF2B5EF4-FFF2-40B4-BE49-F238E27FC236}">
                  <a16:creationId xmlns:a16="http://schemas.microsoft.com/office/drawing/2014/main" xmlns="" id="{25658BAB-0A60-4CAE-B735-5297A284A9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ihandform 29">
              <a:extLst>
                <a:ext uri="{FF2B5EF4-FFF2-40B4-BE49-F238E27FC236}">
                  <a16:creationId xmlns:a16="http://schemas.microsoft.com/office/drawing/2014/main" xmlns="" id="{B176DB7C-2C45-4E08-956B-5D2E339C75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ihandform 30">
              <a:extLst>
                <a:ext uri="{FF2B5EF4-FFF2-40B4-BE49-F238E27FC236}">
                  <a16:creationId xmlns:a16="http://schemas.microsoft.com/office/drawing/2014/main" xmlns="" id="{671B014E-7E67-4978-A9AB-7C6E2F99FD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ihandform 31">
              <a:extLst>
                <a:ext uri="{FF2B5EF4-FFF2-40B4-BE49-F238E27FC236}">
                  <a16:creationId xmlns:a16="http://schemas.microsoft.com/office/drawing/2014/main" xmlns="" id="{193156F8-3B15-4064-8C4B-F21ED4F376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ihandform 32">
              <a:extLst>
                <a:ext uri="{FF2B5EF4-FFF2-40B4-BE49-F238E27FC236}">
                  <a16:creationId xmlns:a16="http://schemas.microsoft.com/office/drawing/2014/main" xmlns="" id="{96B721A4-876F-43D1-B231-585A55B38F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ihandform 33">
              <a:extLst>
                <a:ext uri="{FF2B5EF4-FFF2-40B4-BE49-F238E27FC236}">
                  <a16:creationId xmlns:a16="http://schemas.microsoft.com/office/drawing/2014/main" xmlns="" id="{3D9AB238-BB7F-4D15-83B0-BD6CA92CC7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ihandform 34">
              <a:extLst>
                <a:ext uri="{FF2B5EF4-FFF2-40B4-BE49-F238E27FC236}">
                  <a16:creationId xmlns:a16="http://schemas.microsoft.com/office/drawing/2014/main" xmlns="" id="{85F91E03-6B79-4561-AADA-9D9EE51949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ihandform 35">
              <a:extLst>
                <a:ext uri="{FF2B5EF4-FFF2-40B4-BE49-F238E27FC236}">
                  <a16:creationId xmlns:a16="http://schemas.microsoft.com/office/drawing/2014/main" xmlns="" id="{A2B05A7B-02BB-4384-AB3F-6300769C06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ihandform 36">
              <a:extLst>
                <a:ext uri="{FF2B5EF4-FFF2-40B4-BE49-F238E27FC236}">
                  <a16:creationId xmlns:a16="http://schemas.microsoft.com/office/drawing/2014/main" xmlns="" id="{10C0CEA7-547A-4AB3-99B0-971B1E98A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ihandform 37">
              <a:extLst>
                <a:ext uri="{FF2B5EF4-FFF2-40B4-BE49-F238E27FC236}">
                  <a16:creationId xmlns:a16="http://schemas.microsoft.com/office/drawing/2014/main" xmlns="" id="{643A7C23-A309-4BDC-AC90-7E150B0A7A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ihandform 38">
              <a:extLst>
                <a:ext uri="{FF2B5EF4-FFF2-40B4-BE49-F238E27FC236}">
                  <a16:creationId xmlns:a16="http://schemas.microsoft.com/office/drawing/2014/main" xmlns="" id="{CDFCEA60-6323-4E47-A467-83E3D32C0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hteck 62">
            <a:extLst>
              <a:ext uri="{FF2B5EF4-FFF2-40B4-BE49-F238E27FC236}">
                <a16:creationId xmlns:a16="http://schemas.microsoft.com/office/drawing/2014/main" xmlns="" id="{42D62A3B-08B7-4F45-B0BC-A23B2CC9C3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ihandform 11">
            <a:extLst>
              <a:ext uri="{FF2B5EF4-FFF2-40B4-BE49-F238E27FC236}">
                <a16:creationId xmlns:a16="http://schemas.microsoft.com/office/drawing/2014/main" xmlns="" id="{7527CAFC-17AC-48FE-AB33-811D38361F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76A5B970-290C-48DF-A43F-9EEB05549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4618" y="1992595"/>
            <a:ext cx="10459994" cy="4566033"/>
          </a:xfrm>
        </p:spPr>
        <p:txBody>
          <a:bodyPr>
            <a:normAutofit/>
          </a:bodyPr>
          <a:lstStyle/>
          <a:p>
            <a:r>
              <a:rPr lang="de-DE" sz="1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Attribut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1"/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Adjektive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schöne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Uhr tickt laut.</a:t>
            </a:r>
          </a:p>
          <a:p>
            <a:pPr lvl="1"/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Substantive in Nachstellung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Das Buch </a:t>
            </a:r>
            <a:r>
              <a:rPr lang="de-DE" sz="18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meiner Schwester </a:t>
            </a:r>
            <a:r>
              <a:rPr lang="de-DE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ist ein gutes Buch.</a:t>
            </a:r>
            <a:endParaRPr lang="de-DE" sz="1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Partizip I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cs-CZ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lesende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Frau ist meine Tante.</a:t>
            </a:r>
          </a:p>
          <a:p>
            <a:pPr lvl="1"/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Partizip II: </a:t>
            </a:r>
            <a:r>
              <a:rPr lang="de-DE" sz="18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Gekochte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Nudeln sind weich.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3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F6B1FBB9-C243-4167-8D60-B1D1F7D999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74615" y="6120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7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F3C89C3-4B72-4B4C-9ACE-3AA4E4FC5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Satzgliedanalyse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9A33CC06-D0BC-43CD-8BC0-4AD6B1332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87" y="1582057"/>
            <a:ext cx="11069183" cy="5007429"/>
          </a:xfrm>
        </p:spPr>
        <p:txBody>
          <a:bodyPr>
            <a:normAutofit/>
          </a:bodyPr>
          <a:lstStyle/>
          <a:p>
            <a:r>
              <a:rPr lang="de-DE" sz="2000" b="1" dirty="0"/>
              <a:t>Frageprobe</a:t>
            </a:r>
            <a:endParaRPr lang="de-DE" b="1" dirty="0"/>
          </a:p>
          <a:p>
            <a:pPr marL="57150" indent="0">
              <a:buNone/>
            </a:pPr>
            <a:r>
              <a:rPr lang="de-DE" dirty="0"/>
              <a:t>Nach Satzgliedern kann gefragt werden</a:t>
            </a:r>
          </a:p>
          <a:p>
            <a:pPr marL="57150" indent="0">
              <a:buNone/>
            </a:pPr>
            <a:r>
              <a:rPr lang="de-DE" b="1" dirty="0"/>
              <a:t>Subjekt</a:t>
            </a:r>
            <a:r>
              <a:rPr lang="de-DE" dirty="0"/>
              <a:t>: Wer oder was?		</a:t>
            </a:r>
            <a:r>
              <a:rPr lang="de-DE" i="1" dirty="0">
                <a:solidFill>
                  <a:srgbClr val="FF0000"/>
                </a:solidFill>
              </a:rPr>
              <a:t>Der Fuchs </a:t>
            </a:r>
            <a:r>
              <a:rPr lang="de-DE" i="1" dirty="0"/>
              <a:t>stiehlt die Gans</a:t>
            </a:r>
            <a:r>
              <a:rPr lang="de-DE" dirty="0"/>
              <a:t>.</a:t>
            </a:r>
          </a:p>
          <a:p>
            <a:pPr marL="57150" indent="0">
              <a:buNone/>
            </a:pPr>
            <a:r>
              <a:rPr lang="de-DE" b="1" dirty="0"/>
              <a:t>Akkusativobjekt</a:t>
            </a:r>
            <a:r>
              <a:rPr lang="de-DE" dirty="0"/>
              <a:t>: Wen oder was?		</a:t>
            </a:r>
            <a:r>
              <a:rPr lang="de-DE" i="1" dirty="0"/>
              <a:t>Der Fuchs stiehlt </a:t>
            </a:r>
            <a:r>
              <a:rPr lang="de-DE" i="1" dirty="0">
                <a:solidFill>
                  <a:srgbClr val="FF0000"/>
                </a:solidFill>
              </a:rPr>
              <a:t>die Gans</a:t>
            </a:r>
            <a:r>
              <a:rPr lang="de-DE" dirty="0"/>
              <a:t>.</a:t>
            </a:r>
          </a:p>
          <a:p>
            <a:pPr marL="57150" indent="0">
              <a:buNone/>
            </a:pPr>
            <a:r>
              <a:rPr lang="de-DE" b="1" dirty="0"/>
              <a:t>Dativobjekt</a:t>
            </a:r>
            <a:r>
              <a:rPr lang="de-DE" dirty="0"/>
              <a:t>: Wem?		</a:t>
            </a:r>
            <a:r>
              <a:rPr lang="de-DE" i="1" dirty="0"/>
              <a:t>Der Fuchs gibt die Gans des Bauern </a:t>
            </a:r>
            <a:r>
              <a:rPr lang="de-DE" i="1" dirty="0">
                <a:solidFill>
                  <a:srgbClr val="FF0000"/>
                </a:solidFill>
              </a:rPr>
              <a:t>seinen Welpen</a:t>
            </a:r>
            <a:r>
              <a:rPr lang="de-DE" dirty="0"/>
              <a:t>.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b="1" dirty="0"/>
              <a:t> Genitivobjekt</a:t>
            </a:r>
            <a:r>
              <a:rPr lang="de-DE" sz="1800" dirty="0"/>
              <a:t>: Wessen?		 </a:t>
            </a:r>
            <a:r>
              <a:rPr lang="de-DE" sz="1800" i="1" dirty="0"/>
              <a:t>Der Fuchs gibt die Gans </a:t>
            </a:r>
            <a:r>
              <a:rPr lang="de-DE" sz="1800" i="1" dirty="0">
                <a:solidFill>
                  <a:srgbClr val="FF0000"/>
                </a:solidFill>
              </a:rPr>
              <a:t>des Bauern </a:t>
            </a:r>
            <a:r>
              <a:rPr lang="de-DE" sz="1800" i="1" dirty="0"/>
              <a:t>seinen Welpen</a:t>
            </a:r>
            <a:r>
              <a:rPr lang="de-DE" sz="1800" dirty="0"/>
              <a:t>.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b="1" dirty="0"/>
              <a:t> Präpositionalobjekt</a:t>
            </a:r>
            <a:r>
              <a:rPr lang="de-DE" sz="1800" dirty="0"/>
              <a:t>: Womit?/Mit wem?, Wofür?/Für wen?	</a:t>
            </a:r>
            <a:r>
              <a:rPr lang="de-DE" sz="1800" i="1" dirty="0"/>
              <a:t>Der Fuchs schnappt sie </a:t>
            </a:r>
            <a:r>
              <a:rPr lang="de-DE" sz="1800" i="1" dirty="0">
                <a:solidFill>
                  <a:srgbClr val="FF0000"/>
                </a:solidFill>
              </a:rPr>
              <a:t>mit seinem Maul</a:t>
            </a:r>
            <a:r>
              <a:rPr lang="de-DE" sz="1800" dirty="0"/>
              <a:t>.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dirty="0"/>
              <a:t> </a:t>
            </a:r>
            <a:r>
              <a:rPr lang="de-DE" sz="1800" b="1" dirty="0"/>
              <a:t>Adverbiale Bestimmung des Ortes</a:t>
            </a:r>
            <a:r>
              <a:rPr lang="de-DE" sz="1800" dirty="0"/>
              <a:t>: Wo?, Wohin?, Woher? 	</a:t>
            </a:r>
            <a:r>
              <a:rPr lang="de-DE" sz="1800" i="1" dirty="0"/>
              <a:t>Der Fuchs bringt sie </a:t>
            </a:r>
            <a:r>
              <a:rPr lang="de-DE" sz="1800" i="1" dirty="0">
                <a:solidFill>
                  <a:srgbClr val="FF0000"/>
                </a:solidFill>
              </a:rPr>
              <a:t>nach Hause</a:t>
            </a:r>
            <a:r>
              <a:rPr lang="de-DE" sz="1800" dirty="0"/>
              <a:t>.	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b="1" dirty="0"/>
              <a:t> der Zeit</a:t>
            </a:r>
            <a:r>
              <a:rPr lang="de-DE" sz="1800" dirty="0"/>
              <a:t>: Wann?, Wie lange?, Seit wann? 	</a:t>
            </a:r>
            <a:r>
              <a:rPr lang="de-DE" sz="1800" i="1" dirty="0">
                <a:solidFill>
                  <a:srgbClr val="FF0000"/>
                </a:solidFill>
              </a:rPr>
              <a:t>Gestern</a:t>
            </a:r>
            <a:r>
              <a:rPr lang="de-DE" sz="1800" i="1" dirty="0"/>
              <a:t> hat der Fuchs keine Gans gestohlen</a:t>
            </a:r>
            <a:r>
              <a:rPr lang="de-DE" sz="1800" dirty="0"/>
              <a:t>.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b="1" dirty="0"/>
              <a:t> der Art und Weise</a:t>
            </a:r>
            <a:r>
              <a:rPr lang="de-DE" sz="1800" dirty="0"/>
              <a:t>: Wie?, Auf welche Weise? 		</a:t>
            </a:r>
            <a:r>
              <a:rPr lang="de-DE" sz="1800" i="1" dirty="0"/>
              <a:t>Der Fuchs stiehlt </a:t>
            </a:r>
            <a:r>
              <a:rPr lang="de-DE" sz="1800" i="1" dirty="0">
                <a:solidFill>
                  <a:srgbClr val="FF0000"/>
                </a:solidFill>
              </a:rPr>
              <a:t>gerne</a:t>
            </a:r>
            <a:r>
              <a:rPr lang="de-DE" sz="1800" i="1" dirty="0"/>
              <a:t> Gänse</a:t>
            </a:r>
            <a:r>
              <a:rPr lang="de-DE" sz="1800" dirty="0"/>
              <a:t>.				</a:t>
            </a:r>
          </a:p>
          <a:p>
            <a:pPr marL="0" lvl="1" indent="0">
              <a:lnSpc>
                <a:spcPct val="110000"/>
              </a:lnSpc>
              <a:buNone/>
            </a:pPr>
            <a:r>
              <a:rPr lang="de-DE" sz="1800" b="1" dirty="0"/>
              <a:t> des Grundes</a:t>
            </a:r>
            <a:r>
              <a:rPr lang="de-DE" sz="1800" dirty="0"/>
              <a:t>: Warum?, Weshalb?	</a:t>
            </a:r>
            <a:r>
              <a:rPr lang="de-DE" sz="1800" i="1" dirty="0"/>
              <a:t>Der Fuchs stiehlt die Gänse, </a:t>
            </a:r>
            <a:r>
              <a:rPr lang="de-DE" sz="1800" i="1" dirty="0">
                <a:solidFill>
                  <a:srgbClr val="FF0000"/>
                </a:solidFill>
              </a:rPr>
              <a:t>um seine Welpen zu versorgen</a:t>
            </a:r>
            <a:r>
              <a:rPr lang="de-DE" sz="1800" dirty="0"/>
              <a:t>.</a:t>
            </a:r>
          </a:p>
          <a:p>
            <a:pPr marL="400050" lvl="2" indent="0">
              <a:lnSpc>
                <a:spcPct val="110000"/>
              </a:lnSpc>
              <a:spcBef>
                <a:spcPts val="0"/>
              </a:spcBef>
              <a:buNone/>
            </a:pPr>
            <a:endParaRPr lang="de-DE" dirty="0"/>
          </a:p>
        </p:txBody>
      </p:sp>
      <p:pic>
        <p:nvPicPr>
          <p:cNvPr id="4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3E5F6B90-A7F0-4146-9B2E-4C86BCA390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08686" y="6549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19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F3C89C3-4B72-4B4C-9ACE-3AA4E4FC5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Satzgliedanalyse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9A33CC06-D0BC-43CD-8BC0-4AD6B1332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0" y="2075542"/>
            <a:ext cx="10488612" cy="4158348"/>
          </a:xfrm>
        </p:spPr>
        <p:txBody>
          <a:bodyPr>
            <a:normAutofit/>
          </a:bodyPr>
          <a:lstStyle/>
          <a:p>
            <a:r>
              <a:rPr lang="de-DE" sz="2000" b="1" dirty="0"/>
              <a:t>Verschiebe-/ Umstellprobe/ Permutation</a:t>
            </a:r>
          </a:p>
          <a:p>
            <a:pPr marL="0" indent="0">
              <a:buNone/>
            </a:pPr>
            <a:r>
              <a:rPr lang="de-DE" sz="2000" dirty="0"/>
              <a:t>	</a:t>
            </a:r>
            <a:r>
              <a:rPr lang="de-DE" dirty="0"/>
              <a:t>Verschiebung/Umstellung eines Wortes oder einer Wortgruppe</a:t>
            </a:r>
          </a:p>
          <a:p>
            <a:pPr marL="0" indent="0">
              <a:buNone/>
            </a:pPr>
            <a:r>
              <a:rPr lang="de-DE" dirty="0"/>
              <a:t>	Verschiebbare Wörter oder Wortgruppen sind Satzglieder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de-DE" dirty="0"/>
              <a:t>	Der Zug fährt um 12 Uhr am Bahnhof ab.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de-DE" dirty="0"/>
              <a:t>	</a:t>
            </a:r>
            <a:r>
              <a:rPr lang="de-DE" u="sng" dirty="0"/>
              <a:t>Um 12 Uhr </a:t>
            </a:r>
            <a:r>
              <a:rPr lang="de-DE" i="1" dirty="0"/>
              <a:t>fährt</a:t>
            </a:r>
            <a:r>
              <a:rPr lang="de-DE" dirty="0"/>
              <a:t> </a:t>
            </a:r>
            <a:r>
              <a:rPr lang="de-DE" b="1" dirty="0"/>
              <a:t>der Zug </a:t>
            </a:r>
            <a:r>
              <a:rPr lang="de-DE" dirty="0"/>
              <a:t>am Bahnhof </a:t>
            </a:r>
            <a:r>
              <a:rPr lang="de-DE" i="1" dirty="0"/>
              <a:t>ab</a:t>
            </a:r>
            <a:r>
              <a:rPr lang="de-DE" dirty="0"/>
              <a:t>. </a:t>
            </a:r>
            <a:r>
              <a:rPr lang="de-DE" dirty="0">
                <a:sym typeface="Wingdings" panose="05000000000000000000" pitchFamily="2" charset="2"/>
              </a:rPr>
              <a:t> vier Satzglieder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de-DE" b="1" dirty="0"/>
          </a:p>
          <a:p>
            <a:r>
              <a:rPr lang="de-DE" sz="2000" b="1" dirty="0"/>
              <a:t>Ersatz-/ Austauschprobe/ Substitution</a:t>
            </a:r>
          </a:p>
          <a:p>
            <a:pPr marL="0" indent="0">
              <a:buNone/>
            </a:pPr>
            <a:r>
              <a:rPr lang="de-DE" sz="2000" dirty="0"/>
              <a:t>	</a:t>
            </a:r>
            <a:r>
              <a:rPr lang="de-DE" dirty="0"/>
              <a:t>Satzglieder sind überall austauschbar, ohne dass der Satz falsch wird</a:t>
            </a:r>
          </a:p>
          <a:p>
            <a:pPr marL="0" indent="0">
              <a:buNone/>
            </a:pPr>
            <a:r>
              <a:rPr lang="de-DE" dirty="0"/>
              <a:t>	Der Zug fährt um 12 Uhr am Bahnhof ab.</a:t>
            </a:r>
          </a:p>
          <a:p>
            <a:pPr marL="0" indent="0">
              <a:spcBef>
                <a:spcPts val="0"/>
              </a:spcBef>
              <a:buNone/>
            </a:pPr>
            <a:r>
              <a:rPr lang="de-DE" dirty="0"/>
              <a:t>	Der ICE startet um 13 Uhr am Hauptbahnhof. </a:t>
            </a:r>
            <a:r>
              <a:rPr lang="de-DE" dirty="0">
                <a:sym typeface="Wingdings" panose="05000000000000000000" pitchFamily="2" charset="2"/>
              </a:rPr>
              <a:t> vier Satzglieder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4" name="Aufgezeichneter Sound">
            <a:hlinkClick r:id="" action="ppaction://media"/>
            <a:extLst>
              <a:ext uri="{FF2B5EF4-FFF2-40B4-BE49-F238E27FC236}">
                <a16:creationId xmlns:a16="http://schemas.microsoft.com/office/drawing/2014/main" xmlns="" id="{507DE402-71AD-478D-A707-63B1975717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2629" y="6549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53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hteck 9">
            <a:extLst>
              <a:ext uri="{FF2B5EF4-FFF2-40B4-BE49-F238E27FC236}">
                <a16:creationId xmlns:a16="http://schemas.microsoft.com/office/drawing/2014/main" xmlns="" id="{93F2CC0B-D5F1-40B8-9CC6-4A36850B66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:a16="http://schemas.microsoft.com/office/drawing/2014/main" xmlns="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xmlns="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5064" y="3318467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Es hat mir viel Freude mit euch gemacht!</a:t>
            </a:r>
          </a:p>
        </p:txBody>
      </p:sp>
      <p:grpSp>
        <p:nvGrpSpPr>
          <p:cNvPr id="12" name="Gruppe 11">
            <a:extLst>
              <a:ext uri="{FF2B5EF4-FFF2-40B4-BE49-F238E27FC236}">
                <a16:creationId xmlns:a16="http://schemas.microsoft.com/office/drawing/2014/main" xmlns="" id="{631C6CE6-1810-44ED-A6D7-3FF53040A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ihandform 11">
              <a:extLst>
                <a:ext uri="{FF2B5EF4-FFF2-40B4-BE49-F238E27FC236}">
                  <a16:creationId xmlns:a16="http://schemas.microsoft.com/office/drawing/2014/main" xmlns="" id="{1F6D8BFE-D0D0-4BAE-9D5A-701DE7D3CE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12">
              <a:extLst>
                <a:ext uri="{FF2B5EF4-FFF2-40B4-BE49-F238E27FC236}">
                  <a16:creationId xmlns:a16="http://schemas.microsoft.com/office/drawing/2014/main" xmlns="" id="{53F86D30-CEDB-4D96-AF73-AA3CD5A437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13">
              <a:extLst>
                <a:ext uri="{FF2B5EF4-FFF2-40B4-BE49-F238E27FC236}">
                  <a16:creationId xmlns:a16="http://schemas.microsoft.com/office/drawing/2014/main" xmlns="" id="{F5187540-C4C8-410C-A395-69FCB1C8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14">
              <a:extLst>
                <a:ext uri="{FF2B5EF4-FFF2-40B4-BE49-F238E27FC236}">
                  <a16:creationId xmlns:a16="http://schemas.microsoft.com/office/drawing/2014/main" xmlns="" id="{75BD6E4A-797C-451B-B08F-D99C1A9D13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15">
              <a:extLst>
                <a:ext uri="{FF2B5EF4-FFF2-40B4-BE49-F238E27FC236}">
                  <a16:creationId xmlns:a16="http://schemas.microsoft.com/office/drawing/2014/main" xmlns="" id="{0D241082-BAFA-462E-827B-5814B020F5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16">
              <a:extLst>
                <a:ext uri="{FF2B5EF4-FFF2-40B4-BE49-F238E27FC236}">
                  <a16:creationId xmlns:a16="http://schemas.microsoft.com/office/drawing/2014/main" xmlns="" id="{2920CCBD-116D-450B-9608-99F05F7D78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17">
              <a:extLst>
                <a:ext uri="{FF2B5EF4-FFF2-40B4-BE49-F238E27FC236}">
                  <a16:creationId xmlns:a16="http://schemas.microsoft.com/office/drawing/2014/main" xmlns="" id="{A57CD3DE-CEAF-4BD4-A5EF-24B3E622BB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18">
              <a:extLst>
                <a:ext uri="{FF2B5EF4-FFF2-40B4-BE49-F238E27FC236}">
                  <a16:creationId xmlns:a16="http://schemas.microsoft.com/office/drawing/2014/main" xmlns="" id="{4EC3258C-366B-4629-A7D3-5173D3637D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19">
              <a:extLst>
                <a:ext uri="{FF2B5EF4-FFF2-40B4-BE49-F238E27FC236}">
                  <a16:creationId xmlns:a16="http://schemas.microsoft.com/office/drawing/2014/main" xmlns="" id="{D444D63A-CE2B-4ACD-BA0E-4ADECAD86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20">
              <a:extLst>
                <a:ext uri="{FF2B5EF4-FFF2-40B4-BE49-F238E27FC236}">
                  <a16:creationId xmlns:a16="http://schemas.microsoft.com/office/drawing/2014/main" xmlns="" id="{7A504DF6-187A-4A54-96E8-3F3F28AAAA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21">
              <a:extLst>
                <a:ext uri="{FF2B5EF4-FFF2-40B4-BE49-F238E27FC236}">
                  <a16:creationId xmlns:a16="http://schemas.microsoft.com/office/drawing/2014/main" xmlns="" id="{FE04C6F5-6DC5-4C7E-9278-9BE624FC78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22">
              <a:extLst>
                <a:ext uri="{FF2B5EF4-FFF2-40B4-BE49-F238E27FC236}">
                  <a16:creationId xmlns:a16="http://schemas.microsoft.com/office/drawing/2014/main" xmlns="" id="{94A02D9B-E6A9-4D6A-9D2A-D81C76802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Gruppe 25">
            <a:extLst>
              <a:ext uri="{FF2B5EF4-FFF2-40B4-BE49-F238E27FC236}">
                <a16:creationId xmlns:a16="http://schemas.microsoft.com/office/drawing/2014/main" xmlns="" id="{B78034A6-3565-46AA-9E73-1C954666AB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ihandform 27">
              <a:extLst>
                <a:ext uri="{FF2B5EF4-FFF2-40B4-BE49-F238E27FC236}">
                  <a16:creationId xmlns:a16="http://schemas.microsoft.com/office/drawing/2014/main" xmlns="" id="{04947AA2-A772-42CB-9CEC-065095D3DC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28">
              <a:extLst>
                <a:ext uri="{FF2B5EF4-FFF2-40B4-BE49-F238E27FC236}">
                  <a16:creationId xmlns:a16="http://schemas.microsoft.com/office/drawing/2014/main" xmlns="" id="{83C52D84-DEC1-4E16-972E-8EEA5D5224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29">
              <a:extLst>
                <a:ext uri="{FF2B5EF4-FFF2-40B4-BE49-F238E27FC236}">
                  <a16:creationId xmlns:a16="http://schemas.microsoft.com/office/drawing/2014/main" xmlns="" id="{2036A28D-EF09-41F7-906F-CF4053615A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30">
              <a:extLst>
                <a:ext uri="{FF2B5EF4-FFF2-40B4-BE49-F238E27FC236}">
                  <a16:creationId xmlns:a16="http://schemas.microsoft.com/office/drawing/2014/main" xmlns="" id="{EE8D92C7-C907-4120-95E3-80E3DC85BB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31">
              <a:extLst>
                <a:ext uri="{FF2B5EF4-FFF2-40B4-BE49-F238E27FC236}">
                  <a16:creationId xmlns:a16="http://schemas.microsoft.com/office/drawing/2014/main" xmlns="" id="{BBCEAAB8-CD22-41D7-B330-702682A27C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32">
              <a:extLst>
                <a:ext uri="{FF2B5EF4-FFF2-40B4-BE49-F238E27FC236}">
                  <a16:creationId xmlns:a16="http://schemas.microsoft.com/office/drawing/2014/main" xmlns="" id="{6BBC1FEE-3D72-492B-8D8A-BE1A55076F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33">
              <a:extLst>
                <a:ext uri="{FF2B5EF4-FFF2-40B4-BE49-F238E27FC236}">
                  <a16:creationId xmlns:a16="http://schemas.microsoft.com/office/drawing/2014/main" xmlns="" id="{C28C6E5C-C393-435C-96A1-AA2859BDC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34">
              <a:extLst>
                <a:ext uri="{FF2B5EF4-FFF2-40B4-BE49-F238E27FC236}">
                  <a16:creationId xmlns:a16="http://schemas.microsoft.com/office/drawing/2014/main" xmlns="" id="{2C2C991F-AC51-4DF5-B8DD-19B08C1CBF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35">
              <a:extLst>
                <a:ext uri="{FF2B5EF4-FFF2-40B4-BE49-F238E27FC236}">
                  <a16:creationId xmlns:a16="http://schemas.microsoft.com/office/drawing/2014/main" xmlns="" id="{9C916B5F-285D-4F5A-9085-6781753AFB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36">
              <a:extLst>
                <a:ext uri="{FF2B5EF4-FFF2-40B4-BE49-F238E27FC236}">
                  <a16:creationId xmlns:a16="http://schemas.microsoft.com/office/drawing/2014/main" xmlns="" id="{0375DD5F-9D17-4873-B697-3D44A5EBEC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37">
              <a:extLst>
                <a:ext uri="{FF2B5EF4-FFF2-40B4-BE49-F238E27FC236}">
                  <a16:creationId xmlns:a16="http://schemas.microsoft.com/office/drawing/2014/main" xmlns="" id="{A159BBC7-6A8B-4612-94A8-56323452C7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8">
              <a:extLst>
                <a:ext uri="{FF2B5EF4-FFF2-40B4-BE49-F238E27FC236}">
                  <a16:creationId xmlns:a16="http://schemas.microsoft.com/office/drawing/2014/main" xmlns="" id="{177C901C-F8DE-4C99-95C8-F8CA1B84F7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Rechteck 39">
            <a:extLst>
              <a:ext uri="{FF2B5EF4-FFF2-40B4-BE49-F238E27FC236}">
                <a16:creationId xmlns:a16="http://schemas.microsoft.com/office/drawing/2014/main" xmlns="" id="{D1D655F2-6D15-4265-ADEE-EF0075C139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ihandform 69">
            <a:extLst>
              <a:ext uri="{FF2B5EF4-FFF2-40B4-BE49-F238E27FC236}">
                <a16:creationId xmlns:a16="http://schemas.microsoft.com/office/drawing/2014/main" xmlns="" id="{3248A930-1A6E-4EFB-8213-D1AC735BE0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tzen">
  <a:themeElements>
    <a:clrScheme name="Bla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575CB40-8686-4C48-810A-C2974D3D3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7C3E52-A0B1-49C0-88BD-66B715EE8B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B8F5F2-61AB-4CE6-A5E3-F34B87B0EE42}">
  <ds:schemaRefs>
    <ds:schemaRef ds:uri="16c05727-aa75-4e4a-9b5f-8a80a1165891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71af3243-3dd4-4a8d-8c0d-dd76da1f02a5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Veranstaltungsplan, Design Fetzen</Template>
  <TotalTime>0</TotalTime>
  <Words>292</Words>
  <Application>Microsoft Office PowerPoint</Application>
  <PresentationFormat>Vlastní</PresentationFormat>
  <Paragraphs>76</Paragraphs>
  <Slides>10</Slides>
  <Notes>8</Notes>
  <HiddenSlides>0</HiddenSlides>
  <MMClips>9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Fetzen</vt:lpstr>
      <vt:lpstr>Sätze II</vt:lpstr>
      <vt:lpstr>Satzklammer</vt:lpstr>
      <vt:lpstr>Ausrufesatz</vt:lpstr>
      <vt:lpstr>Wunschsatz</vt:lpstr>
      <vt:lpstr>Satzglieder</vt:lpstr>
      <vt:lpstr>Satzglieder</vt:lpstr>
      <vt:lpstr>Satzglieder</vt:lpstr>
      <vt:lpstr>Satzgliedanalyse</vt:lpstr>
      <vt:lpstr>Satzgliedanalyse</vt:lpstr>
      <vt:lpstr>Es hat mir viel Freude mit euch gemacht!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3.Woche</dc:title>
  <dc:creator>Kate</dc:creator>
  <cp:lastModifiedBy>Zdeněk</cp:lastModifiedBy>
  <cp:revision>25</cp:revision>
  <dcterms:created xsi:type="dcterms:W3CDTF">2020-09-24T07:04:36Z</dcterms:created>
  <dcterms:modified xsi:type="dcterms:W3CDTF">2021-10-03T18:48:03Z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